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3" autoAdjust="0"/>
  </p:normalViewPr>
  <p:slideViewPr>
    <p:cSldViewPr snapToGrid="0" snapToObjects="1">
      <p:cViewPr varScale="1">
        <p:scale>
          <a:sx n="127" d="100"/>
          <a:sy n="127" d="100"/>
        </p:scale>
        <p:origin x="-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1E816-4117-D348-AAC8-20194349C7EB}" type="datetimeFigureOut">
              <a:rPr lang="en-US" smtClean="0"/>
              <a:t>17/06/15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DDC5-5786-A14B-B0F1-C9B7E68972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1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DDC5-5786-A14B-B0F1-C9B7E689728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04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OpenvSwitch</a:t>
            </a:r>
            <a:endParaRPr lang="pt-PT" dirty="0" smtClean="0"/>
          </a:p>
          <a:p>
            <a:r>
              <a:rPr lang="pt-PT" dirty="0" err="1" smtClean="0"/>
              <a:t>datastores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DDC5-5786-A14B-B0F1-C9B7E689728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70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cloudbursting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DDC5-5786-A14B-B0F1-C9B7E689728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2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DDC5-5786-A14B-B0F1-C9B7E689728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89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70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2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3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4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4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35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5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69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65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081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1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8240-C84F-DB45-ABA1-982D5CFF5F96}" type="datetimeFigureOut">
              <a:rPr lang="en-US" smtClean="0"/>
              <a:t>16/06/15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5555-B4AE-4046-ACD0-18CFD6991B0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06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000" dirty="0" err="1" smtClean="0"/>
              <a:t>OpenNebula</a:t>
            </a:r>
            <a:r>
              <a:rPr lang="pt-PT" sz="3000" dirty="0" smtClean="0"/>
              <a:t> - Hist</a:t>
            </a:r>
            <a:r>
              <a:rPr lang="pt-PT" sz="3000" dirty="0" smtClean="0"/>
              <a:t>ória</a:t>
            </a:r>
            <a:endParaRPr lang="pt-PT" sz="3000" dirty="0"/>
          </a:p>
        </p:txBody>
      </p:sp>
      <p:pic>
        <p:nvPicPr>
          <p:cNvPr id="4" name="Content Placeholder 3" descr="tim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2" r="-6062"/>
          <a:stretch>
            <a:fillRect/>
          </a:stretch>
        </p:blipFill>
        <p:spPr>
          <a:xfrm>
            <a:off x="903287" y="1600199"/>
            <a:ext cx="7486941" cy="4118439"/>
          </a:xfrm>
        </p:spPr>
      </p:pic>
    </p:spTree>
    <p:extLst>
      <p:ext uri="{BB962C8B-B14F-4D97-AF65-F5344CB8AC3E}">
        <p14:creationId xmlns:p14="http://schemas.microsoft.com/office/powerpoint/2010/main" val="338196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170"/>
            <a:ext cx="7772400" cy="1045738"/>
          </a:xfrm>
        </p:spPr>
        <p:txBody>
          <a:bodyPr>
            <a:noAutofit/>
          </a:bodyPr>
          <a:lstStyle/>
          <a:p>
            <a:r>
              <a:rPr lang="pt-PT" sz="3200" dirty="0" err="1" smtClean="0"/>
              <a:t>OpenNebula</a:t>
            </a:r>
            <a:r>
              <a:rPr lang="pt-PT" sz="3200" dirty="0" smtClean="0"/>
              <a:t> - Aplicações distribuídas de larga escala</a:t>
            </a:r>
            <a:endParaRPr lang="pt-PT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09907"/>
            <a:ext cx="7772400" cy="5030223"/>
          </a:xfrm>
        </p:spPr>
        <p:txBody>
          <a:bodyPr>
            <a:normAutofit/>
          </a:bodyPr>
          <a:lstStyle/>
          <a:p>
            <a:pPr algn="l"/>
            <a:r>
              <a:rPr lang="pt-PT" sz="2200" dirty="0">
                <a:solidFill>
                  <a:schemeClr val="tx1"/>
                </a:solidFill>
              </a:rPr>
              <a:t>E</a:t>
            </a:r>
            <a:r>
              <a:rPr lang="pt-PT" sz="2200" dirty="0" smtClean="0">
                <a:solidFill>
                  <a:schemeClr val="tx1"/>
                </a:solidFill>
              </a:rPr>
              <a:t>scalabilidade - maior foco relativamente ao desenvolvimento de aplicações em larga escala;</a:t>
            </a:r>
          </a:p>
          <a:p>
            <a:pPr algn="l"/>
            <a:endParaRPr lang="pt-PT" sz="2200" dirty="0">
              <a:solidFill>
                <a:schemeClr val="tx1"/>
              </a:solidFill>
            </a:endParaRPr>
          </a:p>
          <a:p>
            <a:pPr algn="l"/>
            <a:r>
              <a:rPr lang="pt-PT" sz="2200" dirty="0" smtClean="0">
                <a:solidFill>
                  <a:schemeClr val="tx1"/>
                </a:solidFill>
              </a:rPr>
              <a:t>Não é a única qualificação para o </a:t>
            </a:r>
            <a:r>
              <a:rPr lang="pt-PT" sz="2200" dirty="0" err="1" smtClean="0">
                <a:solidFill>
                  <a:schemeClr val="tx1"/>
                </a:solidFill>
              </a:rPr>
              <a:t>OpenNebula</a:t>
            </a:r>
            <a:r>
              <a:rPr lang="pt-PT" sz="2200" dirty="0" smtClean="0">
                <a:solidFill>
                  <a:schemeClr val="tx1"/>
                </a:solidFill>
              </a:rPr>
              <a:t> ser uma das plataformas altamente usada. </a:t>
            </a:r>
            <a:endParaRPr lang="pt-PT" sz="2200" dirty="0">
              <a:solidFill>
                <a:schemeClr val="tx1"/>
              </a:solidFill>
            </a:endParaRPr>
          </a:p>
          <a:p>
            <a:pPr algn="l"/>
            <a:endParaRPr lang="pt-PT" sz="2200" dirty="0" smtClean="0">
              <a:solidFill>
                <a:schemeClr val="tx1"/>
              </a:solidFill>
            </a:endParaRPr>
          </a:p>
          <a:p>
            <a:pPr algn="l"/>
            <a:r>
              <a:rPr lang="pt-PT" sz="2200" dirty="0" smtClean="0">
                <a:solidFill>
                  <a:schemeClr val="tx1"/>
                </a:solidFill>
              </a:rPr>
              <a:t>A escalabilidade é também possibilitada através de:</a:t>
            </a:r>
          </a:p>
          <a:p>
            <a:pPr marL="342900" indent="-342900" algn="l">
              <a:buFont typeface="Arial"/>
              <a:buChar char="•"/>
            </a:pPr>
            <a:r>
              <a:rPr lang="pt-PT" sz="2200" dirty="0" err="1" smtClean="0">
                <a:solidFill>
                  <a:schemeClr val="tx1"/>
                </a:solidFill>
              </a:rPr>
              <a:t>Clusters</a:t>
            </a:r>
            <a:r>
              <a:rPr lang="pt-PT" sz="22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Font typeface="Arial"/>
              <a:buChar char="•"/>
            </a:pPr>
            <a:r>
              <a:rPr lang="pt-PT" sz="2200" dirty="0" smtClean="0">
                <a:solidFill>
                  <a:schemeClr val="tx1"/>
                </a:solidFill>
              </a:rPr>
              <a:t>Centros de dados virtuais;</a:t>
            </a:r>
          </a:p>
          <a:p>
            <a:pPr marL="342900" indent="-342900" algn="l">
              <a:buFont typeface="Arial"/>
              <a:buChar char="•"/>
            </a:pPr>
            <a:r>
              <a:rPr lang="pt-PT" sz="2200" dirty="0" err="1" smtClean="0">
                <a:solidFill>
                  <a:schemeClr val="tx1"/>
                </a:solidFill>
              </a:rPr>
              <a:t>Clouds</a:t>
            </a:r>
            <a:r>
              <a:rPr lang="pt-PT" sz="2200" dirty="0" smtClean="0">
                <a:solidFill>
                  <a:schemeClr val="tx1"/>
                </a:solidFill>
              </a:rPr>
              <a:t> Híbridas;</a:t>
            </a:r>
          </a:p>
          <a:p>
            <a:pPr marL="342900" indent="-342900" algn="l">
              <a:buFont typeface="Arial"/>
              <a:buChar char="•"/>
            </a:pPr>
            <a:r>
              <a:rPr lang="pt-PT" sz="2200" dirty="0" smtClean="0">
                <a:solidFill>
                  <a:schemeClr val="tx1"/>
                </a:solidFill>
              </a:rPr>
              <a:t>Zonas </a:t>
            </a:r>
            <a:r>
              <a:rPr lang="pt-PT" sz="2200" dirty="0" err="1" smtClean="0">
                <a:solidFill>
                  <a:schemeClr val="tx1"/>
                </a:solidFill>
              </a:rPr>
              <a:t>OpenNebula</a:t>
            </a:r>
            <a:r>
              <a:rPr lang="pt-PT" sz="2200" dirty="0" smtClean="0">
                <a:solidFill>
                  <a:schemeClr val="tx1"/>
                </a:solidFill>
              </a:rPr>
              <a:t>;</a:t>
            </a:r>
            <a:endParaRPr lang="pt-P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 smtClean="0"/>
              <a:t>OpenNebula</a:t>
            </a:r>
            <a:r>
              <a:rPr lang="pt-PT" sz="3200" dirty="0" smtClean="0"/>
              <a:t> - Aplicações distribuídas de larga escala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err="1" smtClean="0"/>
              <a:t>Clusters</a:t>
            </a:r>
            <a:r>
              <a:rPr lang="pt-PT" sz="2800" dirty="0" smtClean="0"/>
              <a:t>:</a:t>
            </a:r>
          </a:p>
          <a:p>
            <a:r>
              <a:rPr lang="pt-PT" sz="2000" dirty="0" smtClean="0"/>
              <a:t>Grupo de </a:t>
            </a:r>
            <a:r>
              <a:rPr lang="pt-PT" sz="2000" dirty="0" err="1" smtClean="0"/>
              <a:t>hosts</a:t>
            </a:r>
            <a:r>
              <a:rPr lang="pt-PT" sz="2000" dirty="0" smtClean="0"/>
              <a:t> físicos</a:t>
            </a:r>
          </a:p>
          <a:p>
            <a:r>
              <a:rPr lang="pt-PT" sz="2000" dirty="0" smtClean="0"/>
              <a:t>Mesmo servidor e redes virtuais</a:t>
            </a:r>
          </a:p>
          <a:p>
            <a:r>
              <a:rPr lang="pt-PT" sz="2000" dirty="0" smtClean="0"/>
              <a:t>Mesmas configuraç</a:t>
            </a:r>
            <a:r>
              <a:rPr lang="pt-PT" sz="2000" dirty="0" smtClean="0"/>
              <a:t>ões</a:t>
            </a:r>
          </a:p>
          <a:p>
            <a:r>
              <a:rPr lang="pt-PT" sz="2000" dirty="0" smtClean="0"/>
              <a:t>Acesso à mesma </a:t>
            </a:r>
            <a:r>
              <a:rPr lang="pt-PT" sz="2000" dirty="0" err="1" smtClean="0"/>
              <a:t>OpenvSwitch</a:t>
            </a:r>
            <a:r>
              <a:rPr lang="pt-PT" sz="2000" dirty="0" smtClean="0"/>
              <a:t> 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smtClean="0"/>
              <a:t>Benefícios:</a:t>
            </a:r>
          </a:p>
          <a:p>
            <a:r>
              <a:rPr lang="pt-PT" sz="2000" dirty="0" smtClean="0"/>
              <a:t>Entrega das </a:t>
            </a:r>
            <a:r>
              <a:rPr lang="pt-PT" sz="2000" dirty="0" err="1" smtClean="0"/>
              <a:t>VMs</a:t>
            </a:r>
            <a:r>
              <a:rPr lang="pt-PT" sz="2000" dirty="0" smtClean="0"/>
              <a:t> corretas aos hardwares que as requisitaram;</a:t>
            </a:r>
          </a:p>
          <a:p>
            <a:r>
              <a:rPr lang="pt-PT" sz="2000" dirty="0" smtClean="0"/>
              <a:t>Permite balanceamento de  carga de operações I/O através de vários </a:t>
            </a:r>
            <a:r>
              <a:rPr lang="pt-PT" sz="2000" dirty="0" err="1" smtClean="0"/>
              <a:t>datastores</a:t>
            </a:r>
            <a:r>
              <a:rPr lang="pt-PT" sz="2000" dirty="0" smtClean="0"/>
              <a:t>.</a:t>
            </a:r>
            <a:endParaRPr lang="pt-PT" sz="20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57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 smtClean="0"/>
              <a:t>OpenNebula</a:t>
            </a:r>
            <a:r>
              <a:rPr lang="pt-PT" sz="3200" dirty="0" smtClean="0"/>
              <a:t> - Aplicações distribuídas de larga escala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 smtClean="0"/>
              <a:t>Virtual Data </a:t>
            </a:r>
            <a:r>
              <a:rPr lang="pt-PT" sz="2800" dirty="0" err="1" smtClean="0"/>
              <a:t>Centers</a:t>
            </a:r>
            <a:r>
              <a:rPr lang="pt-PT" sz="2800" dirty="0" smtClean="0"/>
              <a:t> (VDC):</a:t>
            </a:r>
          </a:p>
          <a:p>
            <a:r>
              <a:rPr lang="pt-PT" sz="2000" dirty="0" smtClean="0"/>
              <a:t>Ambientes de infraestruturas virtuais totalmente isolados;</a:t>
            </a:r>
          </a:p>
          <a:p>
            <a:r>
              <a:rPr lang="pt-PT" sz="2000" dirty="0" smtClean="0"/>
              <a:t>Sob-controlo de um administrador VDC;</a:t>
            </a:r>
          </a:p>
          <a:p>
            <a:r>
              <a:rPr lang="pt-PT" sz="2000" dirty="0" smtClean="0"/>
              <a:t>Utilizadores podem criar e gerir recursos computacionais, de armazenamento e rede;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400" dirty="0" smtClean="0"/>
              <a:t>Benefícios:</a:t>
            </a:r>
          </a:p>
          <a:p>
            <a:r>
              <a:rPr lang="pt-PT" sz="2000" dirty="0" smtClean="0"/>
              <a:t>Usado para alcançar </a:t>
            </a:r>
            <a:r>
              <a:rPr lang="pt-PT" sz="2000" dirty="0" err="1" smtClean="0"/>
              <a:t>multi</a:t>
            </a:r>
            <a:r>
              <a:rPr lang="pt-PT" sz="2000" dirty="0" smtClean="0"/>
              <a:t>-arrendamento;</a:t>
            </a:r>
          </a:p>
          <a:p>
            <a:pPr lvl="1"/>
            <a:r>
              <a:rPr lang="pt-PT" sz="1800" dirty="0" smtClean="0"/>
              <a:t>Fragmentaç</a:t>
            </a:r>
            <a:r>
              <a:rPr lang="pt-PT" sz="1800" dirty="0" smtClean="0"/>
              <a:t>ão de uma </a:t>
            </a:r>
            <a:r>
              <a:rPr lang="pt-PT" sz="1800" dirty="0" err="1" smtClean="0"/>
              <a:t>cloud</a:t>
            </a:r>
            <a:r>
              <a:rPr lang="pt-PT" sz="1800" dirty="0" smtClean="0"/>
              <a:t> em várias pequenas, </a:t>
            </a:r>
          </a:p>
          <a:p>
            <a:pPr marL="457200" lvl="1" indent="0">
              <a:buNone/>
            </a:pPr>
            <a:r>
              <a:rPr lang="pt-PT" sz="1800" dirty="0" smtClean="0"/>
              <a:t>facilitando a sua distribuição.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318590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 smtClean="0"/>
              <a:t>OpenNebula</a:t>
            </a:r>
            <a:r>
              <a:rPr lang="pt-PT" sz="3200" dirty="0" smtClean="0"/>
              <a:t> - Aplicações distribuídas de larga escala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 err="1" smtClean="0"/>
              <a:t>Clouds</a:t>
            </a:r>
            <a:r>
              <a:rPr lang="pt-PT" sz="2800" dirty="0" smtClean="0"/>
              <a:t> H</a:t>
            </a:r>
            <a:r>
              <a:rPr lang="pt-PT" sz="2800" dirty="0" smtClean="0"/>
              <a:t>íbridas</a:t>
            </a:r>
            <a:r>
              <a:rPr lang="pt-PT" sz="2800" dirty="0" smtClean="0"/>
              <a:t>:</a:t>
            </a:r>
          </a:p>
          <a:p>
            <a:r>
              <a:rPr lang="pt-PT" sz="2000" dirty="0" smtClean="0"/>
              <a:t>Extens</a:t>
            </a:r>
            <a:r>
              <a:rPr lang="pt-PT" sz="2000" dirty="0" smtClean="0"/>
              <a:t>ão de uma </a:t>
            </a:r>
            <a:r>
              <a:rPr lang="pt-PT" sz="2000" dirty="0" err="1" smtClean="0"/>
              <a:t>cloud</a:t>
            </a:r>
            <a:r>
              <a:rPr lang="pt-PT" sz="2000" dirty="0" smtClean="0"/>
              <a:t> privada;</a:t>
            </a:r>
          </a:p>
          <a:p>
            <a:r>
              <a:rPr lang="pt-PT" sz="2000" dirty="0" smtClean="0"/>
              <a:t>Permite combinação de recursos locais com os de um fornecedor </a:t>
            </a:r>
            <a:r>
              <a:rPr lang="pt-PT" sz="2000" dirty="0" err="1" smtClean="0"/>
              <a:t>cloud</a:t>
            </a:r>
            <a:r>
              <a:rPr lang="pt-PT" sz="2000" dirty="0" smtClean="0"/>
              <a:t> remoto;</a:t>
            </a:r>
          </a:p>
          <a:p>
            <a:endParaRPr lang="pt-PT" sz="2000" dirty="0"/>
          </a:p>
          <a:p>
            <a:pPr marL="0" indent="0">
              <a:buNone/>
            </a:pPr>
            <a:r>
              <a:rPr lang="pt-PT" sz="2400" dirty="0" smtClean="0"/>
              <a:t>Benefícios:</a:t>
            </a:r>
          </a:p>
          <a:p>
            <a:r>
              <a:rPr lang="pt-PT" sz="2000" dirty="0" smtClean="0"/>
              <a:t>Suporta </a:t>
            </a:r>
            <a:r>
              <a:rPr lang="pt-PT" sz="2000" dirty="0" err="1" smtClean="0"/>
              <a:t>cloudbursting</a:t>
            </a:r>
            <a:r>
              <a:rPr lang="pt-PT" sz="2000" dirty="0" smtClean="0"/>
              <a:t>;</a:t>
            </a:r>
          </a:p>
          <a:p>
            <a:pPr lvl="1"/>
            <a:r>
              <a:rPr lang="pt-PT" sz="1800" dirty="0" smtClean="0"/>
              <a:t>Permite haver uma alta escalabilidade de ambientes </a:t>
            </a:r>
            <a:r>
              <a:rPr lang="pt-PT" sz="1800" dirty="0" err="1" smtClean="0"/>
              <a:t>host</a:t>
            </a:r>
            <a:r>
              <a:rPr lang="pt-PT" sz="1800" dirty="0" smtClean="0"/>
              <a:t>;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7994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 smtClean="0"/>
              <a:t>OpenNebula</a:t>
            </a:r>
            <a:r>
              <a:rPr lang="pt-PT" sz="3200" dirty="0" smtClean="0"/>
              <a:t> - Aplicações distribuídas de larga escala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 err="1" smtClean="0"/>
              <a:t>OpenNebula</a:t>
            </a:r>
            <a:r>
              <a:rPr lang="pt-PT" sz="2800" dirty="0" smtClean="0"/>
              <a:t> Zones:</a:t>
            </a:r>
          </a:p>
          <a:p>
            <a:r>
              <a:rPr lang="pt-PT" sz="2000" dirty="0" smtClean="0"/>
              <a:t>Inst</a:t>
            </a:r>
            <a:r>
              <a:rPr lang="pt-PT" sz="2000" dirty="0" smtClean="0"/>
              <a:t>âncias da </a:t>
            </a:r>
            <a:r>
              <a:rPr lang="pt-PT" sz="2000" dirty="0" err="1" smtClean="0"/>
              <a:t>OpenNebula</a:t>
            </a:r>
            <a:r>
              <a:rPr lang="pt-PT" sz="2000" dirty="0" smtClean="0"/>
              <a:t>;</a:t>
            </a:r>
          </a:p>
          <a:p>
            <a:r>
              <a:rPr lang="pt-PT" sz="2000" dirty="0" smtClean="0"/>
              <a:t>Conjunto de </a:t>
            </a:r>
            <a:r>
              <a:rPr lang="pt-PT" sz="2000" dirty="0" err="1" smtClean="0"/>
              <a:t>hosts</a:t>
            </a:r>
            <a:r>
              <a:rPr lang="pt-PT" sz="2000" dirty="0" smtClean="0"/>
              <a:t> físicos interligados com </a:t>
            </a:r>
            <a:r>
              <a:rPr lang="pt-PT" sz="2000" dirty="0" err="1" smtClean="0"/>
              <a:t>hipervisores</a:t>
            </a:r>
            <a:r>
              <a:rPr lang="pt-PT" sz="2000" dirty="0" smtClean="0"/>
              <a:t> controlados por a </a:t>
            </a:r>
            <a:r>
              <a:rPr lang="pt-PT" sz="2000" dirty="0" err="1" smtClean="0"/>
              <a:t>OpenNebula</a:t>
            </a:r>
            <a:r>
              <a:rPr lang="pt-PT" sz="2000" dirty="0" smtClean="0"/>
              <a:t>;</a:t>
            </a:r>
            <a:endParaRPr lang="pt-PT" sz="2000" dirty="0" smtClean="0"/>
          </a:p>
          <a:p>
            <a:pPr marL="0" indent="0">
              <a:buNone/>
            </a:pPr>
            <a:endParaRPr lang="pt-PT" sz="2000" dirty="0" smtClean="0"/>
          </a:p>
          <a:p>
            <a:pPr marL="0" indent="0">
              <a:buNone/>
            </a:pPr>
            <a:r>
              <a:rPr lang="pt-PT" sz="2400" dirty="0" smtClean="0"/>
              <a:t>Benefícios:</a:t>
            </a:r>
          </a:p>
          <a:p>
            <a:r>
              <a:rPr lang="pt-PT" sz="2000" dirty="0" smtClean="0"/>
              <a:t>Capacidade de adicionar zonas a estruturas;</a:t>
            </a:r>
          </a:p>
          <a:p>
            <a:r>
              <a:rPr lang="pt-PT" sz="2000" dirty="0" smtClean="0"/>
              <a:t>Aumento de magnitude da escala da </a:t>
            </a:r>
            <a:r>
              <a:rPr lang="pt-PT" sz="2000" dirty="0" err="1" smtClean="0"/>
              <a:t>Cloud</a:t>
            </a:r>
            <a:r>
              <a:rPr lang="pt-PT" sz="2000" dirty="0" smtClean="0"/>
              <a:t> gerida pela </a:t>
            </a:r>
            <a:r>
              <a:rPr lang="pt-PT" sz="2000" dirty="0" err="1" smtClean="0"/>
              <a:t>OpenNebula</a:t>
            </a:r>
            <a:r>
              <a:rPr lang="pt-PT" sz="2000" dirty="0" smtClean="0"/>
              <a:t>;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8842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269</Words>
  <Application>Microsoft Macintosh PowerPoint</Application>
  <PresentationFormat>On-screen Show (4:3)</PresentationFormat>
  <Paragraphs>54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OpenNebula - História</vt:lpstr>
      <vt:lpstr>OpenNebula - Aplicações distribuídas de larga escala</vt:lpstr>
      <vt:lpstr>OpenNebula - Aplicações distribuídas de larga escala</vt:lpstr>
      <vt:lpstr>OpenNebula - Aplicações distribuídas de larga escala</vt:lpstr>
      <vt:lpstr>OpenNebula - Aplicações distribuídas de larga escala</vt:lpstr>
      <vt:lpstr>OpenNebula - Aplicações distribuídas de larga escala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</dc:creator>
  <cp:lastModifiedBy>Manuel</cp:lastModifiedBy>
  <cp:revision>15</cp:revision>
  <dcterms:created xsi:type="dcterms:W3CDTF">2015-06-16T14:28:33Z</dcterms:created>
  <dcterms:modified xsi:type="dcterms:W3CDTF">2015-06-17T11:10:48Z</dcterms:modified>
</cp:coreProperties>
</file>