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43" r:id="rId3"/>
    <p:sldId id="344" r:id="rId4"/>
    <p:sldId id="346" r:id="rId5"/>
    <p:sldId id="345" r:id="rId6"/>
    <p:sldId id="347" r:id="rId7"/>
    <p:sldId id="341" r:id="rId8"/>
    <p:sldId id="342" r:id="rId9"/>
    <p:sldId id="348" r:id="rId10"/>
    <p:sldId id="349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350" r:id="rId19"/>
    <p:sldId id="351" r:id="rId20"/>
    <p:sldId id="272" r:id="rId21"/>
    <p:sldId id="273" r:id="rId22"/>
    <p:sldId id="264" r:id="rId23"/>
    <p:sldId id="266" r:id="rId24"/>
    <p:sldId id="265" r:id="rId25"/>
    <p:sldId id="267" r:id="rId26"/>
    <p:sldId id="268" r:id="rId27"/>
    <p:sldId id="269" r:id="rId28"/>
    <p:sldId id="270" r:id="rId29"/>
    <p:sldId id="274" r:id="rId30"/>
    <p:sldId id="275" r:id="rId31"/>
    <p:sldId id="277" r:id="rId32"/>
    <p:sldId id="276" r:id="rId33"/>
    <p:sldId id="278" r:id="rId34"/>
    <p:sldId id="288" r:id="rId35"/>
    <p:sldId id="289" r:id="rId36"/>
    <p:sldId id="279" r:id="rId37"/>
    <p:sldId id="280" r:id="rId38"/>
    <p:sldId id="281" r:id="rId39"/>
    <p:sldId id="282" r:id="rId40"/>
    <p:sldId id="286" r:id="rId41"/>
    <p:sldId id="283" r:id="rId42"/>
    <p:sldId id="285" r:id="rId43"/>
    <p:sldId id="284" r:id="rId44"/>
    <p:sldId id="287" r:id="rId45"/>
    <p:sldId id="295" r:id="rId46"/>
    <p:sldId id="296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290" r:id="rId57"/>
    <p:sldId id="291" r:id="rId58"/>
    <p:sldId id="292" r:id="rId59"/>
    <p:sldId id="293" r:id="rId60"/>
    <p:sldId id="29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789"/>
    <a:srgbClr val="BD4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02383-1331-5440-89DA-1B49F953D5A3}" v="26" dt="2019-10-24T18:30:56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eger" userId="089caf2d-9c90-4e79-b76c-bb29309b972a" providerId="ADAL" clId="{26402383-1331-5440-89DA-1B49F953D5A3}"/>
    <pc:docChg chg="undo custSel addSld modSld sldOrd">
      <pc:chgData name="David Meger" userId="089caf2d-9c90-4e79-b76c-bb29309b972a" providerId="ADAL" clId="{26402383-1331-5440-89DA-1B49F953D5A3}" dt="2019-10-24T18:31:14.342" v="1852" actId="1076"/>
      <pc:docMkLst>
        <pc:docMk/>
      </pc:docMkLst>
      <pc:sldChg chg="addSp delSp modSp">
        <pc:chgData name="David Meger" userId="089caf2d-9c90-4e79-b76c-bb29309b972a" providerId="ADAL" clId="{26402383-1331-5440-89DA-1B49F953D5A3}" dt="2019-10-24T18:17:14.371" v="2" actId="478"/>
        <pc:sldMkLst>
          <pc:docMk/>
          <pc:sldMk cId="286849834" sldId="257"/>
        </pc:sldMkLst>
        <pc:spChg chg="del">
          <ac:chgData name="David Meger" userId="089caf2d-9c90-4e79-b76c-bb29309b972a" providerId="ADAL" clId="{26402383-1331-5440-89DA-1B49F953D5A3}" dt="2019-10-24T18:17:12.535" v="1" actId="478"/>
          <ac:spMkLst>
            <pc:docMk/>
            <pc:sldMk cId="286849834" sldId="257"/>
            <ac:spMk id="3" creationId="{00000000-0000-0000-0000-000000000000}"/>
          </ac:spMkLst>
        </pc:spChg>
        <pc:spChg chg="add del mod">
          <ac:chgData name="David Meger" userId="089caf2d-9c90-4e79-b76c-bb29309b972a" providerId="ADAL" clId="{26402383-1331-5440-89DA-1B49F953D5A3}" dt="2019-10-24T18:17:14.371" v="2" actId="478"/>
          <ac:spMkLst>
            <pc:docMk/>
            <pc:sldMk cId="286849834" sldId="257"/>
            <ac:spMk id="8" creationId="{DCF79A35-148E-9942-BF51-9811D406D92D}"/>
          </ac:spMkLst>
        </pc:spChg>
      </pc:sldChg>
      <pc:sldChg chg="modSp">
        <pc:chgData name="David Meger" userId="089caf2d-9c90-4e79-b76c-bb29309b972a" providerId="ADAL" clId="{26402383-1331-5440-89DA-1B49F953D5A3}" dt="2019-10-24T18:26:29.952" v="1593" actId="20577"/>
        <pc:sldMkLst>
          <pc:docMk/>
          <pc:sldMk cId="3430630698" sldId="261"/>
        </pc:sldMkLst>
        <pc:spChg chg="mod">
          <ac:chgData name="David Meger" userId="089caf2d-9c90-4e79-b76c-bb29309b972a" providerId="ADAL" clId="{26402383-1331-5440-89DA-1B49F953D5A3}" dt="2019-10-24T18:26:29.952" v="1593" actId="20577"/>
          <ac:spMkLst>
            <pc:docMk/>
            <pc:sldMk cId="3430630698" sldId="261"/>
            <ac:spMk id="11" creationId="{00000000-0000-0000-0000-000000000000}"/>
          </ac:spMkLst>
        </pc:spChg>
      </pc:sldChg>
      <pc:sldChg chg="modSp">
        <pc:chgData name="David Meger" userId="089caf2d-9c90-4e79-b76c-bb29309b972a" providerId="ADAL" clId="{26402383-1331-5440-89DA-1B49F953D5A3}" dt="2019-10-24T18:26:38.231" v="1594" actId="20577"/>
        <pc:sldMkLst>
          <pc:docMk/>
          <pc:sldMk cId="493060183" sldId="262"/>
        </pc:sldMkLst>
        <pc:spChg chg="mod">
          <ac:chgData name="David Meger" userId="089caf2d-9c90-4e79-b76c-bb29309b972a" providerId="ADAL" clId="{26402383-1331-5440-89DA-1B49F953D5A3}" dt="2019-10-24T18:26:38.231" v="1594" actId="20577"/>
          <ac:spMkLst>
            <pc:docMk/>
            <pc:sldMk cId="493060183" sldId="262"/>
            <ac:spMk id="11" creationId="{00000000-0000-0000-0000-000000000000}"/>
          </ac:spMkLst>
        </pc:spChg>
      </pc:sldChg>
      <pc:sldChg chg="modSp">
        <pc:chgData name="David Meger" userId="089caf2d-9c90-4e79-b76c-bb29309b972a" providerId="ADAL" clId="{26402383-1331-5440-89DA-1B49F953D5A3}" dt="2019-10-24T18:26:48.009" v="1595" actId="20577"/>
        <pc:sldMkLst>
          <pc:docMk/>
          <pc:sldMk cId="161769697" sldId="263"/>
        </pc:sldMkLst>
        <pc:spChg chg="mod">
          <ac:chgData name="David Meger" userId="089caf2d-9c90-4e79-b76c-bb29309b972a" providerId="ADAL" clId="{26402383-1331-5440-89DA-1B49F953D5A3}" dt="2019-10-24T18:26:48.009" v="1595" actId="20577"/>
          <ac:spMkLst>
            <pc:docMk/>
            <pc:sldMk cId="161769697" sldId="263"/>
            <ac:spMk id="11" creationId="{00000000-0000-0000-0000-000000000000}"/>
          </ac:spMkLst>
        </pc:spChg>
      </pc:sldChg>
      <pc:sldChg chg="modSp">
        <pc:chgData name="David Meger" userId="089caf2d-9c90-4e79-b76c-bb29309b972a" providerId="ADAL" clId="{26402383-1331-5440-89DA-1B49F953D5A3}" dt="2019-10-24T18:26:59.437" v="1596" actId="20577"/>
        <pc:sldMkLst>
          <pc:docMk/>
          <pc:sldMk cId="826677801" sldId="271"/>
        </pc:sldMkLst>
        <pc:spChg chg="mod">
          <ac:chgData name="David Meger" userId="089caf2d-9c90-4e79-b76c-bb29309b972a" providerId="ADAL" clId="{26402383-1331-5440-89DA-1B49F953D5A3}" dt="2019-10-24T18:26:59.437" v="1596" actId="20577"/>
          <ac:spMkLst>
            <pc:docMk/>
            <pc:sldMk cId="826677801" sldId="271"/>
            <ac:spMk id="11" creationId="{00000000-0000-0000-0000-000000000000}"/>
          </ac:spMkLst>
        </pc:spChg>
      </pc:sldChg>
      <pc:sldChg chg="add">
        <pc:chgData name="David Meger" userId="089caf2d-9c90-4e79-b76c-bb29309b972a" providerId="ADAL" clId="{26402383-1331-5440-89DA-1B49F953D5A3}" dt="2019-10-24T18:14:18.410" v="0"/>
        <pc:sldMkLst>
          <pc:docMk/>
          <pc:sldMk cId="3048711542" sldId="341"/>
        </pc:sldMkLst>
      </pc:sldChg>
      <pc:sldChg chg="add">
        <pc:chgData name="David Meger" userId="089caf2d-9c90-4e79-b76c-bb29309b972a" providerId="ADAL" clId="{26402383-1331-5440-89DA-1B49F953D5A3}" dt="2019-10-24T18:14:18.410" v="0"/>
        <pc:sldMkLst>
          <pc:docMk/>
          <pc:sldMk cId="923195463" sldId="342"/>
        </pc:sldMkLst>
      </pc:sldChg>
      <pc:sldChg chg="addSp modSp add">
        <pc:chgData name="David Meger" userId="089caf2d-9c90-4e79-b76c-bb29309b972a" providerId="ADAL" clId="{26402383-1331-5440-89DA-1B49F953D5A3}" dt="2019-10-24T18:19:27.085" v="379" actId="20577"/>
        <pc:sldMkLst>
          <pc:docMk/>
          <pc:sldMk cId="360749895" sldId="343"/>
        </pc:sldMkLst>
        <pc:spChg chg="mod">
          <ac:chgData name="David Meger" userId="089caf2d-9c90-4e79-b76c-bb29309b972a" providerId="ADAL" clId="{26402383-1331-5440-89DA-1B49F953D5A3}" dt="2019-10-24T18:17:46.274" v="103" actId="20577"/>
          <ac:spMkLst>
            <pc:docMk/>
            <pc:sldMk cId="360749895" sldId="343"/>
            <ac:spMk id="2" creationId="{82BE018F-F8A3-F041-A4D2-6CAD6C729184}"/>
          </ac:spMkLst>
        </pc:spChg>
        <pc:spChg chg="mod">
          <ac:chgData name="David Meger" userId="089caf2d-9c90-4e79-b76c-bb29309b972a" providerId="ADAL" clId="{26402383-1331-5440-89DA-1B49F953D5A3}" dt="2019-10-24T18:19:27.085" v="379" actId="20577"/>
          <ac:spMkLst>
            <pc:docMk/>
            <pc:sldMk cId="360749895" sldId="343"/>
            <ac:spMk id="3" creationId="{1EB5C0F9-32B9-4240-B8BA-86AE90925D88}"/>
          </ac:spMkLst>
        </pc:spChg>
        <pc:picChg chg="add mod">
          <ac:chgData name="David Meger" userId="089caf2d-9c90-4e79-b76c-bb29309b972a" providerId="ADAL" clId="{26402383-1331-5440-89DA-1B49F953D5A3}" dt="2019-10-24T18:18:12.762" v="109" actId="1076"/>
          <ac:picMkLst>
            <pc:docMk/>
            <pc:sldMk cId="360749895" sldId="343"/>
            <ac:picMk id="4" creationId="{EA538B0C-FF97-B245-8944-0728F9FE1A74}"/>
          </ac:picMkLst>
        </pc:picChg>
      </pc:sldChg>
      <pc:sldChg chg="add">
        <pc:chgData name="David Meger" userId="089caf2d-9c90-4e79-b76c-bb29309b972a" providerId="ADAL" clId="{26402383-1331-5440-89DA-1B49F953D5A3}" dt="2019-10-24T18:19:20.443" v="378"/>
        <pc:sldMkLst>
          <pc:docMk/>
          <pc:sldMk cId="1451326868" sldId="344"/>
        </pc:sldMkLst>
      </pc:sldChg>
      <pc:sldChg chg="addSp delSp modSp add modAnim">
        <pc:chgData name="David Meger" userId="089caf2d-9c90-4e79-b76c-bb29309b972a" providerId="ADAL" clId="{26402383-1331-5440-89DA-1B49F953D5A3}" dt="2019-10-24T18:21:04.633" v="609" actId="20577"/>
        <pc:sldMkLst>
          <pc:docMk/>
          <pc:sldMk cId="3879121573" sldId="345"/>
        </pc:sldMkLst>
        <pc:spChg chg="mod">
          <ac:chgData name="David Meger" userId="089caf2d-9c90-4e79-b76c-bb29309b972a" providerId="ADAL" clId="{26402383-1331-5440-89DA-1B49F953D5A3}" dt="2019-10-24T18:21:04.633" v="609" actId="20577"/>
          <ac:spMkLst>
            <pc:docMk/>
            <pc:sldMk cId="3879121573" sldId="345"/>
            <ac:spMk id="3" creationId="{1EB5C0F9-32B9-4240-B8BA-86AE90925D88}"/>
          </ac:spMkLst>
        </pc:spChg>
        <pc:picChg chg="del">
          <ac:chgData name="David Meger" userId="089caf2d-9c90-4e79-b76c-bb29309b972a" providerId="ADAL" clId="{26402383-1331-5440-89DA-1B49F953D5A3}" dt="2019-10-24T18:20:45.955" v="586" actId="478"/>
          <ac:picMkLst>
            <pc:docMk/>
            <pc:sldMk cId="3879121573" sldId="345"/>
            <ac:picMk id="4" creationId="{EA538B0C-FF97-B245-8944-0728F9FE1A74}"/>
          </ac:picMkLst>
        </pc:picChg>
        <pc:picChg chg="add mod">
          <ac:chgData name="David Meger" userId="089caf2d-9c90-4e79-b76c-bb29309b972a" providerId="ADAL" clId="{26402383-1331-5440-89DA-1B49F953D5A3}" dt="2019-10-24T18:21:00.253" v="592" actId="1076"/>
          <ac:picMkLst>
            <pc:docMk/>
            <pc:sldMk cId="3879121573" sldId="345"/>
            <ac:picMk id="5" creationId="{94824548-79BF-824F-AB93-710877A0841C}"/>
          </ac:picMkLst>
        </pc:picChg>
      </pc:sldChg>
      <pc:sldChg chg="addSp delSp add ord">
        <pc:chgData name="David Meger" userId="089caf2d-9c90-4e79-b76c-bb29309b972a" providerId="ADAL" clId="{26402383-1331-5440-89DA-1B49F953D5A3}" dt="2019-10-24T18:21:24.327" v="611"/>
        <pc:sldMkLst>
          <pc:docMk/>
          <pc:sldMk cId="2529261054" sldId="346"/>
        </pc:sldMkLst>
        <pc:picChg chg="del">
          <ac:chgData name="David Meger" userId="089caf2d-9c90-4e79-b76c-bb29309b972a" providerId="ADAL" clId="{26402383-1331-5440-89DA-1B49F953D5A3}" dt="2019-10-24T18:20:25.822" v="585" actId="478"/>
          <ac:picMkLst>
            <pc:docMk/>
            <pc:sldMk cId="2529261054" sldId="346"/>
            <ac:picMk id="4" creationId="{EA538B0C-FF97-B245-8944-0728F9FE1A74}"/>
          </ac:picMkLst>
        </pc:picChg>
        <pc:picChg chg="add">
          <ac:chgData name="David Meger" userId="089caf2d-9c90-4e79-b76c-bb29309b972a" providerId="ADAL" clId="{26402383-1331-5440-89DA-1B49F953D5A3}" dt="2019-10-24T18:21:24.327" v="611"/>
          <ac:picMkLst>
            <pc:docMk/>
            <pc:sldMk cId="2529261054" sldId="346"/>
            <ac:picMk id="5" creationId="{6A024B6C-8B0A-684C-9224-24ED2D3E9485}"/>
          </ac:picMkLst>
        </pc:picChg>
      </pc:sldChg>
      <pc:sldChg chg="modSp add">
        <pc:chgData name="David Meger" userId="089caf2d-9c90-4e79-b76c-bb29309b972a" providerId="ADAL" clId="{26402383-1331-5440-89DA-1B49F953D5A3}" dt="2019-10-24T18:23:16.096" v="992" actId="20577"/>
        <pc:sldMkLst>
          <pc:docMk/>
          <pc:sldMk cId="1220388028" sldId="347"/>
        </pc:sldMkLst>
        <pc:spChg chg="mod">
          <ac:chgData name="David Meger" userId="089caf2d-9c90-4e79-b76c-bb29309b972a" providerId="ADAL" clId="{26402383-1331-5440-89DA-1B49F953D5A3}" dt="2019-10-24T18:22:11.861" v="705" actId="20577"/>
          <ac:spMkLst>
            <pc:docMk/>
            <pc:sldMk cId="1220388028" sldId="347"/>
            <ac:spMk id="2" creationId="{45CAA66D-DB48-F447-A26F-006389CB8371}"/>
          </ac:spMkLst>
        </pc:spChg>
        <pc:spChg chg="mod">
          <ac:chgData name="David Meger" userId="089caf2d-9c90-4e79-b76c-bb29309b972a" providerId="ADAL" clId="{26402383-1331-5440-89DA-1B49F953D5A3}" dt="2019-10-24T18:23:16.096" v="992" actId="20577"/>
          <ac:spMkLst>
            <pc:docMk/>
            <pc:sldMk cId="1220388028" sldId="347"/>
            <ac:spMk id="3" creationId="{CD0091BE-DEE1-F341-B898-1F3508A4393C}"/>
          </ac:spMkLst>
        </pc:spChg>
      </pc:sldChg>
      <pc:sldChg chg="modSp add">
        <pc:chgData name="David Meger" userId="089caf2d-9c90-4e79-b76c-bb29309b972a" providerId="ADAL" clId="{26402383-1331-5440-89DA-1B49F953D5A3}" dt="2019-10-24T18:24:40.179" v="1209" actId="20577"/>
        <pc:sldMkLst>
          <pc:docMk/>
          <pc:sldMk cId="3273224621" sldId="348"/>
        </pc:sldMkLst>
        <pc:spChg chg="mod">
          <ac:chgData name="David Meger" userId="089caf2d-9c90-4e79-b76c-bb29309b972a" providerId="ADAL" clId="{26402383-1331-5440-89DA-1B49F953D5A3}" dt="2019-10-24T18:23:45.505" v="1050" actId="20577"/>
          <ac:spMkLst>
            <pc:docMk/>
            <pc:sldMk cId="3273224621" sldId="348"/>
            <ac:spMk id="2" creationId="{FC417314-1A12-0B4F-AB9E-3644A46583CB}"/>
          </ac:spMkLst>
        </pc:spChg>
        <pc:spChg chg="mod">
          <ac:chgData name="David Meger" userId="089caf2d-9c90-4e79-b76c-bb29309b972a" providerId="ADAL" clId="{26402383-1331-5440-89DA-1B49F953D5A3}" dt="2019-10-24T18:24:40.179" v="1209" actId="20577"/>
          <ac:spMkLst>
            <pc:docMk/>
            <pc:sldMk cId="3273224621" sldId="348"/>
            <ac:spMk id="3" creationId="{67979FBC-EBB9-E844-9A87-8E0BFC522936}"/>
          </ac:spMkLst>
        </pc:spChg>
      </pc:sldChg>
      <pc:sldChg chg="modSp add">
        <pc:chgData name="David Meger" userId="089caf2d-9c90-4e79-b76c-bb29309b972a" providerId="ADAL" clId="{26402383-1331-5440-89DA-1B49F953D5A3}" dt="2019-10-24T18:26:06.549" v="1582" actId="20577"/>
        <pc:sldMkLst>
          <pc:docMk/>
          <pc:sldMk cId="2936978883" sldId="349"/>
        </pc:sldMkLst>
        <pc:spChg chg="mod">
          <ac:chgData name="David Meger" userId="089caf2d-9c90-4e79-b76c-bb29309b972a" providerId="ADAL" clId="{26402383-1331-5440-89DA-1B49F953D5A3}" dt="2019-10-24T18:26:06.549" v="1582" actId="20577"/>
          <ac:spMkLst>
            <pc:docMk/>
            <pc:sldMk cId="2936978883" sldId="349"/>
            <ac:spMk id="3" creationId="{67979FBC-EBB9-E844-9A87-8E0BFC522936}"/>
          </ac:spMkLst>
        </pc:spChg>
      </pc:sldChg>
      <pc:sldChg chg="addSp delSp modSp add">
        <pc:chgData name="David Meger" userId="089caf2d-9c90-4e79-b76c-bb29309b972a" providerId="ADAL" clId="{26402383-1331-5440-89DA-1B49F953D5A3}" dt="2019-10-24T18:31:03.969" v="1849" actId="20577"/>
        <pc:sldMkLst>
          <pc:docMk/>
          <pc:sldMk cId="1576280500" sldId="350"/>
        </pc:sldMkLst>
        <pc:spChg chg="add del mod">
          <ac:chgData name="David Meger" userId="089caf2d-9c90-4e79-b76c-bb29309b972a" providerId="ADAL" clId="{26402383-1331-5440-89DA-1B49F953D5A3}" dt="2019-10-24T18:31:03.969" v="1849" actId="20577"/>
          <ac:spMkLst>
            <pc:docMk/>
            <pc:sldMk cId="1576280500" sldId="350"/>
            <ac:spMk id="55" creationId="{00000000-0000-0000-0000-000000000000}"/>
          </ac:spMkLst>
        </pc:spChg>
        <pc:cxnChg chg="add del">
          <ac:chgData name="David Meger" userId="089caf2d-9c90-4e79-b76c-bb29309b972a" providerId="ADAL" clId="{26402383-1331-5440-89DA-1B49F953D5A3}" dt="2019-10-24T18:28:53.303" v="1600" actId="478"/>
          <ac:cxnSpMkLst>
            <pc:docMk/>
            <pc:sldMk cId="1576280500" sldId="350"/>
            <ac:cxnSpMk id="57" creationId="{00000000-0000-0000-0000-000000000000}"/>
          </ac:cxnSpMkLst>
        </pc:cxnChg>
      </pc:sldChg>
      <pc:sldChg chg="modSp add">
        <pc:chgData name="David Meger" userId="089caf2d-9c90-4e79-b76c-bb29309b972a" providerId="ADAL" clId="{26402383-1331-5440-89DA-1B49F953D5A3}" dt="2019-10-24T18:31:14.342" v="1852" actId="1076"/>
        <pc:sldMkLst>
          <pc:docMk/>
          <pc:sldMk cId="2350400015" sldId="351"/>
        </pc:sldMkLst>
        <pc:spChg chg="mod">
          <ac:chgData name="David Meger" userId="089caf2d-9c90-4e79-b76c-bb29309b972a" providerId="ADAL" clId="{26402383-1331-5440-89DA-1B49F953D5A3}" dt="2019-10-24T18:31:14.342" v="1852" actId="1076"/>
          <ac:spMkLst>
            <pc:docMk/>
            <pc:sldMk cId="2350400015" sldId="351"/>
            <ac:spMk id="5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3B1C-E275-4740-9B27-169A0DF33E80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353-9896-44BB-8ACA-70829CF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737D5-FA9A-4EBB-AE99-79BF9A9B7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44BB-0152-49E1-9E90-42F446C50EA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artificial-intelligence-for-robotics--cs3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8.xml"/><Relationship Id="rId21" Type="http://schemas.openxmlformats.org/officeDocument/2006/relationships/image" Target="../media/image24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27.png"/><Relationship Id="rId5" Type="http://schemas.openxmlformats.org/officeDocument/2006/relationships/tags" Target="../tags/tag10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5.xml"/><Relationship Id="rId19" Type="http://schemas.openxmlformats.org/officeDocument/2006/relationships/image" Target="../media/image2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21.xml"/><Relationship Id="rId21" Type="http://schemas.openxmlformats.org/officeDocument/2006/relationships/image" Target="../media/image24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0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27.png"/><Relationship Id="rId5" Type="http://schemas.openxmlformats.org/officeDocument/2006/relationships/tags" Target="../tags/tag23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28.xml"/><Relationship Id="rId19" Type="http://schemas.openxmlformats.org/officeDocument/2006/relationships/image" Target="../media/image22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2.png"/><Relationship Id="rId5" Type="http://schemas.openxmlformats.org/officeDocument/2006/relationships/tags" Target="../tags/tag36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tags" Target="../tags/tag35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8.png"/><Relationship Id="rId17" Type="http://schemas.openxmlformats.org/officeDocument/2006/relationships/image" Target="../media/image44.png"/><Relationship Id="rId2" Type="http://schemas.openxmlformats.org/officeDocument/2006/relationships/tags" Target="../tags/tag40.xml"/><Relationship Id="rId16" Type="http://schemas.openxmlformats.org/officeDocument/2006/relationships/image" Target="../media/image4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7.png"/><Relationship Id="rId5" Type="http://schemas.openxmlformats.org/officeDocument/2006/relationships/tags" Target="../tags/tag43.xml"/><Relationship Id="rId15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6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50.png"/><Relationship Id="rId5" Type="http://schemas.openxmlformats.org/officeDocument/2006/relationships/tags" Target="../tags/tag52.xml"/><Relationship Id="rId10" Type="http://schemas.openxmlformats.org/officeDocument/2006/relationships/image" Target="../media/image49.png"/><Relationship Id="rId4" Type="http://schemas.openxmlformats.org/officeDocument/2006/relationships/tags" Target="../tags/tag51.xml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image" Target="../media/image45.png"/><Relationship Id="rId26" Type="http://schemas.openxmlformats.org/officeDocument/2006/relationships/image" Target="../media/image58.png"/><Relationship Id="rId3" Type="http://schemas.openxmlformats.org/officeDocument/2006/relationships/tags" Target="../tags/tag56.xml"/><Relationship Id="rId21" Type="http://schemas.openxmlformats.org/officeDocument/2006/relationships/image" Target="../media/image49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image" Target="../media/image54.png"/><Relationship Id="rId25" Type="http://schemas.openxmlformats.org/officeDocument/2006/relationships/image" Target="../media/image57.png"/><Relationship Id="rId2" Type="http://schemas.openxmlformats.org/officeDocument/2006/relationships/tags" Target="../tags/tag55.xml"/><Relationship Id="rId16" Type="http://schemas.openxmlformats.org/officeDocument/2006/relationships/image" Target="../media/image53.png"/><Relationship Id="rId20" Type="http://schemas.openxmlformats.org/officeDocument/2006/relationships/image" Target="../media/image48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image" Target="../media/image56.png"/><Relationship Id="rId5" Type="http://schemas.openxmlformats.org/officeDocument/2006/relationships/tags" Target="../tags/tag58.xml"/><Relationship Id="rId15" Type="http://schemas.openxmlformats.org/officeDocument/2006/relationships/image" Target="../media/image52.png"/><Relationship Id="rId23" Type="http://schemas.openxmlformats.org/officeDocument/2006/relationships/image" Target="../media/image55.png"/><Relationship Id="rId10" Type="http://schemas.openxmlformats.org/officeDocument/2006/relationships/tags" Target="../tags/tag63.xml"/><Relationship Id="rId19" Type="http://schemas.openxmlformats.org/officeDocument/2006/relationships/image" Target="../media/image47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0.png"/><Relationship Id="rId27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47.png"/><Relationship Id="rId18" Type="http://schemas.openxmlformats.org/officeDocument/2006/relationships/image" Target="../media/image56.png"/><Relationship Id="rId3" Type="http://schemas.openxmlformats.org/officeDocument/2006/relationships/tags" Target="../tags/tag69.xml"/><Relationship Id="rId21" Type="http://schemas.openxmlformats.org/officeDocument/2006/relationships/image" Target="../media/image60.png"/><Relationship Id="rId7" Type="http://schemas.openxmlformats.org/officeDocument/2006/relationships/tags" Target="../tags/tag73.xml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tags" Target="../tags/tag68.xml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15" Type="http://schemas.openxmlformats.org/officeDocument/2006/relationships/image" Target="../media/image49.png"/><Relationship Id="rId10" Type="http://schemas.openxmlformats.org/officeDocument/2006/relationships/tags" Target="../tags/tag76.xml"/><Relationship Id="rId19" Type="http://schemas.openxmlformats.org/officeDocument/2006/relationships/image" Target="../media/image57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47.png"/><Relationship Id="rId18" Type="http://schemas.openxmlformats.org/officeDocument/2006/relationships/image" Target="../media/image56.png"/><Relationship Id="rId3" Type="http://schemas.openxmlformats.org/officeDocument/2006/relationships/tags" Target="../tags/tag79.xml"/><Relationship Id="rId21" Type="http://schemas.openxmlformats.org/officeDocument/2006/relationships/image" Target="../media/image61.png"/><Relationship Id="rId7" Type="http://schemas.openxmlformats.org/officeDocument/2006/relationships/tags" Target="../tags/tag83.xml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tags" Target="../tags/tag78.xml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15" Type="http://schemas.openxmlformats.org/officeDocument/2006/relationships/image" Target="../media/image49.png"/><Relationship Id="rId10" Type="http://schemas.openxmlformats.org/officeDocument/2006/relationships/tags" Target="../tags/tag86.xml"/><Relationship Id="rId19" Type="http://schemas.openxmlformats.org/officeDocument/2006/relationships/image" Target="../media/image57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47.png"/><Relationship Id="rId18" Type="http://schemas.openxmlformats.org/officeDocument/2006/relationships/image" Target="../media/image56.png"/><Relationship Id="rId3" Type="http://schemas.openxmlformats.org/officeDocument/2006/relationships/tags" Target="../tags/tag89.xml"/><Relationship Id="rId21" Type="http://schemas.openxmlformats.org/officeDocument/2006/relationships/image" Target="../media/image62.png"/><Relationship Id="rId7" Type="http://schemas.openxmlformats.org/officeDocument/2006/relationships/tags" Target="../tags/tag93.xml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tags" Target="../tags/tag88.xml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15" Type="http://schemas.openxmlformats.org/officeDocument/2006/relationships/image" Target="../media/image49.png"/><Relationship Id="rId10" Type="http://schemas.openxmlformats.org/officeDocument/2006/relationships/tags" Target="../tags/tag96.xml"/><Relationship Id="rId19" Type="http://schemas.openxmlformats.org/officeDocument/2006/relationships/image" Target="../media/image57.png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47.png"/><Relationship Id="rId18" Type="http://schemas.openxmlformats.org/officeDocument/2006/relationships/image" Target="../media/image56.png"/><Relationship Id="rId3" Type="http://schemas.openxmlformats.org/officeDocument/2006/relationships/tags" Target="../tags/tag99.xml"/><Relationship Id="rId21" Type="http://schemas.openxmlformats.org/officeDocument/2006/relationships/image" Target="../media/image63.png"/><Relationship Id="rId7" Type="http://schemas.openxmlformats.org/officeDocument/2006/relationships/tags" Target="../tags/tag103.xml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tags" Target="../tags/tag98.xml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15" Type="http://schemas.openxmlformats.org/officeDocument/2006/relationships/image" Target="../media/image49.png"/><Relationship Id="rId10" Type="http://schemas.openxmlformats.org/officeDocument/2006/relationships/tags" Target="../tags/tag106.xml"/><Relationship Id="rId19" Type="http://schemas.openxmlformats.org/officeDocument/2006/relationships/image" Target="../media/image57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113.xml"/><Relationship Id="rId7" Type="http://schemas.openxmlformats.org/officeDocument/2006/relationships/image" Target="../media/image68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Relationship Id="rId9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17.xml"/><Relationship Id="rId21" Type="http://schemas.openxmlformats.org/officeDocument/2006/relationships/image" Target="../media/image24.png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1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27.png"/><Relationship Id="rId5" Type="http://schemas.openxmlformats.org/officeDocument/2006/relationships/tags" Target="../tags/tag119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24.xml"/><Relationship Id="rId19" Type="http://schemas.openxmlformats.org/officeDocument/2006/relationships/image" Target="../media/image22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30.xml"/><Relationship Id="rId21" Type="http://schemas.openxmlformats.org/officeDocument/2006/relationships/image" Target="../media/image24.png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2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image" Target="../media/image27.png"/><Relationship Id="rId5" Type="http://schemas.openxmlformats.org/officeDocument/2006/relationships/tags" Target="../tags/tag132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37.xml"/><Relationship Id="rId19" Type="http://schemas.openxmlformats.org/officeDocument/2006/relationships/image" Target="../media/image22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43.xml"/><Relationship Id="rId21" Type="http://schemas.openxmlformats.org/officeDocument/2006/relationships/image" Target="../media/image24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4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27.png"/><Relationship Id="rId5" Type="http://schemas.openxmlformats.org/officeDocument/2006/relationships/tags" Target="../tags/tag145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50.xml"/><Relationship Id="rId19" Type="http://schemas.openxmlformats.org/officeDocument/2006/relationships/image" Target="../media/image22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56.xml"/><Relationship Id="rId21" Type="http://schemas.openxmlformats.org/officeDocument/2006/relationships/image" Target="../media/image24.png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5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24" Type="http://schemas.openxmlformats.org/officeDocument/2006/relationships/image" Target="../media/image27.png"/><Relationship Id="rId5" Type="http://schemas.openxmlformats.org/officeDocument/2006/relationships/tags" Target="../tags/tag158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63.xml"/><Relationship Id="rId19" Type="http://schemas.openxmlformats.org/officeDocument/2006/relationships/image" Target="../media/image22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69.xml"/><Relationship Id="rId21" Type="http://schemas.openxmlformats.org/officeDocument/2006/relationships/image" Target="../media/image24.png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6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24" Type="http://schemas.openxmlformats.org/officeDocument/2006/relationships/image" Target="../media/image27.png"/><Relationship Id="rId5" Type="http://schemas.openxmlformats.org/officeDocument/2006/relationships/tags" Target="../tags/tag17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76.xml"/><Relationship Id="rId19" Type="http://schemas.openxmlformats.org/officeDocument/2006/relationships/image" Target="../media/image22.png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tags" Target="../tags/tag18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5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image" Target="../media/image74.png"/><Relationship Id="rId5" Type="http://schemas.openxmlformats.org/officeDocument/2006/relationships/tags" Target="../tags/tag184.xml"/><Relationship Id="rId10" Type="http://schemas.openxmlformats.org/officeDocument/2006/relationships/image" Target="../media/image73.png"/><Relationship Id="rId4" Type="http://schemas.openxmlformats.org/officeDocument/2006/relationships/tags" Target="../tags/tag183.xml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5.png"/><Relationship Id="rId3" Type="http://schemas.openxmlformats.org/officeDocument/2006/relationships/tags" Target="../tags/tag18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0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74.png"/><Relationship Id="rId5" Type="http://schemas.openxmlformats.org/officeDocument/2006/relationships/tags" Target="../tags/tag190.xml"/><Relationship Id="rId10" Type="http://schemas.openxmlformats.org/officeDocument/2006/relationships/image" Target="../media/image79.png"/><Relationship Id="rId4" Type="http://schemas.openxmlformats.org/officeDocument/2006/relationships/tags" Target="../tags/tag189.xml"/><Relationship Id="rId9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/C:/Dokumente%20und%20Einstellungen/Wolfram%20Burgard/Eigene%20Dateien/talks/animations/sampling/VISION-SMITHSONIAN.AVI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99.xml"/><Relationship Id="rId7" Type="http://schemas.openxmlformats.org/officeDocument/2006/relationships/image" Target="../media/image95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9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8.png"/><Relationship Id="rId4" Type="http://schemas.openxmlformats.org/officeDocument/2006/relationships/tags" Target="../tags/tag200.xml"/><Relationship Id="rId9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203.xml"/><Relationship Id="rId7" Type="http://schemas.openxmlformats.org/officeDocument/2006/relationships/image" Target="../media/image95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image" Target="../media/image9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9.png"/><Relationship Id="rId4" Type="http://schemas.openxmlformats.org/officeDocument/2006/relationships/tags" Target="../tags/tag204.xml"/><Relationship Id="rId9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.w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1.wmf"/><Relationship Id="rId5" Type="http://schemas.openxmlformats.org/officeDocument/2006/relationships/image" Target="../media/image7.png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49" y="1467580"/>
            <a:ext cx="9969500" cy="270067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COMP417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Introduction to Robotics and Intelligent Systems</a:t>
            </a: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Lecture 13: Particle Filters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5" y="5875002"/>
            <a:ext cx="2896407" cy="68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43" y="5941554"/>
            <a:ext cx="3671555" cy="552186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97941" y="412240"/>
            <a:ext cx="2097674" cy="28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435" y="412240"/>
            <a:ext cx="2915570" cy="23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7314-1A12-0B4F-AB9E-3644A465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FBC-EBB9-E844-9A87-8E0BFC52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Stare at the “loop over all x”:</a:t>
            </a:r>
          </a:p>
          <a:p>
            <a:pPr lvl="1"/>
            <a:r>
              <a:rPr lang="en-US" dirty="0"/>
              <a:t>Inside this, we compute an update which draws from all other x…</a:t>
            </a:r>
          </a:p>
          <a:p>
            <a:pPr lvl="1"/>
            <a:endParaRPr lang="en-US" dirty="0"/>
          </a:p>
          <a:p>
            <a:r>
              <a:rPr lang="en-US" dirty="0"/>
              <a:t>Discrete histogram filter is quadratic or worse in the number of states</a:t>
            </a:r>
          </a:p>
          <a:p>
            <a:r>
              <a:rPr lang="en-US" dirty="0"/>
              <a:t>The number of states needed to uniformly grid an d-dimensional space grows exponentially with d</a:t>
            </a:r>
          </a:p>
          <a:p>
            <a:endParaRPr lang="en-US" dirty="0"/>
          </a:p>
          <a:p>
            <a:r>
              <a:rPr lang="en-US" dirty="0"/>
              <a:t>We almost never use this in practice. But the idea of computing based on discrete locations can be extended!  </a:t>
            </a:r>
          </a:p>
        </p:txBody>
      </p:sp>
    </p:spTree>
    <p:extLst>
      <p:ext uri="{BB962C8B-B14F-4D97-AF65-F5344CB8AC3E}">
        <p14:creationId xmlns:p14="http://schemas.microsoft.com/office/powerpoint/2010/main" val="29369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 in </a:t>
            </a:r>
            <a:r>
              <a:rPr lang="en-US" dirty="0">
                <a:hlinkClick r:id="rId2"/>
              </a:rPr>
              <a:t>https://www.udacity.com/course/artificial-intelligence-for-robotics--cs373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Chapters 4.3 and 8.3 in the Probabilistic Robotics textbook</a:t>
            </a:r>
          </a:p>
        </p:txBody>
      </p:sp>
    </p:spTree>
    <p:extLst>
      <p:ext uri="{BB962C8B-B14F-4D97-AF65-F5344CB8AC3E}">
        <p14:creationId xmlns:p14="http://schemas.microsoft.com/office/powerpoint/2010/main" val="218148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KF vs EKF vs PF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00221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0800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7779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12294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01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Kalman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Extended Kalman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Particle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Dynamics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1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Sensor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0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Gaussian (Unimodal)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Gaussian (Unimodal)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Multimodal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1053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52176" y="396799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peak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310172" y="3212983"/>
            <a:ext cx="184618" cy="75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291743" y="3212983"/>
            <a:ext cx="1089755" cy="755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29289" y="396799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peaks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9924176" y="3212983"/>
            <a:ext cx="18237" cy="755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we represent multimodal distributions?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" b="6709"/>
          <a:stretch/>
        </p:blipFill>
        <p:spPr>
          <a:xfrm>
            <a:off x="1056663" y="1476712"/>
            <a:ext cx="4050647" cy="2277911"/>
          </a:xfrm>
        </p:spPr>
      </p:pic>
      <p:sp>
        <p:nvSpPr>
          <p:cNvPr id="7" name="TextBox 6"/>
          <p:cNvSpPr txBox="1"/>
          <p:nvPr/>
        </p:nvSpPr>
        <p:spPr>
          <a:xfrm>
            <a:off x="2187350" y="3766155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https://www.opsclarity.com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2" y="1690688"/>
            <a:ext cx="60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#1: Histograms</a:t>
            </a:r>
          </a:p>
          <a:p>
            <a:endParaRPr lang="en-US" dirty="0"/>
          </a:p>
          <a:p>
            <a:r>
              <a:rPr lang="en-US" sz="1200" dirty="0"/>
              <a:t>Advantages: the higher the number of bars the better the approximation is  </a:t>
            </a:r>
          </a:p>
          <a:p>
            <a:endParaRPr lang="en-US" sz="1200" dirty="0"/>
          </a:p>
          <a:p>
            <a:r>
              <a:rPr lang="en-US" sz="1200" dirty="0"/>
              <a:t>Disadvantages: exponential dependence on number of dimensions </a:t>
            </a:r>
          </a:p>
          <a:p>
            <a:endParaRPr lang="en-US" sz="1200" dirty="0"/>
          </a:p>
          <a:p>
            <a:r>
              <a:rPr lang="en-US" sz="1200" dirty="0"/>
              <a:t>Note: this approach is called the Histogram Filter. It is useful for low-dimensional systems but we will not study it in this 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204594" y="1912690"/>
            <a:ext cx="2418539" cy="35751"/>
          </a:xfrm>
          <a:prstGeom prst="straightConnector1">
            <a:avLst/>
          </a:prstGeom>
          <a:ln>
            <a:solidFill>
              <a:srgbClr val="C54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we represent multimodal distributions?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" b="6709"/>
          <a:stretch/>
        </p:blipFill>
        <p:spPr>
          <a:xfrm>
            <a:off x="1006329" y="1361379"/>
            <a:ext cx="4151315" cy="2334522"/>
          </a:xfrm>
        </p:spPr>
      </p:pic>
      <p:sp>
        <p:nvSpPr>
          <p:cNvPr id="7" name="TextBox 6"/>
          <p:cNvSpPr txBox="1"/>
          <p:nvPr/>
        </p:nvSpPr>
        <p:spPr>
          <a:xfrm>
            <a:off x="2187350" y="3707433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https://www.opsclarity.com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3" y="1690688"/>
            <a:ext cx="5817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#1: Histograms</a:t>
            </a:r>
          </a:p>
          <a:p>
            <a:endParaRPr lang="en-US" dirty="0"/>
          </a:p>
          <a:p>
            <a:r>
              <a:rPr lang="en-US" sz="1200" dirty="0"/>
              <a:t>Advantages: the higher the number of bars the better the approximation is  </a:t>
            </a:r>
          </a:p>
          <a:p>
            <a:endParaRPr lang="en-US" sz="1200" dirty="0"/>
          </a:p>
          <a:p>
            <a:r>
              <a:rPr lang="en-US" sz="1200" dirty="0"/>
              <a:t>Disadvantages: exponential dependence on number of dimensions </a:t>
            </a:r>
          </a:p>
          <a:p>
            <a:endParaRPr lang="en-US" sz="1200" dirty="0"/>
          </a:p>
          <a:p>
            <a:r>
              <a:rPr lang="en-US" sz="1200" dirty="0"/>
              <a:t>Note: this approach is called the Histogram Filter. It is useful for low-dimensional systems but we will not study it in this 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865615" y="3506598"/>
            <a:ext cx="838898" cy="553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04513" y="390507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#2: Function Approximation / Fitting</a:t>
            </a:r>
            <a:endParaRPr lang="en-US" sz="1400" dirty="0"/>
          </a:p>
          <a:p>
            <a:r>
              <a:rPr lang="en-US" sz="1200" dirty="0"/>
              <a:t>Unclear how to do Bayes’ filter updates and predictions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343063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we represent multimodal distributions?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" b="6709"/>
          <a:stretch/>
        </p:blipFill>
        <p:spPr>
          <a:xfrm>
            <a:off x="1122201" y="1409881"/>
            <a:ext cx="3836378" cy="2157415"/>
          </a:xfrm>
        </p:spPr>
      </p:pic>
      <p:sp>
        <p:nvSpPr>
          <p:cNvPr id="7" name="TextBox 6"/>
          <p:cNvSpPr txBox="1"/>
          <p:nvPr/>
        </p:nvSpPr>
        <p:spPr>
          <a:xfrm>
            <a:off x="2145754" y="3586845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https://www.opsclarity.com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3" y="1690688"/>
            <a:ext cx="593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#1: Histograms</a:t>
            </a:r>
          </a:p>
          <a:p>
            <a:endParaRPr lang="en-US" dirty="0"/>
          </a:p>
          <a:p>
            <a:r>
              <a:rPr lang="en-US" sz="1200" dirty="0"/>
              <a:t>Advantages: the higher the number of bars the better the approximation is  </a:t>
            </a:r>
          </a:p>
          <a:p>
            <a:endParaRPr lang="en-US" sz="1200" dirty="0"/>
          </a:p>
          <a:p>
            <a:r>
              <a:rPr lang="en-US" sz="1200" dirty="0"/>
              <a:t>Disadvantages: exponential dependence on number of dimensions </a:t>
            </a:r>
          </a:p>
          <a:p>
            <a:endParaRPr lang="en-US" sz="1200" dirty="0"/>
          </a:p>
          <a:p>
            <a:r>
              <a:rPr lang="en-US" sz="1200" dirty="0"/>
              <a:t>Note: this approach is called the Histogram Filter. It is useful for low-dimensional systems but we will not study it in this 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183195" y="3491593"/>
            <a:ext cx="2521318" cy="18438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04513" y="383306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#2: Function Approximation</a:t>
            </a:r>
            <a:endParaRPr lang="en-US" sz="1400" dirty="0"/>
          </a:p>
          <a:p>
            <a:r>
              <a:rPr lang="en-US" sz="1200" dirty="0"/>
              <a:t>Unclear how to do Bayes’ filter updates and predictions in this case.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4513" y="51687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#3: Weighted Particles </a:t>
            </a:r>
          </a:p>
          <a:p>
            <a:endParaRPr lang="en-US" sz="1400" dirty="0"/>
          </a:p>
          <a:p>
            <a:r>
              <a:rPr lang="en-US" sz="1200" dirty="0"/>
              <a:t>Advantages: easy to predict/update by treating each particle as a separate hypothesis whose weight is updated.   </a:t>
            </a:r>
          </a:p>
          <a:p>
            <a:endParaRPr lang="en-US" sz="1200" dirty="0"/>
          </a:p>
          <a:p>
            <a:r>
              <a:rPr lang="en-US" sz="1200" dirty="0"/>
              <a:t>Disadvantages:  need enough particles to “cover” the distribution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845578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92381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99915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181584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189117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68031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021623" y="329955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929529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834457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78756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971596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15144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2221252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50045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619717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873781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4781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914952" y="331013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674776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2801458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286267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2940658" y="332063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979636" y="330993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290402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05724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14461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095842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3021153" y="331845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2928140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2962048" y="3324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3115193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2998135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3183195" y="330167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3313549" y="331614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2569066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3044675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209674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046858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081363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286919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031131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2830433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43507" y="331283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68420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3257317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15506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320614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323089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313052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079831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4122398" y="328417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3870084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4163924" y="327106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3970099" y="327347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4009731" y="327682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4102796" y="326036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4346205" y="327911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3064276" y="3285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2861532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78" y="5223933"/>
            <a:ext cx="2268716" cy="2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we represent multimodal distributions?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" b="6709"/>
          <a:stretch/>
        </p:blipFill>
        <p:spPr>
          <a:xfrm>
            <a:off x="1122201" y="1409881"/>
            <a:ext cx="3836378" cy="2157415"/>
          </a:xfrm>
        </p:spPr>
      </p:pic>
      <p:sp>
        <p:nvSpPr>
          <p:cNvPr id="7" name="TextBox 6"/>
          <p:cNvSpPr txBox="1"/>
          <p:nvPr/>
        </p:nvSpPr>
        <p:spPr>
          <a:xfrm>
            <a:off x="2145754" y="3586845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https://www.opsclarity.com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2" y="1690688"/>
            <a:ext cx="6205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#1: Histograms</a:t>
            </a:r>
          </a:p>
          <a:p>
            <a:endParaRPr lang="en-US" dirty="0"/>
          </a:p>
          <a:p>
            <a:r>
              <a:rPr lang="en-US" sz="1200" dirty="0"/>
              <a:t>Advantages: the higher the number of bars the better the approximation is  </a:t>
            </a:r>
          </a:p>
          <a:p>
            <a:endParaRPr lang="en-US" sz="1200" dirty="0"/>
          </a:p>
          <a:p>
            <a:r>
              <a:rPr lang="en-US" sz="1200" dirty="0"/>
              <a:t>Disadvantages: exponential dependence on number of dimensions </a:t>
            </a:r>
          </a:p>
          <a:p>
            <a:endParaRPr lang="en-US" sz="1200" dirty="0"/>
          </a:p>
          <a:p>
            <a:r>
              <a:rPr lang="en-US" sz="1200" dirty="0"/>
              <a:t>Note: this approach is called the Histogram Filter. It is useful for low-dimensional systems but we will not study it in this 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183195" y="3491593"/>
            <a:ext cx="2521318" cy="18438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04512" y="388362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#2: Function Approximation</a:t>
            </a:r>
            <a:endParaRPr lang="en-US" sz="1400" dirty="0"/>
          </a:p>
          <a:p>
            <a:r>
              <a:rPr lang="en-US" sz="1200" dirty="0"/>
              <a:t>Unclear how to do Bayes’ filter updates and predictions in this case.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4513" y="51687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#3: Weighted Particles </a:t>
            </a:r>
          </a:p>
          <a:p>
            <a:endParaRPr lang="en-US" sz="1400" dirty="0"/>
          </a:p>
          <a:p>
            <a:r>
              <a:rPr lang="en-US" sz="1200" dirty="0"/>
              <a:t>Advantages: easy to predict/update by treating each particle as a separate hypothesis whose weight is updated.   </a:t>
            </a:r>
          </a:p>
          <a:p>
            <a:endParaRPr lang="en-US" sz="1200" dirty="0"/>
          </a:p>
          <a:p>
            <a:r>
              <a:rPr lang="en-US" sz="1200" dirty="0"/>
              <a:t>Disadvantages:  need enough particles to “cover” the distribution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845578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92381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99915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181584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189117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68031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021623" y="329955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929529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834457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78756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971596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15144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2221252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50045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619717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873781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4781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914952" y="331013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674776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2801458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286267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2940658" y="332063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979636" y="330993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290402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05724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14461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095842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3021153" y="331845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2928140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2962048" y="3324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3115193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2998135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3183195" y="330167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3313549" y="331614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2569066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3044675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209674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046858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081363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286919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031131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2830433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43507" y="331283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68420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3257317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15506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320614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323089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313052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079831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4122398" y="328417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3870084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4163924" y="327106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3970099" y="327347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4009731" y="327682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4102796" y="326036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4346205" y="327911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3064276" y="3285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2861532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95077" y="4462784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Higher density of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particles means 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higher probability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mass </a:t>
            </a:r>
          </a:p>
        </p:txBody>
      </p:sp>
      <p:pic>
        <p:nvPicPr>
          <p:cNvPr id="92" name="Picture 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7" y="5610902"/>
            <a:ext cx="3495425" cy="85228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43699" y="6611779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 = sum of all particles’ weights</a:t>
            </a:r>
          </a:p>
        </p:txBody>
      </p:sp>
      <p:pic>
        <p:nvPicPr>
          <p:cNvPr id="90" name="Picture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78" y="5223933"/>
            <a:ext cx="2268716" cy="2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can we represent multimodal distributions?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" b="6709"/>
          <a:stretch/>
        </p:blipFill>
        <p:spPr>
          <a:xfrm>
            <a:off x="1122201" y="1409881"/>
            <a:ext cx="3836378" cy="2157415"/>
          </a:xfrm>
        </p:spPr>
      </p:pic>
      <p:sp>
        <p:nvSpPr>
          <p:cNvPr id="7" name="TextBox 6"/>
          <p:cNvSpPr txBox="1"/>
          <p:nvPr/>
        </p:nvSpPr>
        <p:spPr>
          <a:xfrm>
            <a:off x="2145754" y="3586845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https://www.opsclarity.com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2" y="1690688"/>
            <a:ext cx="6205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#1: Histograms</a:t>
            </a:r>
          </a:p>
          <a:p>
            <a:endParaRPr lang="en-US" dirty="0"/>
          </a:p>
          <a:p>
            <a:r>
              <a:rPr lang="en-US" sz="1200" dirty="0"/>
              <a:t>Advantages: the higher the number of bars the better the approximation is  </a:t>
            </a:r>
          </a:p>
          <a:p>
            <a:endParaRPr lang="en-US" sz="1200" dirty="0"/>
          </a:p>
          <a:p>
            <a:r>
              <a:rPr lang="en-US" sz="1200" dirty="0"/>
              <a:t>Disadvantages: exponential dependence on number of dimensions </a:t>
            </a:r>
          </a:p>
          <a:p>
            <a:endParaRPr lang="en-US" sz="1200" dirty="0"/>
          </a:p>
          <a:p>
            <a:r>
              <a:rPr lang="en-US" sz="1200" dirty="0"/>
              <a:t>Note: this approach is called the Histogram Filter. It is useful for low-dimensional systems but we will not study it in this class.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183195" y="3491593"/>
            <a:ext cx="2521318" cy="18438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04512" y="388362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#2: Function Approximation</a:t>
            </a:r>
            <a:endParaRPr lang="en-US" sz="1400" dirty="0"/>
          </a:p>
          <a:p>
            <a:r>
              <a:rPr lang="en-US" sz="1200" dirty="0"/>
              <a:t>Unclear how to do Bayes’ filter updates and predictions in this case.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4513" y="51687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Idea #3: Weighted Particles </a:t>
            </a:r>
          </a:p>
          <a:p>
            <a:endParaRPr lang="en-US" sz="1400" dirty="0"/>
          </a:p>
          <a:p>
            <a:r>
              <a:rPr lang="en-US" sz="1200" dirty="0"/>
              <a:t>Advantages: easy to predict/update by treating each particle as a separate hypothesis whose weight is updated.   </a:t>
            </a:r>
          </a:p>
          <a:p>
            <a:endParaRPr lang="en-US" sz="1200" dirty="0"/>
          </a:p>
          <a:p>
            <a:r>
              <a:rPr lang="en-US" sz="1200" dirty="0"/>
              <a:t>Disadvantages:  need enough particles to “cover” the distribution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845578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92381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99915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181584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1891176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680310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021623" y="329955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929529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834457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78756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971596" y="328964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15144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2221252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50045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619717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873781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47819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914952" y="331013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674776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2801458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286267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2940658" y="332063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979636" y="330993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2904023" y="330630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057241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14461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095842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3021153" y="331845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2928140" y="330399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2962048" y="3324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3115193" y="329639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2998135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3183195" y="330167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3313549" y="3316142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2569066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3044675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209674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046858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081363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2869199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031131" y="3301075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2830433" y="331382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43507" y="3312836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68420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3257317" y="330775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155069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320614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3230899" y="3294083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3130528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079831" y="3286488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4122398" y="328417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3870084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4163924" y="327106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3970099" y="327347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4009731" y="327682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4102796" y="3260364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4346205" y="3279117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3064276" y="328553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2861532" y="3292881"/>
            <a:ext cx="1" cy="1709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95077" y="4462784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Higher density of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particles means 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higher probability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mass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83" y="5960646"/>
            <a:ext cx="1922600" cy="25183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02772" y="5567544"/>
            <a:ext cx="4884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Want particles to be drawn from the belief at time t:</a:t>
            </a:r>
          </a:p>
        </p:txBody>
      </p:sp>
      <p:pic>
        <p:nvPicPr>
          <p:cNvPr id="90" name="Picture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78" y="5223933"/>
            <a:ext cx="2268716" cy="2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7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022035" y="1348800"/>
            <a:ext cx="39737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Let’s just get an intuition for the whole process now, and we’ll justify why this is right on the coming slides….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8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124439" y="2205904"/>
            <a:ext cx="39737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Intuition: use the M particles to “correctly” approx. bel(x)</a:t>
            </a:r>
          </a:p>
        </p:txBody>
      </p:sp>
    </p:spTree>
    <p:extLst>
      <p:ext uri="{BB962C8B-B14F-4D97-AF65-F5344CB8AC3E}">
        <p14:creationId xmlns:p14="http://schemas.microsoft.com/office/powerpoint/2010/main" val="235040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18F-F8A3-F041-A4D2-6CAD6C72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bel(x): when a single Gaussian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C0F9-32B9-4240-B8BA-86AE909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below has a noisy door sensor </a:t>
            </a:r>
          </a:p>
          <a:p>
            <a:pPr lvl="1"/>
            <a:r>
              <a:rPr lang="en-US" dirty="0"/>
              <a:t>Not a microphone that tells if the door squeaks…</a:t>
            </a:r>
          </a:p>
        </p:txBody>
      </p:sp>
      <p:pic>
        <p:nvPicPr>
          <p:cNvPr id="4" name="Picture 3" descr="uniform">
            <a:extLst>
              <a:ext uri="{FF2B5EF4-FFF2-40B4-BE49-F238E27FC236}">
                <a16:creationId xmlns:a16="http://schemas.microsoft.com/office/drawing/2014/main" id="{EA538B0C-FF97-B245-8944-0728F9FE1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5"/>
          <a:stretch/>
        </p:blipFill>
        <p:spPr bwMode="auto">
          <a:xfrm>
            <a:off x="3011775" y="5074920"/>
            <a:ext cx="9034198" cy="15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propagation/prediction</a:t>
            </a:r>
          </a:p>
        </p:txBody>
      </p:sp>
      <p:sp>
        <p:nvSpPr>
          <p:cNvPr id="4" name="Isosceles Triangle 3"/>
          <p:cNvSpPr/>
          <p:nvPr/>
        </p:nvSpPr>
        <p:spPr>
          <a:xfrm rot="5140774">
            <a:off x="1203357" y="2432061"/>
            <a:ext cx="495097" cy="7415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9" y="3275431"/>
            <a:ext cx="479721" cy="3501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02" y="3024140"/>
            <a:ext cx="457144" cy="15085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03926" y="2510126"/>
            <a:ext cx="1869377" cy="986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38273" y="2290946"/>
            <a:ext cx="2357307" cy="142529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4504" y="2067017"/>
            <a:ext cx="2864843" cy="1873150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34437" y="3015810"/>
            <a:ext cx="8248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68" y="2754023"/>
            <a:ext cx="1062842" cy="251908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  <a:stCxn id="4" idx="0"/>
            <a:endCxn id="13" idx="3"/>
          </p:cNvCxnSpPr>
          <p:nvPr/>
        </p:nvCxnSpPr>
        <p:spPr>
          <a:xfrm>
            <a:off x="1820623" y="2774901"/>
            <a:ext cx="1615516" cy="5846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6601617">
            <a:off x="3536942" y="3115744"/>
            <a:ext cx="495097" cy="7415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601617">
            <a:off x="3893844" y="2096897"/>
            <a:ext cx="495097" cy="7415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6601617">
            <a:off x="4533257" y="3012924"/>
            <a:ext cx="495097" cy="74154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/>
            <a:stCxn id="4" idx="0"/>
            <a:endCxn id="14" idx="3"/>
          </p:cNvCxnSpPr>
          <p:nvPr/>
        </p:nvCxnSpPr>
        <p:spPr>
          <a:xfrm flipV="1">
            <a:off x="1820623" y="2340693"/>
            <a:ext cx="1972418" cy="434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4" idx="0"/>
            <a:endCxn id="15" idx="3"/>
          </p:cNvCxnSpPr>
          <p:nvPr/>
        </p:nvCxnSpPr>
        <p:spPr>
          <a:xfrm>
            <a:off x="1820623" y="2774901"/>
            <a:ext cx="2611831" cy="4818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11" y="4092078"/>
            <a:ext cx="430149" cy="3453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038109" y="2438400"/>
            <a:ext cx="5046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what is going to happen to the particle</a:t>
            </a:r>
          </a:p>
          <a:p>
            <a:r>
              <a:rPr lang="en-US" dirty="0"/>
              <a:t>at the next time step by drawing a sample from</a:t>
            </a:r>
          </a:p>
          <a:p>
            <a:r>
              <a:rPr lang="en-US" dirty="0"/>
              <a:t>the next state specified in the dynamics (a.k.a. </a:t>
            </a:r>
          </a:p>
          <a:p>
            <a:r>
              <a:rPr lang="en-US" dirty="0"/>
              <a:t>one-step simulator)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</a:t>
            </a:r>
          </a:p>
        </p:txBody>
      </p:sp>
      <p:pic>
        <p:nvPicPr>
          <p:cNvPr id="61" name="Picture 6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5" y="3846070"/>
            <a:ext cx="2622476" cy="33371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17" y="4907190"/>
            <a:ext cx="3036951" cy="3337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89" y="5401370"/>
            <a:ext cx="1715809" cy="2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1" y="24063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Particle Update</a:t>
            </a:r>
          </a:p>
        </p:txBody>
      </p:sp>
    </p:spTree>
    <p:extLst>
      <p:ext uri="{BB962C8B-B14F-4D97-AF65-F5344CB8AC3E}">
        <p14:creationId xmlns:p14="http://schemas.microsoft.com/office/powerpoint/2010/main" val="107799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1686187" y="2180439"/>
            <a:ext cx="4035104" cy="176238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8" idx="3"/>
          </p:cNvCxnSpPr>
          <p:nvPr/>
        </p:nvCxnSpPr>
        <p:spPr>
          <a:xfrm flipV="1">
            <a:off x="1686187" y="3942826"/>
            <a:ext cx="4035104" cy="1762387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5721291" y="2247551"/>
            <a:ext cx="4077050" cy="1649835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</p:cNvCxnSpPr>
          <p:nvPr/>
        </p:nvCxnSpPr>
        <p:spPr>
          <a:xfrm>
            <a:off x="5721291" y="3942826"/>
            <a:ext cx="4202885" cy="1695275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>
            <a:off x="2655098" y="2046215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8756925">
            <a:off x="2469507" y="454152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8859782">
            <a:off x="8051557" y="2130756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1368809">
            <a:off x="8258940" y="4400774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34619" y="4820640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state of robot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788403" y="4252961"/>
            <a:ext cx="2797" cy="52223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92162" y="6085125"/>
            <a:ext cx="365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Measurement model</a:t>
            </a:r>
          </a:p>
          <a:p>
            <a:endParaRPr lang="en-US" sz="1200" dirty="0"/>
          </a:p>
          <a:p>
            <a:r>
              <a:rPr lang="en-US" sz="1200" dirty="0"/>
              <a:t>with                                                                     and</a:t>
            </a:r>
          </a:p>
        </p:txBody>
      </p:sp>
      <p:pic>
        <p:nvPicPr>
          <p:cNvPr id="92" name="Picture 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51" y="6111893"/>
            <a:ext cx="3091339" cy="1985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69">
            <a:off x="2728993" y="3143139"/>
            <a:ext cx="192000" cy="14933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166">
            <a:off x="3120705" y="5506915"/>
            <a:ext cx="199619" cy="152381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/>
          </p:cNvCxnSpPr>
          <p:nvPr/>
        </p:nvCxnSpPr>
        <p:spPr>
          <a:xfrm flipH="1">
            <a:off x="2860412" y="1736128"/>
            <a:ext cx="581772" cy="1325504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8236008" y="1834077"/>
            <a:ext cx="493322" cy="1205144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3865">
            <a:off x="8719913" y="3128744"/>
            <a:ext cx="198095" cy="149333"/>
          </a:xfrm>
          <a:prstGeom prst="rect">
            <a:avLst/>
          </a:prstGeom>
        </p:spPr>
      </p:pic>
      <p:cxnSp>
        <p:nvCxnSpPr>
          <p:cNvPr id="54" name="Straight Connector 53"/>
          <p:cNvCxnSpPr>
            <a:cxnSpLocks/>
          </p:cNvCxnSpPr>
          <p:nvPr/>
        </p:nvCxnSpPr>
        <p:spPr>
          <a:xfrm>
            <a:off x="2653949" y="4259274"/>
            <a:ext cx="497349" cy="116653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8467590" y="4112409"/>
            <a:ext cx="523480" cy="1313397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105">
            <a:off x="8295713" y="5499751"/>
            <a:ext cx="202667" cy="1493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38" y="5141392"/>
            <a:ext cx="1164709" cy="20069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47" y="6438278"/>
            <a:ext cx="2238542" cy="29317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74" y="6460020"/>
            <a:ext cx="1225416" cy="235802"/>
          </a:xfrm>
          <a:prstGeom prst="rect">
            <a:avLst/>
          </a:prstGeom>
        </p:spPr>
      </p:pic>
      <p:sp>
        <p:nvSpPr>
          <p:cNvPr id="104" name="Right Brace 103"/>
          <p:cNvSpPr/>
          <p:nvPr/>
        </p:nvSpPr>
        <p:spPr>
          <a:xfrm>
            <a:off x="8725949" y="6085125"/>
            <a:ext cx="140826" cy="646331"/>
          </a:xfrm>
          <a:prstGeom prst="rightBrace">
            <a:avLst>
              <a:gd name="adj1" fmla="val 8333"/>
              <a:gd name="adj2" fmla="val 4857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34" y="6296297"/>
            <a:ext cx="2154658" cy="2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1686187" y="2180439"/>
            <a:ext cx="4035104" cy="176238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8" idx="3"/>
          </p:cNvCxnSpPr>
          <p:nvPr/>
        </p:nvCxnSpPr>
        <p:spPr>
          <a:xfrm flipV="1">
            <a:off x="1686187" y="3942826"/>
            <a:ext cx="4035104" cy="1762387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5721291" y="2247551"/>
            <a:ext cx="4077050" cy="1649835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</p:cNvCxnSpPr>
          <p:nvPr/>
        </p:nvCxnSpPr>
        <p:spPr>
          <a:xfrm>
            <a:off x="5721291" y="3942826"/>
            <a:ext cx="4202885" cy="1695275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>
            <a:off x="2655098" y="2046215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8756925">
            <a:off x="2469507" y="454152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8859782">
            <a:off x="8051557" y="2130756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1368809">
            <a:off x="8258940" y="4400774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62002" y="5533158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state of robot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788403" y="4252960"/>
            <a:ext cx="8390" cy="121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19081" y="6192154"/>
            <a:ext cx="365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 measurement received: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798">
            <a:off x="2781425" y="3168567"/>
            <a:ext cx="192000" cy="187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5425">
            <a:off x="3120705" y="5506915"/>
            <a:ext cx="199619" cy="190476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/>
          </p:cNvCxnSpPr>
          <p:nvPr/>
        </p:nvCxnSpPr>
        <p:spPr>
          <a:xfrm flipH="1">
            <a:off x="2902623" y="1803240"/>
            <a:ext cx="581772" cy="1325504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8251719" y="1834077"/>
            <a:ext cx="493322" cy="1205144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7274">
            <a:off x="8730706" y="3063052"/>
            <a:ext cx="198095" cy="187428"/>
          </a:xfrm>
          <a:prstGeom prst="rect">
            <a:avLst/>
          </a:prstGeom>
        </p:spPr>
      </p:pic>
      <p:cxnSp>
        <p:nvCxnSpPr>
          <p:cNvPr id="54" name="Straight Connector 53"/>
          <p:cNvCxnSpPr>
            <a:cxnSpLocks/>
          </p:cNvCxnSpPr>
          <p:nvPr/>
        </p:nvCxnSpPr>
        <p:spPr>
          <a:xfrm>
            <a:off x="2595195" y="4278580"/>
            <a:ext cx="497349" cy="116653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8295713" y="4077050"/>
            <a:ext cx="523480" cy="1313397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8529">
            <a:off x="8152046" y="5448980"/>
            <a:ext cx="202667" cy="18742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38" y="5822789"/>
            <a:ext cx="1164709" cy="200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88" y="6231886"/>
            <a:ext cx="1486885" cy="1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2999065" y="2733613"/>
            <a:ext cx="2722226" cy="12092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4"/>
            <a:endCxn id="8" idx="3"/>
          </p:cNvCxnSpPr>
          <p:nvPr/>
        </p:nvCxnSpPr>
        <p:spPr>
          <a:xfrm flipV="1">
            <a:off x="3120705" y="3942826"/>
            <a:ext cx="2600586" cy="1108166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5" idx="2"/>
          </p:cNvCxnSpPr>
          <p:nvPr/>
        </p:nvCxnSpPr>
        <p:spPr>
          <a:xfrm flipV="1">
            <a:off x="5721291" y="2827089"/>
            <a:ext cx="2807841" cy="1070298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  <a:endCxn id="7" idx="3"/>
          </p:cNvCxnSpPr>
          <p:nvPr/>
        </p:nvCxnSpPr>
        <p:spPr>
          <a:xfrm>
            <a:off x="5721291" y="3942826"/>
            <a:ext cx="2958195" cy="1242967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 rot="21042117">
            <a:off x="2594484" y="2047757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9344637">
            <a:off x="2480598" y="4438172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6681774">
            <a:off x="8006617" y="227428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225418">
            <a:off x="8411850" y="448207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1078" y="363227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</a:t>
            </a:r>
            <a:r>
              <a:rPr lang="en-US" sz="1200" baseline="30000" dirty="0" err="1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particle hypothesis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8310208" y="3806464"/>
            <a:ext cx="1194519" cy="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49744">
            <a:off x="7856269" y="3619768"/>
            <a:ext cx="268448" cy="302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  <a:endCxn id="21" idx="3"/>
          </p:cNvCxnSpPr>
          <p:nvPr/>
        </p:nvCxnSpPr>
        <p:spPr>
          <a:xfrm flipV="1">
            <a:off x="1607127" y="3872794"/>
            <a:ext cx="6272043" cy="154141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1" idx="3"/>
          </p:cNvCxnSpPr>
          <p:nvPr/>
        </p:nvCxnSpPr>
        <p:spPr>
          <a:xfrm>
            <a:off x="1607127" y="2410691"/>
            <a:ext cx="6272043" cy="146210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3"/>
          </p:cNvCxnSpPr>
          <p:nvPr/>
        </p:nvCxnSpPr>
        <p:spPr>
          <a:xfrm flipH="1">
            <a:off x="7879170" y="1764145"/>
            <a:ext cx="1394139" cy="210864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1" idx="3"/>
          </p:cNvCxnSpPr>
          <p:nvPr/>
        </p:nvCxnSpPr>
        <p:spPr>
          <a:xfrm flipH="1" flipV="1">
            <a:off x="7879170" y="3872794"/>
            <a:ext cx="1154424" cy="2066912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9" y="3954709"/>
            <a:ext cx="1842189" cy="27725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640342" y="6054431"/>
            <a:ext cx="365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Measurement model</a:t>
            </a:r>
          </a:p>
          <a:p>
            <a:endParaRPr lang="en-US" sz="1200" dirty="0"/>
          </a:p>
          <a:p>
            <a:r>
              <a:rPr lang="en-US" sz="1200" dirty="0"/>
              <a:t>with                                                                              and</a:t>
            </a:r>
          </a:p>
        </p:txBody>
      </p:sp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65" y="6041000"/>
            <a:ext cx="3318767" cy="25991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27" y="6407584"/>
            <a:ext cx="2482693" cy="2931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61" y="6429210"/>
            <a:ext cx="1225416" cy="235802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2885755" y="1764145"/>
            <a:ext cx="346114" cy="1306752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719038" y="2133418"/>
            <a:ext cx="1154550" cy="770871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61551" y="4076142"/>
            <a:ext cx="322087" cy="133716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928">
            <a:off x="4006107" y="3316152"/>
            <a:ext cx="192000" cy="1874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7156">
            <a:off x="4002297" y="4318377"/>
            <a:ext cx="199619" cy="19047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51">
            <a:off x="7198781" y="3366242"/>
            <a:ext cx="198095" cy="1874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46">
            <a:off x="7156889" y="4331912"/>
            <a:ext cx="202667" cy="187428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/>
          </p:cNvCxnSpPr>
          <p:nvPr/>
        </p:nvCxnSpPr>
        <p:spPr>
          <a:xfrm flipH="1">
            <a:off x="8310208" y="4621679"/>
            <a:ext cx="1194519" cy="564114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81">
            <a:off x="2782873" y="3117365"/>
            <a:ext cx="180191" cy="1868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197">
            <a:off x="3039688" y="5412253"/>
            <a:ext cx="186865" cy="189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0433">
            <a:off x="8901459" y="2864911"/>
            <a:ext cx="185530" cy="18686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61">
            <a:off x="8160986" y="5218046"/>
            <a:ext cx="189534" cy="186865"/>
          </a:xfrm>
          <a:prstGeom prst="rect">
            <a:avLst/>
          </a:prstGeom>
        </p:spPr>
      </p:pic>
      <p:sp>
        <p:nvSpPr>
          <p:cNvPr id="100" name="Right Brace 99"/>
          <p:cNvSpPr/>
          <p:nvPr/>
        </p:nvSpPr>
        <p:spPr>
          <a:xfrm>
            <a:off x="8725949" y="6085125"/>
            <a:ext cx="140826" cy="646331"/>
          </a:xfrm>
          <a:prstGeom prst="rightBrace">
            <a:avLst>
              <a:gd name="adj1" fmla="val 8333"/>
              <a:gd name="adj2" fmla="val 4857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65" y="6255438"/>
            <a:ext cx="2325260" cy="2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2999065" y="2733613"/>
            <a:ext cx="2722226" cy="12092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4"/>
            <a:endCxn id="8" idx="3"/>
          </p:cNvCxnSpPr>
          <p:nvPr/>
        </p:nvCxnSpPr>
        <p:spPr>
          <a:xfrm flipV="1">
            <a:off x="3120705" y="3942826"/>
            <a:ext cx="2600586" cy="1108166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5" idx="2"/>
          </p:cNvCxnSpPr>
          <p:nvPr/>
        </p:nvCxnSpPr>
        <p:spPr>
          <a:xfrm flipV="1">
            <a:off x="5721291" y="2827089"/>
            <a:ext cx="2807841" cy="1070298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  <a:endCxn id="7" idx="3"/>
          </p:cNvCxnSpPr>
          <p:nvPr/>
        </p:nvCxnSpPr>
        <p:spPr>
          <a:xfrm>
            <a:off x="5721291" y="3942826"/>
            <a:ext cx="2958195" cy="1242967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 rot="21042117">
            <a:off x="2594484" y="2047757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9344637">
            <a:off x="2480598" y="4438172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6681774">
            <a:off x="8006617" y="227428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225418">
            <a:off x="8411850" y="448207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1078" y="363227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</a:t>
            </a:r>
            <a:r>
              <a:rPr lang="en-US" sz="1200" baseline="30000" dirty="0" err="1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particle hypothesis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8310208" y="3806464"/>
            <a:ext cx="1194519" cy="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49744">
            <a:off x="7856269" y="3619768"/>
            <a:ext cx="268448" cy="302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  <a:endCxn id="21" idx="3"/>
          </p:cNvCxnSpPr>
          <p:nvPr/>
        </p:nvCxnSpPr>
        <p:spPr>
          <a:xfrm flipV="1">
            <a:off x="1607127" y="3872794"/>
            <a:ext cx="6272043" cy="154141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1" idx="3"/>
          </p:cNvCxnSpPr>
          <p:nvPr/>
        </p:nvCxnSpPr>
        <p:spPr>
          <a:xfrm>
            <a:off x="1607127" y="2410691"/>
            <a:ext cx="6272043" cy="146210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3"/>
          </p:cNvCxnSpPr>
          <p:nvPr/>
        </p:nvCxnSpPr>
        <p:spPr>
          <a:xfrm flipH="1">
            <a:off x="7879170" y="1764145"/>
            <a:ext cx="1394139" cy="210864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1" idx="3"/>
          </p:cNvCxnSpPr>
          <p:nvPr/>
        </p:nvCxnSpPr>
        <p:spPr>
          <a:xfrm flipH="1" flipV="1">
            <a:off x="7879170" y="3872794"/>
            <a:ext cx="1154424" cy="2066912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9" y="3954709"/>
            <a:ext cx="1842189" cy="277256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2885755" y="1764145"/>
            <a:ext cx="346114" cy="1306752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719038" y="2133418"/>
            <a:ext cx="1154550" cy="770871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61551" y="4076142"/>
            <a:ext cx="322087" cy="133716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928">
            <a:off x="4006107" y="3316152"/>
            <a:ext cx="192000" cy="1874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7156">
            <a:off x="4002297" y="4318377"/>
            <a:ext cx="199619" cy="19047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51">
            <a:off x="7198781" y="3366242"/>
            <a:ext cx="198095" cy="1874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46">
            <a:off x="7156889" y="4331912"/>
            <a:ext cx="202667" cy="187428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/>
          </p:cNvCxnSpPr>
          <p:nvPr/>
        </p:nvCxnSpPr>
        <p:spPr>
          <a:xfrm flipH="1">
            <a:off x="8310208" y="4621679"/>
            <a:ext cx="1194519" cy="564114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81">
            <a:off x="2782873" y="3117365"/>
            <a:ext cx="180191" cy="1868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197">
            <a:off x="3039688" y="5412253"/>
            <a:ext cx="186865" cy="189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0433">
            <a:off x="8901459" y="2864911"/>
            <a:ext cx="185530" cy="18686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61">
            <a:off x="8160986" y="5218046"/>
            <a:ext cx="189534" cy="186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755" y="6009432"/>
            <a:ext cx="68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Q:   What is the probability of the actual measurement given the state hypothesized by the particle?</a:t>
            </a:r>
          </a:p>
          <a:p>
            <a:endParaRPr lang="en-US" sz="1200" dirty="0"/>
          </a:p>
          <a:p>
            <a:r>
              <a:rPr lang="en-US" sz="1200" dirty="0"/>
              <a:t>A: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0" y="6382717"/>
            <a:ext cx="4527555" cy="2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6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2999065" y="2733613"/>
            <a:ext cx="2722226" cy="12092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4"/>
            <a:endCxn id="8" idx="3"/>
          </p:cNvCxnSpPr>
          <p:nvPr/>
        </p:nvCxnSpPr>
        <p:spPr>
          <a:xfrm flipV="1">
            <a:off x="3120705" y="3942826"/>
            <a:ext cx="2600586" cy="1108166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5" idx="2"/>
          </p:cNvCxnSpPr>
          <p:nvPr/>
        </p:nvCxnSpPr>
        <p:spPr>
          <a:xfrm flipV="1">
            <a:off x="5721291" y="2827089"/>
            <a:ext cx="2807841" cy="1070298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  <a:endCxn id="7" idx="3"/>
          </p:cNvCxnSpPr>
          <p:nvPr/>
        </p:nvCxnSpPr>
        <p:spPr>
          <a:xfrm>
            <a:off x="5721291" y="3942826"/>
            <a:ext cx="2958195" cy="1242967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 rot="21042117">
            <a:off x="2594484" y="2047757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9344637">
            <a:off x="2480598" y="4438172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6681774">
            <a:off x="8006617" y="227428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225418">
            <a:off x="8411850" y="448207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1078" y="363227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</a:t>
            </a:r>
            <a:r>
              <a:rPr lang="en-US" sz="1200" baseline="30000" dirty="0" err="1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particle hypothesis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8310208" y="3806464"/>
            <a:ext cx="1194519" cy="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49744">
            <a:off x="7856269" y="3619768"/>
            <a:ext cx="268448" cy="302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  <a:endCxn id="21" idx="3"/>
          </p:cNvCxnSpPr>
          <p:nvPr/>
        </p:nvCxnSpPr>
        <p:spPr>
          <a:xfrm flipV="1">
            <a:off x="1607127" y="3872794"/>
            <a:ext cx="6272043" cy="154141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1" idx="3"/>
          </p:cNvCxnSpPr>
          <p:nvPr/>
        </p:nvCxnSpPr>
        <p:spPr>
          <a:xfrm>
            <a:off x="1607127" y="2410691"/>
            <a:ext cx="6272043" cy="146210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3"/>
          </p:cNvCxnSpPr>
          <p:nvPr/>
        </p:nvCxnSpPr>
        <p:spPr>
          <a:xfrm flipH="1">
            <a:off x="7879170" y="1764145"/>
            <a:ext cx="1394139" cy="210864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1" idx="3"/>
          </p:cNvCxnSpPr>
          <p:nvPr/>
        </p:nvCxnSpPr>
        <p:spPr>
          <a:xfrm flipH="1" flipV="1">
            <a:off x="7879170" y="3872794"/>
            <a:ext cx="1154424" cy="2066912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9" y="3954709"/>
            <a:ext cx="1842189" cy="277256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2885755" y="1764145"/>
            <a:ext cx="346114" cy="1306752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719038" y="2133418"/>
            <a:ext cx="1154550" cy="770871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61551" y="4076142"/>
            <a:ext cx="322087" cy="133716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928">
            <a:off x="4006107" y="3316152"/>
            <a:ext cx="192000" cy="1874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7156">
            <a:off x="4002297" y="4318377"/>
            <a:ext cx="199619" cy="19047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51">
            <a:off x="7198781" y="3366242"/>
            <a:ext cx="198095" cy="1874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46">
            <a:off x="7156889" y="4331912"/>
            <a:ext cx="202667" cy="187428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/>
          </p:cNvCxnSpPr>
          <p:nvPr/>
        </p:nvCxnSpPr>
        <p:spPr>
          <a:xfrm flipH="1">
            <a:off x="8310208" y="4621679"/>
            <a:ext cx="1194519" cy="564114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81">
            <a:off x="2782873" y="3117365"/>
            <a:ext cx="180191" cy="1868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197">
            <a:off x="3039688" y="5412253"/>
            <a:ext cx="186865" cy="189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0433">
            <a:off x="8901459" y="2864911"/>
            <a:ext cx="185530" cy="18686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61">
            <a:off x="8160986" y="5218046"/>
            <a:ext cx="189534" cy="186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755" y="6009432"/>
            <a:ext cx="68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Q:   What is the probability of the actual measurement given the state hypothesized by the particle?</a:t>
            </a:r>
          </a:p>
          <a:p>
            <a:endParaRPr lang="en-US" sz="1200" dirty="0"/>
          </a:p>
          <a:p>
            <a:r>
              <a:rPr lang="en-US" sz="1200" dirty="0"/>
              <a:t>A: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69" y="6280379"/>
            <a:ext cx="5756102" cy="5350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864" y="6280379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Assuming range measurements are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conditionally independent given state </a:t>
            </a:r>
          </a:p>
        </p:txBody>
      </p:sp>
    </p:spTree>
    <p:extLst>
      <p:ext uri="{BB962C8B-B14F-4D97-AF65-F5344CB8AC3E}">
        <p14:creationId xmlns:p14="http://schemas.microsoft.com/office/powerpoint/2010/main" val="78672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2999065" y="2733613"/>
            <a:ext cx="2722226" cy="12092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4"/>
            <a:endCxn id="8" idx="3"/>
          </p:cNvCxnSpPr>
          <p:nvPr/>
        </p:nvCxnSpPr>
        <p:spPr>
          <a:xfrm flipV="1">
            <a:off x="3120705" y="3942826"/>
            <a:ext cx="2600586" cy="1108166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5" idx="2"/>
          </p:cNvCxnSpPr>
          <p:nvPr/>
        </p:nvCxnSpPr>
        <p:spPr>
          <a:xfrm flipV="1">
            <a:off x="5721291" y="2827089"/>
            <a:ext cx="2807841" cy="1070298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  <a:endCxn id="7" idx="3"/>
          </p:cNvCxnSpPr>
          <p:nvPr/>
        </p:nvCxnSpPr>
        <p:spPr>
          <a:xfrm>
            <a:off x="5721291" y="3942826"/>
            <a:ext cx="2958195" cy="1242967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 rot="21042117">
            <a:off x="2594484" y="2047757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9344637">
            <a:off x="2480598" y="4438172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6681774">
            <a:off x="8006617" y="227428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225418">
            <a:off x="8411850" y="448207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1078" y="363227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</a:t>
            </a:r>
            <a:r>
              <a:rPr lang="en-US" sz="1200" baseline="30000" dirty="0" err="1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particle hypothesis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8310208" y="3806464"/>
            <a:ext cx="1194519" cy="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49744">
            <a:off x="7856269" y="3619768"/>
            <a:ext cx="268448" cy="302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  <a:endCxn id="21" idx="3"/>
          </p:cNvCxnSpPr>
          <p:nvPr/>
        </p:nvCxnSpPr>
        <p:spPr>
          <a:xfrm flipV="1">
            <a:off x="1607127" y="3872794"/>
            <a:ext cx="6272043" cy="154141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1" idx="3"/>
          </p:cNvCxnSpPr>
          <p:nvPr/>
        </p:nvCxnSpPr>
        <p:spPr>
          <a:xfrm>
            <a:off x="1607127" y="2410691"/>
            <a:ext cx="6272043" cy="146210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3"/>
          </p:cNvCxnSpPr>
          <p:nvPr/>
        </p:nvCxnSpPr>
        <p:spPr>
          <a:xfrm flipH="1">
            <a:off x="7879170" y="1764145"/>
            <a:ext cx="1394139" cy="210864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1" idx="3"/>
          </p:cNvCxnSpPr>
          <p:nvPr/>
        </p:nvCxnSpPr>
        <p:spPr>
          <a:xfrm flipH="1" flipV="1">
            <a:off x="7879170" y="3872794"/>
            <a:ext cx="1154424" cy="2066912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9" y="3954709"/>
            <a:ext cx="1842189" cy="277256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2885755" y="1764145"/>
            <a:ext cx="346114" cy="1306752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719038" y="2133418"/>
            <a:ext cx="1154550" cy="770871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61551" y="4076142"/>
            <a:ext cx="322087" cy="133716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928">
            <a:off x="4006107" y="3316152"/>
            <a:ext cx="192000" cy="1874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7156">
            <a:off x="4002297" y="4318377"/>
            <a:ext cx="199619" cy="19047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51">
            <a:off x="7198781" y="3366242"/>
            <a:ext cx="198095" cy="1874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46">
            <a:off x="7156889" y="4331912"/>
            <a:ext cx="202667" cy="187428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/>
          </p:cNvCxnSpPr>
          <p:nvPr/>
        </p:nvCxnSpPr>
        <p:spPr>
          <a:xfrm flipH="1">
            <a:off x="8310208" y="4621679"/>
            <a:ext cx="1194519" cy="564114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81">
            <a:off x="2782873" y="3117365"/>
            <a:ext cx="180191" cy="1868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197">
            <a:off x="3039688" y="5412253"/>
            <a:ext cx="186865" cy="189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0433">
            <a:off x="8901459" y="2864911"/>
            <a:ext cx="185530" cy="18686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61">
            <a:off x="8160986" y="5218046"/>
            <a:ext cx="189534" cy="186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755" y="6009432"/>
            <a:ext cx="68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Q:   What is the probability of the actual measurement given the state hypothesized by the particle?</a:t>
            </a:r>
          </a:p>
          <a:p>
            <a:endParaRPr lang="en-US" sz="1200" dirty="0"/>
          </a:p>
          <a:p>
            <a:r>
              <a:rPr lang="en-US" sz="1200" dirty="0"/>
              <a:t>A: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69" y="6280379"/>
            <a:ext cx="3570422" cy="5350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23915" y="6289267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 the figure above this probability would be low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this particle would be unlikely.</a:t>
            </a:r>
          </a:p>
        </p:txBody>
      </p:sp>
    </p:spTree>
    <p:extLst>
      <p:ext uri="{BB962C8B-B14F-4D97-AF65-F5344CB8AC3E}">
        <p14:creationId xmlns:p14="http://schemas.microsoft.com/office/powerpoint/2010/main" val="46153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update particle weights after an observation</a:t>
            </a:r>
          </a:p>
        </p:txBody>
      </p:sp>
      <p:sp>
        <p:nvSpPr>
          <p:cNvPr id="4" name="Star: 5 Points 3"/>
          <p:cNvSpPr/>
          <p:nvPr/>
        </p:nvSpPr>
        <p:spPr>
          <a:xfrm>
            <a:off x="2877425" y="2608976"/>
            <a:ext cx="243280" cy="2181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/>
          <p:cNvSpPr/>
          <p:nvPr/>
        </p:nvSpPr>
        <p:spPr>
          <a:xfrm>
            <a:off x="8482669" y="2608976"/>
            <a:ext cx="243280" cy="218114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2877425" y="4967680"/>
            <a:ext cx="243280" cy="21811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8482669" y="4967680"/>
            <a:ext cx="243280" cy="218114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38069" y="3791824"/>
            <a:ext cx="268448" cy="3020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endCxn id="8" idx="3"/>
          </p:cNvCxnSpPr>
          <p:nvPr/>
        </p:nvCxnSpPr>
        <p:spPr>
          <a:xfrm>
            <a:off x="2999065" y="2733613"/>
            <a:ext cx="2722226" cy="12092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6" idx="4"/>
            <a:endCxn id="8" idx="3"/>
          </p:cNvCxnSpPr>
          <p:nvPr/>
        </p:nvCxnSpPr>
        <p:spPr>
          <a:xfrm flipV="1">
            <a:off x="3120705" y="3942826"/>
            <a:ext cx="2600586" cy="1108166"/>
          </a:xfrm>
          <a:prstGeom prst="line">
            <a:avLst/>
          </a:prstGeom>
          <a:ln w="127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5" idx="2"/>
          </p:cNvCxnSpPr>
          <p:nvPr/>
        </p:nvCxnSpPr>
        <p:spPr>
          <a:xfrm flipV="1">
            <a:off x="5721291" y="2827089"/>
            <a:ext cx="2807841" cy="1070298"/>
          </a:xfrm>
          <a:prstGeom prst="line">
            <a:avLst/>
          </a:prstGeom>
          <a:ln w="127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8" idx="3"/>
            <a:endCxn id="7" idx="3"/>
          </p:cNvCxnSpPr>
          <p:nvPr/>
        </p:nvCxnSpPr>
        <p:spPr>
          <a:xfrm>
            <a:off x="5721291" y="3942826"/>
            <a:ext cx="2958195" cy="1242967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/>
          <p:cNvSpPr/>
          <p:nvPr/>
        </p:nvSpPr>
        <p:spPr>
          <a:xfrm rot="21042117">
            <a:off x="2594484" y="2047757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 rot="19344637">
            <a:off x="2480598" y="4438172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16681774">
            <a:off x="8006617" y="227428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 rot="2225418">
            <a:off x="8411850" y="4482079"/>
            <a:ext cx="687934" cy="806253"/>
          </a:xfrm>
          <a:custGeom>
            <a:avLst/>
            <a:gdLst>
              <a:gd name="connsiteX0" fmla="*/ 0 w 831120"/>
              <a:gd name="connsiteY0" fmla="*/ 480931 h 955226"/>
              <a:gd name="connsiteX1" fmla="*/ 276836 w 831120"/>
              <a:gd name="connsiteY1" fmla="*/ 489320 h 955226"/>
              <a:gd name="connsiteX2" fmla="*/ 796954 w 831120"/>
              <a:gd name="connsiteY2" fmla="*/ 2759 h 955226"/>
              <a:gd name="connsiteX3" fmla="*/ 520117 w 831120"/>
              <a:gd name="connsiteY3" fmla="*/ 740990 h 955226"/>
              <a:gd name="connsiteX4" fmla="*/ 662730 w 831120"/>
              <a:gd name="connsiteY4" fmla="*/ 942326 h 955226"/>
              <a:gd name="connsiteX5" fmla="*/ 662730 w 831120"/>
              <a:gd name="connsiteY5" fmla="*/ 933937 h 955226"/>
              <a:gd name="connsiteX6" fmla="*/ 805343 w 831120"/>
              <a:gd name="connsiteY6" fmla="*/ 925548 h 955226"/>
              <a:gd name="connsiteX7" fmla="*/ 830510 w 831120"/>
              <a:gd name="connsiteY7" fmla="*/ 900381 h 955226"/>
              <a:gd name="connsiteX0" fmla="*/ 0 w 831120"/>
              <a:gd name="connsiteY0" fmla="*/ 479120 h 961439"/>
              <a:gd name="connsiteX1" fmla="*/ 276836 w 831120"/>
              <a:gd name="connsiteY1" fmla="*/ 487509 h 961439"/>
              <a:gd name="connsiteX2" fmla="*/ 796954 w 831120"/>
              <a:gd name="connsiteY2" fmla="*/ 948 h 961439"/>
              <a:gd name="connsiteX3" fmla="*/ 595618 w 831120"/>
              <a:gd name="connsiteY3" fmla="*/ 630122 h 961439"/>
              <a:gd name="connsiteX4" fmla="*/ 662730 w 831120"/>
              <a:gd name="connsiteY4" fmla="*/ 940515 h 961439"/>
              <a:gd name="connsiteX5" fmla="*/ 662730 w 831120"/>
              <a:gd name="connsiteY5" fmla="*/ 932126 h 961439"/>
              <a:gd name="connsiteX6" fmla="*/ 805343 w 831120"/>
              <a:gd name="connsiteY6" fmla="*/ 923737 h 961439"/>
              <a:gd name="connsiteX7" fmla="*/ 830510 w 831120"/>
              <a:gd name="connsiteY7" fmla="*/ 898570 h 961439"/>
              <a:gd name="connsiteX0" fmla="*/ 0 w 834402"/>
              <a:gd name="connsiteY0" fmla="*/ 479120 h 942036"/>
              <a:gd name="connsiteX1" fmla="*/ 276836 w 834402"/>
              <a:gd name="connsiteY1" fmla="*/ 487509 h 942036"/>
              <a:gd name="connsiteX2" fmla="*/ 796954 w 834402"/>
              <a:gd name="connsiteY2" fmla="*/ 948 h 942036"/>
              <a:gd name="connsiteX3" fmla="*/ 595618 w 834402"/>
              <a:gd name="connsiteY3" fmla="*/ 630122 h 942036"/>
              <a:gd name="connsiteX4" fmla="*/ 662730 w 834402"/>
              <a:gd name="connsiteY4" fmla="*/ 940515 h 942036"/>
              <a:gd name="connsiteX5" fmla="*/ 578840 w 834402"/>
              <a:gd name="connsiteY5" fmla="*/ 755957 h 942036"/>
              <a:gd name="connsiteX6" fmla="*/ 805343 w 834402"/>
              <a:gd name="connsiteY6" fmla="*/ 923737 h 942036"/>
              <a:gd name="connsiteX7" fmla="*/ 830510 w 834402"/>
              <a:gd name="connsiteY7" fmla="*/ 898570 h 942036"/>
              <a:gd name="connsiteX0" fmla="*/ 0 w 805343"/>
              <a:gd name="connsiteY0" fmla="*/ 479120 h 942036"/>
              <a:gd name="connsiteX1" fmla="*/ 276836 w 805343"/>
              <a:gd name="connsiteY1" fmla="*/ 487509 h 942036"/>
              <a:gd name="connsiteX2" fmla="*/ 796954 w 805343"/>
              <a:gd name="connsiteY2" fmla="*/ 948 h 942036"/>
              <a:gd name="connsiteX3" fmla="*/ 595618 w 805343"/>
              <a:gd name="connsiteY3" fmla="*/ 630122 h 942036"/>
              <a:gd name="connsiteX4" fmla="*/ 662730 w 805343"/>
              <a:gd name="connsiteY4" fmla="*/ 940515 h 942036"/>
              <a:gd name="connsiteX5" fmla="*/ 578840 w 805343"/>
              <a:gd name="connsiteY5" fmla="*/ 755957 h 942036"/>
              <a:gd name="connsiteX6" fmla="*/ 805343 w 805343"/>
              <a:gd name="connsiteY6" fmla="*/ 923737 h 942036"/>
              <a:gd name="connsiteX0" fmla="*/ 0 w 804834"/>
              <a:gd name="connsiteY0" fmla="*/ 479120 h 942036"/>
              <a:gd name="connsiteX1" fmla="*/ 276836 w 804834"/>
              <a:gd name="connsiteY1" fmla="*/ 487509 h 942036"/>
              <a:gd name="connsiteX2" fmla="*/ 796954 w 804834"/>
              <a:gd name="connsiteY2" fmla="*/ 948 h 942036"/>
              <a:gd name="connsiteX3" fmla="*/ 595618 w 804834"/>
              <a:gd name="connsiteY3" fmla="*/ 630122 h 942036"/>
              <a:gd name="connsiteX4" fmla="*/ 662730 w 804834"/>
              <a:gd name="connsiteY4" fmla="*/ 940515 h 942036"/>
              <a:gd name="connsiteX5" fmla="*/ 578840 w 804834"/>
              <a:gd name="connsiteY5" fmla="*/ 755957 h 942036"/>
              <a:gd name="connsiteX0" fmla="*/ 0 w 804834"/>
              <a:gd name="connsiteY0" fmla="*/ 479120 h 940515"/>
              <a:gd name="connsiteX1" fmla="*/ 276836 w 804834"/>
              <a:gd name="connsiteY1" fmla="*/ 487509 h 940515"/>
              <a:gd name="connsiteX2" fmla="*/ 796954 w 804834"/>
              <a:gd name="connsiteY2" fmla="*/ 948 h 940515"/>
              <a:gd name="connsiteX3" fmla="*/ 595618 w 804834"/>
              <a:gd name="connsiteY3" fmla="*/ 630122 h 940515"/>
              <a:gd name="connsiteX4" fmla="*/ 662730 w 804834"/>
              <a:gd name="connsiteY4" fmla="*/ 940515 h 940515"/>
              <a:gd name="connsiteX0" fmla="*/ 0 w 813758"/>
              <a:gd name="connsiteY0" fmla="*/ 479120 h 965682"/>
              <a:gd name="connsiteX1" fmla="*/ 276836 w 813758"/>
              <a:gd name="connsiteY1" fmla="*/ 487509 h 965682"/>
              <a:gd name="connsiteX2" fmla="*/ 796954 w 813758"/>
              <a:gd name="connsiteY2" fmla="*/ 948 h 965682"/>
              <a:gd name="connsiteX3" fmla="*/ 595618 w 813758"/>
              <a:gd name="connsiteY3" fmla="*/ 630122 h 965682"/>
              <a:gd name="connsiteX4" fmla="*/ 813732 w 813758"/>
              <a:gd name="connsiteY4" fmla="*/ 965682 h 965682"/>
              <a:gd name="connsiteX0" fmla="*/ 0 w 813770"/>
              <a:gd name="connsiteY0" fmla="*/ 480763 h 967325"/>
              <a:gd name="connsiteX1" fmla="*/ 276836 w 813770"/>
              <a:gd name="connsiteY1" fmla="*/ 489152 h 967325"/>
              <a:gd name="connsiteX2" fmla="*/ 796954 w 813770"/>
              <a:gd name="connsiteY2" fmla="*/ 2591 h 967325"/>
              <a:gd name="connsiteX3" fmla="*/ 662730 w 813770"/>
              <a:gd name="connsiteY3" fmla="*/ 732433 h 967325"/>
              <a:gd name="connsiteX4" fmla="*/ 813732 w 813770"/>
              <a:gd name="connsiteY4" fmla="*/ 967325 h 967325"/>
              <a:gd name="connsiteX0" fmla="*/ 0 w 864104"/>
              <a:gd name="connsiteY0" fmla="*/ 438783 h 967290"/>
              <a:gd name="connsiteX1" fmla="*/ 327170 w 864104"/>
              <a:gd name="connsiteY1" fmla="*/ 489117 h 967290"/>
              <a:gd name="connsiteX2" fmla="*/ 847288 w 864104"/>
              <a:gd name="connsiteY2" fmla="*/ 2556 h 967290"/>
              <a:gd name="connsiteX3" fmla="*/ 713064 w 864104"/>
              <a:gd name="connsiteY3" fmla="*/ 732398 h 967290"/>
              <a:gd name="connsiteX4" fmla="*/ 864066 w 864104"/>
              <a:gd name="connsiteY4" fmla="*/ 967290 h 967290"/>
              <a:gd name="connsiteX0" fmla="*/ 0 w 1015088"/>
              <a:gd name="connsiteY0" fmla="*/ 438783 h 925345"/>
              <a:gd name="connsiteX1" fmla="*/ 327170 w 1015088"/>
              <a:gd name="connsiteY1" fmla="*/ 489117 h 925345"/>
              <a:gd name="connsiteX2" fmla="*/ 847288 w 1015088"/>
              <a:gd name="connsiteY2" fmla="*/ 2556 h 925345"/>
              <a:gd name="connsiteX3" fmla="*/ 713064 w 1015088"/>
              <a:gd name="connsiteY3" fmla="*/ 732398 h 925345"/>
              <a:gd name="connsiteX4" fmla="*/ 1015067 w 1015088"/>
              <a:gd name="connsiteY4" fmla="*/ 925345 h 925345"/>
              <a:gd name="connsiteX0" fmla="*/ 0 w 1015093"/>
              <a:gd name="connsiteY0" fmla="*/ 437268 h 923830"/>
              <a:gd name="connsiteX1" fmla="*/ 327170 w 1015093"/>
              <a:gd name="connsiteY1" fmla="*/ 487602 h 923830"/>
              <a:gd name="connsiteX2" fmla="*/ 847288 w 1015093"/>
              <a:gd name="connsiteY2" fmla="*/ 1041 h 923830"/>
              <a:gd name="connsiteX3" fmla="*/ 771787 w 1015093"/>
              <a:gd name="connsiteY3" fmla="*/ 638604 h 923830"/>
              <a:gd name="connsiteX4" fmla="*/ 1015067 w 1015093"/>
              <a:gd name="connsiteY4" fmla="*/ 923830 h 923830"/>
              <a:gd name="connsiteX0" fmla="*/ 0 w 1015093"/>
              <a:gd name="connsiteY0" fmla="*/ 438652 h 925214"/>
              <a:gd name="connsiteX1" fmla="*/ 419449 w 1015093"/>
              <a:gd name="connsiteY1" fmla="*/ 421874 h 925214"/>
              <a:gd name="connsiteX2" fmla="*/ 847288 w 1015093"/>
              <a:gd name="connsiteY2" fmla="*/ 2425 h 925214"/>
              <a:gd name="connsiteX3" fmla="*/ 771787 w 1015093"/>
              <a:gd name="connsiteY3" fmla="*/ 639988 h 925214"/>
              <a:gd name="connsiteX4" fmla="*/ 1015067 w 1015093"/>
              <a:gd name="connsiteY4" fmla="*/ 925214 h 925214"/>
              <a:gd name="connsiteX0" fmla="*/ 0 w 1015093"/>
              <a:gd name="connsiteY0" fmla="*/ 438046 h 924608"/>
              <a:gd name="connsiteX1" fmla="*/ 486561 w 1015093"/>
              <a:gd name="connsiteY1" fmla="*/ 446435 h 924608"/>
              <a:gd name="connsiteX2" fmla="*/ 847288 w 1015093"/>
              <a:gd name="connsiteY2" fmla="*/ 1819 h 924608"/>
              <a:gd name="connsiteX3" fmla="*/ 771787 w 1015093"/>
              <a:gd name="connsiteY3" fmla="*/ 639382 h 924608"/>
              <a:gd name="connsiteX4" fmla="*/ 1015067 w 1015093"/>
              <a:gd name="connsiteY4" fmla="*/ 924608 h 924608"/>
              <a:gd name="connsiteX0" fmla="*/ 0 w 1015093"/>
              <a:gd name="connsiteY0" fmla="*/ 437029 h 923591"/>
              <a:gd name="connsiteX1" fmla="*/ 436227 w 1015093"/>
              <a:gd name="connsiteY1" fmla="*/ 504141 h 923591"/>
              <a:gd name="connsiteX2" fmla="*/ 847288 w 1015093"/>
              <a:gd name="connsiteY2" fmla="*/ 802 h 923591"/>
              <a:gd name="connsiteX3" fmla="*/ 771787 w 1015093"/>
              <a:gd name="connsiteY3" fmla="*/ 638365 h 923591"/>
              <a:gd name="connsiteX4" fmla="*/ 1015067 w 1015093"/>
              <a:gd name="connsiteY4" fmla="*/ 923591 h 923591"/>
              <a:gd name="connsiteX0" fmla="*/ 0 w 1015088"/>
              <a:gd name="connsiteY0" fmla="*/ 437126 h 923688"/>
              <a:gd name="connsiteX1" fmla="*/ 436227 w 1015088"/>
              <a:gd name="connsiteY1" fmla="*/ 504238 h 923688"/>
              <a:gd name="connsiteX2" fmla="*/ 847288 w 1015088"/>
              <a:gd name="connsiteY2" fmla="*/ 899 h 923688"/>
              <a:gd name="connsiteX3" fmla="*/ 721453 w 1015088"/>
              <a:gd name="connsiteY3" fmla="*/ 646851 h 923688"/>
              <a:gd name="connsiteX4" fmla="*/ 1015067 w 1015088"/>
              <a:gd name="connsiteY4" fmla="*/ 923688 h 923688"/>
              <a:gd name="connsiteX0" fmla="*/ 0 w 1023477"/>
              <a:gd name="connsiteY0" fmla="*/ 437126 h 873354"/>
              <a:gd name="connsiteX1" fmla="*/ 436227 w 1023477"/>
              <a:gd name="connsiteY1" fmla="*/ 504238 h 873354"/>
              <a:gd name="connsiteX2" fmla="*/ 847288 w 1023477"/>
              <a:gd name="connsiteY2" fmla="*/ 899 h 873354"/>
              <a:gd name="connsiteX3" fmla="*/ 721453 w 1023477"/>
              <a:gd name="connsiteY3" fmla="*/ 646851 h 873354"/>
              <a:gd name="connsiteX4" fmla="*/ 1023456 w 1023477"/>
              <a:gd name="connsiteY4" fmla="*/ 873354 h 873354"/>
              <a:gd name="connsiteX0" fmla="*/ 0 w 973143"/>
              <a:gd name="connsiteY0" fmla="*/ 369995 h 873335"/>
              <a:gd name="connsiteX1" fmla="*/ 385893 w 973143"/>
              <a:gd name="connsiteY1" fmla="*/ 504219 h 873335"/>
              <a:gd name="connsiteX2" fmla="*/ 796954 w 973143"/>
              <a:gd name="connsiteY2" fmla="*/ 880 h 873335"/>
              <a:gd name="connsiteX3" fmla="*/ 671119 w 973143"/>
              <a:gd name="connsiteY3" fmla="*/ 646832 h 873335"/>
              <a:gd name="connsiteX4" fmla="*/ 973122 w 973143"/>
              <a:gd name="connsiteY4" fmla="*/ 873335 h 873335"/>
              <a:gd name="connsiteX0" fmla="*/ 0 w 830531"/>
              <a:gd name="connsiteY0" fmla="*/ 470693 h 873365"/>
              <a:gd name="connsiteX1" fmla="*/ 243281 w 830531"/>
              <a:gd name="connsiteY1" fmla="*/ 504249 h 873365"/>
              <a:gd name="connsiteX2" fmla="*/ 654342 w 830531"/>
              <a:gd name="connsiteY2" fmla="*/ 910 h 873365"/>
              <a:gd name="connsiteX3" fmla="*/ 528507 w 830531"/>
              <a:gd name="connsiteY3" fmla="*/ 646862 h 873365"/>
              <a:gd name="connsiteX4" fmla="*/ 830510 w 830531"/>
              <a:gd name="connsiteY4" fmla="*/ 873365 h 873365"/>
              <a:gd name="connsiteX0" fmla="*/ 0 w 687934"/>
              <a:gd name="connsiteY0" fmla="*/ 470693 h 806253"/>
              <a:gd name="connsiteX1" fmla="*/ 243281 w 687934"/>
              <a:gd name="connsiteY1" fmla="*/ 504249 h 806253"/>
              <a:gd name="connsiteX2" fmla="*/ 654342 w 687934"/>
              <a:gd name="connsiteY2" fmla="*/ 910 h 806253"/>
              <a:gd name="connsiteX3" fmla="*/ 528507 w 687934"/>
              <a:gd name="connsiteY3" fmla="*/ 646862 h 806253"/>
              <a:gd name="connsiteX4" fmla="*/ 687898 w 687934"/>
              <a:gd name="connsiteY4" fmla="*/ 806253 h 8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34" h="806253">
                <a:moveTo>
                  <a:pt x="0" y="470693"/>
                </a:moveTo>
                <a:cubicBezTo>
                  <a:pt x="72005" y="514735"/>
                  <a:pt x="134224" y="582546"/>
                  <a:pt x="243281" y="504249"/>
                </a:cubicBezTo>
                <a:cubicBezTo>
                  <a:pt x="352338" y="425952"/>
                  <a:pt x="606804" y="-22859"/>
                  <a:pt x="654342" y="910"/>
                </a:cubicBezTo>
                <a:cubicBezTo>
                  <a:pt x="701880" y="24679"/>
                  <a:pt x="522914" y="512638"/>
                  <a:pt x="528507" y="646862"/>
                </a:cubicBezTo>
                <a:cubicBezTo>
                  <a:pt x="534100" y="781086"/>
                  <a:pt x="690694" y="785281"/>
                  <a:pt x="687898" y="80625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1078" y="3632270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</a:t>
            </a:r>
            <a:r>
              <a:rPr lang="en-US" sz="1200" baseline="30000" dirty="0" err="1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particle hypothesis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8310208" y="3806464"/>
            <a:ext cx="1194519" cy="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2849744">
            <a:off x="7856269" y="3619768"/>
            <a:ext cx="268448" cy="302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  <a:endCxn id="21" idx="3"/>
          </p:cNvCxnSpPr>
          <p:nvPr/>
        </p:nvCxnSpPr>
        <p:spPr>
          <a:xfrm flipV="1">
            <a:off x="1607127" y="3872794"/>
            <a:ext cx="6272043" cy="154141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1" idx="3"/>
          </p:cNvCxnSpPr>
          <p:nvPr/>
        </p:nvCxnSpPr>
        <p:spPr>
          <a:xfrm>
            <a:off x="1607127" y="2410691"/>
            <a:ext cx="6272043" cy="146210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3"/>
          </p:cNvCxnSpPr>
          <p:nvPr/>
        </p:nvCxnSpPr>
        <p:spPr>
          <a:xfrm flipH="1">
            <a:off x="7879170" y="1764145"/>
            <a:ext cx="1394139" cy="210864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1" idx="3"/>
          </p:cNvCxnSpPr>
          <p:nvPr/>
        </p:nvCxnSpPr>
        <p:spPr>
          <a:xfrm flipH="1" flipV="1">
            <a:off x="7879170" y="3872794"/>
            <a:ext cx="1154424" cy="2066912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9" y="3954709"/>
            <a:ext cx="1842189" cy="277256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2885755" y="1764145"/>
            <a:ext cx="346114" cy="1306752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719038" y="2133418"/>
            <a:ext cx="1154550" cy="770871"/>
          </a:xfrm>
          <a:prstGeom prst="line">
            <a:avLst/>
          </a:prstGeom>
          <a:ln w="31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761551" y="4076142"/>
            <a:ext cx="322087" cy="1337162"/>
          </a:xfrm>
          <a:prstGeom prst="line">
            <a:avLst/>
          </a:prstGeom>
          <a:ln w="31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928">
            <a:off x="4006107" y="3316152"/>
            <a:ext cx="192000" cy="18742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7156">
            <a:off x="4002297" y="4318377"/>
            <a:ext cx="199619" cy="19047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51">
            <a:off x="7198781" y="3366242"/>
            <a:ext cx="198095" cy="18742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46">
            <a:off x="7156889" y="4331912"/>
            <a:ext cx="202667" cy="187428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/>
          </p:cNvCxnSpPr>
          <p:nvPr/>
        </p:nvCxnSpPr>
        <p:spPr>
          <a:xfrm flipH="1">
            <a:off x="8310208" y="4621679"/>
            <a:ext cx="1194519" cy="564114"/>
          </a:xfrm>
          <a:prstGeom prst="line">
            <a:avLst/>
          </a:prstGeom>
          <a:ln w="31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81">
            <a:off x="2782873" y="3117365"/>
            <a:ext cx="180191" cy="18686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8197">
            <a:off x="3039688" y="5412253"/>
            <a:ext cx="186865" cy="189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20433">
            <a:off x="8901459" y="2864911"/>
            <a:ext cx="185530" cy="18686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1261">
            <a:off x="8160986" y="5218046"/>
            <a:ext cx="189534" cy="186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755" y="6009432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Particle’s (unnormalized) weight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5962234"/>
            <a:ext cx="1995295" cy="3544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61961" y="6025045"/>
            <a:ext cx="2069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See Appendix 1 for why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this choice was made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for the weight</a:t>
            </a:r>
          </a:p>
        </p:txBody>
      </p:sp>
    </p:spTree>
    <p:extLst>
      <p:ext uri="{BB962C8B-B14F-4D97-AF65-F5344CB8AC3E}">
        <p14:creationId xmlns:p14="http://schemas.microsoft.com/office/powerpoint/2010/main" val="121645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8774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distribution of the particles has not been updated yet. We only updated their weights. To update the distribution of particles we need to do </a:t>
            </a:r>
            <a:r>
              <a:rPr lang="en-US" u="sng" dirty="0"/>
              <a:t>resampling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9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18F-F8A3-F041-A4D2-6CAD6C72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bel(x): when a single Gaussian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C0F9-32B9-4240-B8BA-86AE909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below has a noisy door sensor </a:t>
            </a:r>
          </a:p>
          <a:p>
            <a:pPr lvl="1"/>
            <a:r>
              <a:rPr lang="en-US" dirty="0"/>
              <a:t>Not a microphone that tells if the door squeaks… rather a camera that says “I’m in front of a door”, but sometimes gets it wrong…. </a:t>
            </a:r>
          </a:p>
        </p:txBody>
      </p:sp>
      <p:pic>
        <p:nvPicPr>
          <p:cNvPr id="4" name="Picture 3" descr="uniform">
            <a:extLst>
              <a:ext uri="{FF2B5EF4-FFF2-40B4-BE49-F238E27FC236}">
                <a16:creationId xmlns:a16="http://schemas.microsoft.com/office/drawing/2014/main" id="{EA538B0C-FF97-B245-8944-0728F9FE1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5"/>
          <a:stretch/>
        </p:blipFill>
        <p:spPr bwMode="auto">
          <a:xfrm>
            <a:off x="3011775" y="5074920"/>
            <a:ext cx="9034198" cy="15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2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8774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distribution of the particles has not been updated yet. We only updated their weights. To update the distribution of particles we need to do </a:t>
            </a:r>
            <a:r>
              <a:rPr lang="en-US" u="sng" dirty="0"/>
              <a:t>resampling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673" y="5791200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particles with repetition/replacement,</a:t>
            </a:r>
          </a:p>
          <a:p>
            <a:r>
              <a:rPr lang="en-US" dirty="0">
                <a:solidFill>
                  <a:srgbClr val="FF0000"/>
                </a:solidFill>
              </a:rPr>
              <a:t>according to their updated weights.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20000" y="4664364"/>
            <a:ext cx="157018" cy="1006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6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Main goal</a:t>
            </a:r>
            <a:r>
              <a:rPr lang="en-US" sz="2000" dirty="0"/>
              <a:t>: Get rid of unlikely particles (with too low weights) and focus on most likely         	         particles (a.k.a. survival of the fittest).</a:t>
            </a:r>
          </a:p>
          <a:p>
            <a:endParaRPr lang="en-US" sz="2000" dirty="0"/>
          </a:p>
          <a:p>
            <a:r>
              <a:rPr lang="en-US" sz="2000" u="sng" dirty="0"/>
              <a:t>Main mechanism</a:t>
            </a:r>
            <a:r>
              <a:rPr lang="en-US" sz="2000" dirty="0"/>
              <a:t>: Sample new set of particles from existing set, with replacement 			        (repetition), so that same particle can be sampled more than once.</a:t>
            </a:r>
          </a:p>
          <a:p>
            <a:pPr marL="0" indent="0">
              <a:buNone/>
            </a:pPr>
            <a:r>
              <a:rPr lang="en-US" sz="2000" dirty="0"/>
              <a:t> 		        Sample old particle </a:t>
            </a:r>
            <a:r>
              <a:rPr lang="en-US" sz="2000" dirty="0" err="1"/>
              <a:t>i</a:t>
            </a:r>
            <a:r>
              <a:rPr lang="en-US" sz="2000" dirty="0"/>
              <a:t> with probability  </a:t>
            </a:r>
          </a:p>
          <a:p>
            <a:endParaRPr lang="en-US" sz="2000" dirty="0"/>
          </a:p>
          <a:p>
            <a:r>
              <a:rPr lang="en-US" sz="2000" dirty="0"/>
              <a:t>Many possible ways to implement it. Here we present two algorithms.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65" y="3639127"/>
            <a:ext cx="1163781" cy="2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Particles: Algorithm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3313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new_particles</a:t>
            </a:r>
            <a:r>
              <a:rPr lang="en-US" dirty="0"/>
              <a:t> = []</a:t>
            </a:r>
          </a:p>
          <a:p>
            <a:r>
              <a:rPr lang="en-US" dirty="0"/>
              <a:t>sample u ~ Uniform[0,1] </a:t>
            </a:r>
          </a:p>
          <a:p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 u * (N-1) )</a:t>
            </a:r>
          </a:p>
          <a:p>
            <a:r>
              <a:rPr lang="en-US" dirty="0"/>
              <a:t>beta = 0</a:t>
            </a:r>
          </a:p>
          <a:p>
            <a:r>
              <a:rPr lang="en-US" dirty="0" err="1"/>
              <a:t>max_w</a:t>
            </a:r>
            <a:r>
              <a:rPr lang="en-US" dirty="0"/>
              <a:t> = max(weights)</a:t>
            </a:r>
          </a:p>
          <a:p>
            <a:endParaRPr lang="en-US" dirty="0"/>
          </a:p>
          <a:p>
            <a:r>
              <a:rPr lang="en-US" dirty="0"/>
              <a:t>for each of the N particles:</a:t>
            </a:r>
          </a:p>
          <a:p>
            <a:r>
              <a:rPr lang="en-US" dirty="0"/>
              <a:t>      sample v ~ Uniform[0,1]</a:t>
            </a:r>
          </a:p>
          <a:p>
            <a:r>
              <a:rPr lang="en-US" dirty="0"/>
              <a:t>      beta += v * 2* </a:t>
            </a:r>
            <a:r>
              <a:rPr lang="en-US" dirty="0" err="1"/>
              <a:t>max_w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while beta &gt; weights[</a:t>
            </a:r>
            <a:r>
              <a:rPr lang="en-US" dirty="0" err="1"/>
              <a:t>idx</a:t>
            </a:r>
            <a:r>
              <a:rPr lang="en-US" dirty="0"/>
              <a:t>]:</a:t>
            </a:r>
          </a:p>
          <a:p>
            <a:r>
              <a:rPr lang="en-US" dirty="0"/>
              <a:t>             beta -= weights[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             </a:t>
            </a:r>
            <a:r>
              <a:rPr lang="en-US" dirty="0" err="1"/>
              <a:t>idx</a:t>
            </a:r>
            <a:r>
              <a:rPr lang="en-US" dirty="0"/>
              <a:t> = (</a:t>
            </a:r>
            <a:r>
              <a:rPr lang="en-US" dirty="0" err="1"/>
              <a:t>idx</a:t>
            </a:r>
            <a:r>
              <a:rPr lang="en-US" dirty="0"/>
              <a:t> + 1) % N  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p = particles[</a:t>
            </a:r>
            <a:r>
              <a:rPr lang="en-US" dirty="0" err="1"/>
              <a:t>idx</a:t>
            </a:r>
            <a:r>
              <a:rPr lang="en-US" dirty="0"/>
              <a:t>].copy()</a:t>
            </a:r>
          </a:p>
          <a:p>
            <a:r>
              <a:rPr lang="en-US" dirty="0"/>
              <a:t>      </a:t>
            </a:r>
            <a:r>
              <a:rPr lang="en-US" dirty="0" err="1"/>
              <a:t>new_particles.append</a:t>
            </a:r>
            <a:r>
              <a:rPr lang="en-US" dirty="0"/>
              <a:t>(p)    </a:t>
            </a:r>
          </a:p>
        </p:txBody>
      </p:sp>
    </p:spTree>
    <p:extLst>
      <p:ext uri="{BB962C8B-B14F-4D97-AF65-F5344CB8AC3E}">
        <p14:creationId xmlns:p14="http://schemas.microsoft.com/office/powerpoint/2010/main" val="2117973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Particles: Algorithm #2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33137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new_particles</a:t>
            </a:r>
            <a:r>
              <a:rPr lang="en-US" dirty="0"/>
              <a:t> = []</a:t>
            </a:r>
          </a:p>
          <a:p>
            <a:r>
              <a:rPr lang="en-US" dirty="0"/>
              <a:t>sample r ~ Uniform[0, 1/N] </a:t>
            </a:r>
          </a:p>
          <a:p>
            <a:r>
              <a:rPr lang="en-US" dirty="0"/>
              <a:t>c = weights[0] </a:t>
            </a:r>
          </a:p>
          <a:p>
            <a:r>
              <a:rPr lang="en-US" dirty="0" err="1"/>
              <a:t>idx</a:t>
            </a:r>
            <a:r>
              <a:rPr lang="en-US" dirty="0"/>
              <a:t> = 0 </a:t>
            </a:r>
          </a:p>
          <a:p>
            <a:endParaRPr lang="en-US" dirty="0"/>
          </a:p>
          <a:p>
            <a:r>
              <a:rPr lang="en-US" dirty="0"/>
              <a:t>for n = 1…N:</a:t>
            </a:r>
          </a:p>
          <a:p>
            <a:r>
              <a:rPr lang="en-US" dirty="0"/>
              <a:t>      u = r + (n-1)/N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while u &gt; c:</a:t>
            </a:r>
          </a:p>
          <a:p>
            <a:r>
              <a:rPr lang="en-US" dirty="0"/>
              <a:t>            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en-US" dirty="0"/>
              <a:t>             c = c + weights[</a:t>
            </a:r>
            <a:r>
              <a:rPr lang="en-US" dirty="0" err="1"/>
              <a:t>idx</a:t>
            </a:r>
            <a:r>
              <a:rPr lang="en-US" dirty="0"/>
              <a:t>]  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p = particles[</a:t>
            </a:r>
            <a:r>
              <a:rPr lang="en-US" dirty="0" err="1"/>
              <a:t>idx</a:t>
            </a:r>
            <a:r>
              <a:rPr lang="en-US" dirty="0"/>
              <a:t>].copy()</a:t>
            </a:r>
          </a:p>
          <a:p>
            <a:r>
              <a:rPr lang="en-US" dirty="0"/>
              <a:t>      </a:t>
            </a:r>
            <a:r>
              <a:rPr lang="en-US" dirty="0" err="1"/>
              <a:t>new_particles.append</a:t>
            </a:r>
            <a:r>
              <a:rPr lang="en-US" dirty="0"/>
              <a:t>(p)    </a:t>
            </a: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6946900" y="1979325"/>
            <a:ext cx="3159125" cy="3159125"/>
            <a:chOff x="3100" y="1231"/>
            <a:chExt cx="1990" cy="1990"/>
          </a:xfrm>
        </p:grpSpPr>
        <p:sp>
          <p:nvSpPr>
            <p:cNvPr id="45" name="Oval 2"/>
            <p:cNvSpPr>
              <a:spLocks noChangeAspect="1" noChangeArrowheads="1"/>
            </p:cNvSpPr>
            <p:nvPr/>
          </p:nvSpPr>
          <p:spPr bwMode="auto">
            <a:xfrm>
              <a:off x="3100" y="1231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 flipV="1">
              <a:off x="4092" y="1251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flipV="1">
              <a:off x="4088" y="1523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4088" y="2219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084" y="2215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flipV="1">
              <a:off x="4088" y="1239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H="1" flipV="1">
              <a:off x="3676" y="1327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 flipV="1">
              <a:off x="3200" y="1771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 flipV="1">
              <a:off x="3164" y="1883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 flipH="1">
              <a:off x="3100" y="2223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4418" y="139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4794" y="1844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3</a:t>
              </a:r>
              <a:endParaRPr lang="en-US" altLang="en-US" sz="1200"/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058" y="125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3774" y="1288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 dirty="0" err="1"/>
                <a:t>w</a:t>
              </a:r>
              <a:r>
                <a:rPr lang="en-US" altLang="en-US" sz="1200" baseline="-25000" dirty="0" err="1"/>
                <a:t>n</a:t>
              </a:r>
              <a:endParaRPr lang="en-US" altLang="en-US" sz="1200" dirty="0"/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3324" y="1504"/>
              <a:ext cx="32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 dirty="0"/>
                <a:t>W</a:t>
              </a:r>
              <a:r>
                <a:rPr lang="en-US" altLang="en-US" sz="1200" baseline="-25000" dirty="0"/>
                <a:t>n-1</a:t>
              </a:r>
              <a:endParaRPr lang="en-US" altLang="en-US" sz="1200" dirty="0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4096" y="2223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4092" y="2215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 flipH="1">
              <a:off x="3788" y="2235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 flipH="1">
              <a:off x="3160" y="2227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3200" y="2235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5" name="Group 28"/>
            <p:cNvGrpSpPr>
              <a:grpSpLocks/>
            </p:cNvGrpSpPr>
            <p:nvPr/>
          </p:nvGrpSpPr>
          <p:grpSpPr bwMode="auto">
            <a:xfrm>
              <a:off x="3322" y="1453"/>
              <a:ext cx="1546" cy="1546"/>
              <a:chOff x="586" y="1438"/>
              <a:chExt cx="1546" cy="1546"/>
            </a:xfrm>
          </p:grpSpPr>
          <p:sp>
            <p:nvSpPr>
              <p:cNvPr id="66" name="Oval 23"/>
              <p:cNvSpPr>
                <a:spLocks noChangeAspect="1" noChangeArrowheads="1"/>
              </p:cNvSpPr>
              <p:nvPr/>
            </p:nvSpPr>
            <p:spPr bwMode="auto">
              <a:xfrm rot="515474">
                <a:off x="586" y="1438"/>
                <a:ext cx="1546" cy="154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67" name="AutoShape 24"/>
              <p:cNvCxnSpPr>
                <a:cxnSpLocks noChangeShapeType="1"/>
                <a:stCxn id="66" idx="2"/>
                <a:endCxn id="66" idx="6"/>
              </p:cNvCxnSpPr>
              <p:nvPr/>
            </p:nvCxnSpPr>
            <p:spPr bwMode="auto">
              <a:xfrm>
                <a:off x="586" y="2094"/>
                <a:ext cx="1545" cy="2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AutoShape 25"/>
              <p:cNvCxnSpPr>
                <a:cxnSpLocks noChangeShapeType="1"/>
                <a:stCxn id="66" idx="0"/>
                <a:endCxn id="66" idx="4"/>
              </p:cNvCxnSpPr>
              <p:nvPr/>
            </p:nvCxnSpPr>
            <p:spPr bwMode="auto">
              <a:xfrm flipH="1">
                <a:off x="1242" y="1438"/>
                <a:ext cx="233" cy="15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AutoShape 26"/>
              <p:cNvCxnSpPr>
                <a:cxnSpLocks noChangeShapeType="1"/>
                <a:stCxn id="66" idx="1"/>
                <a:endCxn id="66" idx="5"/>
              </p:cNvCxnSpPr>
              <p:nvPr/>
            </p:nvCxnSpPr>
            <p:spPr bwMode="auto">
              <a:xfrm>
                <a:off x="901" y="1580"/>
                <a:ext cx="915" cy="12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AutoShape 27"/>
              <p:cNvCxnSpPr>
                <a:cxnSpLocks noChangeShapeType="1"/>
                <a:stCxn id="66" idx="3"/>
                <a:endCxn id="66" idx="7"/>
              </p:cNvCxnSpPr>
              <p:nvPr/>
            </p:nvCxnSpPr>
            <p:spPr bwMode="auto">
              <a:xfrm flipV="1">
                <a:off x="735" y="1744"/>
                <a:ext cx="1247" cy="9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35"/>
          <p:cNvGrpSpPr>
            <a:grpSpLocks/>
          </p:cNvGrpSpPr>
          <p:nvPr/>
        </p:nvGrpSpPr>
        <p:grpSpPr bwMode="auto">
          <a:xfrm rot="1456994">
            <a:off x="7299325" y="2333337"/>
            <a:ext cx="2454275" cy="2454275"/>
            <a:chOff x="586" y="1438"/>
            <a:chExt cx="1546" cy="1546"/>
          </a:xfrm>
        </p:grpSpPr>
        <p:sp>
          <p:nvSpPr>
            <p:cNvPr id="72" name="Oval 36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3" name="AutoShape 37"/>
            <p:cNvCxnSpPr>
              <a:cxnSpLocks noChangeShapeType="1"/>
              <a:stCxn id="72" idx="2"/>
              <a:endCxn id="72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8"/>
            <p:cNvCxnSpPr>
              <a:cxnSpLocks noChangeShapeType="1"/>
              <a:stCxn id="72" idx="0"/>
              <a:endCxn id="72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9"/>
            <p:cNvCxnSpPr>
              <a:cxnSpLocks noChangeShapeType="1"/>
              <a:stCxn id="72" idx="1"/>
              <a:endCxn id="72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40"/>
            <p:cNvCxnSpPr>
              <a:cxnSpLocks noChangeShapeType="1"/>
              <a:stCxn id="72" idx="3"/>
              <a:endCxn id="72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Group 29"/>
          <p:cNvGrpSpPr>
            <a:grpSpLocks/>
          </p:cNvGrpSpPr>
          <p:nvPr/>
        </p:nvGrpSpPr>
        <p:grpSpPr bwMode="auto">
          <a:xfrm rot="432465">
            <a:off x="7300913" y="2331750"/>
            <a:ext cx="2454275" cy="2454275"/>
            <a:chOff x="586" y="1438"/>
            <a:chExt cx="1546" cy="1546"/>
          </a:xfrm>
          <a:solidFill>
            <a:schemeClr val="bg1"/>
          </a:solidFill>
        </p:grpSpPr>
        <p:sp>
          <p:nvSpPr>
            <p:cNvPr id="78" name="Oval 30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9" name="AutoShape 31"/>
            <p:cNvCxnSpPr>
              <a:cxnSpLocks noChangeShapeType="1"/>
              <a:stCxn id="78" idx="2"/>
              <a:endCxn id="78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32"/>
            <p:cNvCxnSpPr>
              <a:cxnSpLocks noChangeShapeType="1"/>
              <a:stCxn id="78" idx="0"/>
              <a:endCxn id="78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33"/>
            <p:cNvCxnSpPr>
              <a:cxnSpLocks noChangeShapeType="1"/>
              <a:stCxn id="78" idx="1"/>
              <a:endCxn id="78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34"/>
            <p:cNvCxnSpPr>
              <a:cxnSpLocks noChangeShapeType="1"/>
              <a:stCxn id="78" idx="3"/>
              <a:endCxn id="78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7042150" y="56074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Stochastic universal sampling</a:t>
            </a:r>
          </a:p>
          <a:p>
            <a:pPr>
              <a:buFontTx/>
              <a:buChar char="•"/>
            </a:pPr>
            <a:r>
              <a:rPr lang="en-US" altLang="en-US" dirty="0"/>
              <a:t> Systematic resampling</a:t>
            </a:r>
          </a:p>
          <a:p>
            <a:pPr>
              <a:buFontTx/>
              <a:buChar char="•"/>
            </a:pPr>
            <a:r>
              <a:rPr lang="en-US" altLang="en-US" dirty="0"/>
              <a:t> Linear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6166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only have 5 particles: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96108"/>
              </p:ext>
            </p:extLst>
          </p:nvPr>
        </p:nvGraphicFramePr>
        <p:xfrm>
          <a:off x="463257" y="2744716"/>
          <a:ext cx="4100354" cy="343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77">
                  <a:extLst>
                    <a:ext uri="{9D8B030D-6E8A-4147-A177-3AD203B41FA5}">
                      <a16:colId xmlns:a16="http://schemas.microsoft.com/office/drawing/2014/main" val="784512856"/>
                    </a:ext>
                  </a:extLst>
                </a:gridCol>
                <a:gridCol w="2050177">
                  <a:extLst>
                    <a:ext uri="{9D8B030D-6E8A-4147-A177-3AD203B41FA5}">
                      <a16:colId xmlns:a16="http://schemas.microsoft.com/office/drawing/2014/main" val="1113218636"/>
                    </a:ext>
                  </a:extLst>
                </a:gridCol>
              </a:tblGrid>
              <a:tr h="695607">
                <a:tc>
                  <a:txBody>
                    <a:bodyPr/>
                    <a:lstStyle/>
                    <a:p>
                      <a:r>
                        <a:rPr lang="en-US" dirty="0"/>
                        <a:t>Particle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0238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7414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35131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97709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8018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585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2740" y="2639013"/>
            <a:ext cx="6236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 What is the probability that after a round of resampling</a:t>
            </a:r>
          </a:p>
          <a:p>
            <a:r>
              <a:rPr lang="en-US" dirty="0"/>
              <a:t>        the highest probability particle (#3) is not sampled?</a:t>
            </a:r>
          </a:p>
          <a:p>
            <a:endParaRPr lang="en-US" dirty="0"/>
          </a:p>
          <a:p>
            <a:r>
              <a:rPr lang="en-US" dirty="0"/>
              <a:t>A: 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24" y="3514733"/>
            <a:ext cx="1337905" cy="230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2740" y="4418335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i.e. there is nonzero probability that we will lose the </a:t>
            </a:r>
          </a:p>
          <a:p>
            <a:r>
              <a:rPr lang="en-US" dirty="0">
                <a:solidFill>
                  <a:srgbClr val="FF0000"/>
                </a:solidFill>
              </a:rPr>
              <a:t>highest-probability particle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it will happen eventually</a:t>
            </a:r>
          </a:p>
        </p:txBody>
      </p:sp>
    </p:spTree>
    <p:extLst>
      <p:ext uri="{BB962C8B-B14F-4D97-AF65-F5344CB8AC3E}">
        <p14:creationId xmlns:p14="http://schemas.microsoft.com/office/powerpoint/2010/main" val="113859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only have 5 particles: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3257" y="2744716"/>
          <a:ext cx="4100354" cy="343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77">
                  <a:extLst>
                    <a:ext uri="{9D8B030D-6E8A-4147-A177-3AD203B41FA5}">
                      <a16:colId xmlns:a16="http://schemas.microsoft.com/office/drawing/2014/main" val="784512856"/>
                    </a:ext>
                  </a:extLst>
                </a:gridCol>
                <a:gridCol w="2050177">
                  <a:extLst>
                    <a:ext uri="{9D8B030D-6E8A-4147-A177-3AD203B41FA5}">
                      <a16:colId xmlns:a16="http://schemas.microsoft.com/office/drawing/2014/main" val="1113218636"/>
                    </a:ext>
                  </a:extLst>
                </a:gridCol>
              </a:tblGrid>
              <a:tr h="695607">
                <a:tc>
                  <a:txBody>
                    <a:bodyPr/>
                    <a:lstStyle/>
                    <a:p>
                      <a:r>
                        <a:rPr lang="en-US" dirty="0"/>
                        <a:t>Particle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0238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7414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35131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97709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8018"/>
                  </a:ext>
                </a:extLst>
              </a:tr>
              <a:tr h="54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585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2740" y="2639013"/>
            <a:ext cx="6236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 What is the probability that after a round of resampling</a:t>
            </a:r>
          </a:p>
          <a:p>
            <a:r>
              <a:rPr lang="en-US" dirty="0"/>
              <a:t>       the highest-probability particle (#3) is not sampled?</a:t>
            </a:r>
          </a:p>
          <a:p>
            <a:endParaRPr lang="en-US" dirty="0"/>
          </a:p>
          <a:p>
            <a:r>
              <a:rPr lang="en-US" dirty="0"/>
              <a:t>A: 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8" y="3506344"/>
            <a:ext cx="1337905" cy="230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2739" y="4407988"/>
            <a:ext cx="6563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 What is the probability that after a round of resampling</a:t>
            </a:r>
          </a:p>
          <a:p>
            <a:r>
              <a:rPr lang="en-US" dirty="0"/>
              <a:t>       one of the lowest-probability particles (#1) is not sampled?</a:t>
            </a:r>
          </a:p>
          <a:p>
            <a:endParaRPr lang="en-US" dirty="0"/>
          </a:p>
          <a:p>
            <a:r>
              <a:rPr lang="en-US" dirty="0"/>
              <a:t>A: 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8" y="5261041"/>
            <a:ext cx="1203810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9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Resampling Particles: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Weak particles very likely do not survive.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 among the set of particles </a:t>
            </a:r>
            <a:r>
              <a:rPr lang="en-US" b="1" dirty="0"/>
              <a:t>decreases</a:t>
            </a:r>
            <a:r>
              <a:rPr lang="en-US" dirty="0"/>
              <a:t>, due to mostly sampling strong particles (i.e. loss of particle diversity).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 of particle diversity implies </a:t>
            </a:r>
            <a:r>
              <a:rPr lang="en-US" b="1" dirty="0"/>
              <a:t>increased variance</a:t>
            </a:r>
            <a:r>
              <a:rPr lang="en-US" dirty="0"/>
              <a:t> of the approximation error between the particles and the true distribution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Particle deprivation: there are no particles in the vicinity of the correct state   </a:t>
            </a:r>
          </a:p>
        </p:txBody>
      </p:sp>
      <p:sp>
        <p:nvSpPr>
          <p:cNvPr id="4" name="Arrow: Down 3"/>
          <p:cNvSpPr/>
          <p:nvPr/>
        </p:nvSpPr>
        <p:spPr>
          <a:xfrm>
            <a:off x="3808602" y="2268302"/>
            <a:ext cx="318782" cy="51172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3808602" y="3552437"/>
            <a:ext cx="318782" cy="51172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/>
          <p:cNvSpPr/>
          <p:nvPr/>
        </p:nvSpPr>
        <p:spPr>
          <a:xfrm>
            <a:off x="3808602" y="4913506"/>
            <a:ext cx="318782" cy="51172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1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address particle deprivation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 #1: don’t resample when only a few particles contribute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Idea #2: inject random particles during resampling</a:t>
            </a:r>
          </a:p>
          <a:p>
            <a:endParaRPr lang="en-US" dirty="0"/>
          </a:p>
          <a:p>
            <a:r>
              <a:rPr lang="en-US" dirty="0"/>
              <a:t>Idea #3: increase the number of particles (may be impractical depending on the computational complexity of the system)</a:t>
            </a:r>
          </a:p>
        </p:txBody>
      </p:sp>
    </p:spTree>
    <p:extLst>
      <p:ext uri="{BB962C8B-B14F-4D97-AF65-F5344CB8AC3E}">
        <p14:creationId xmlns:p14="http://schemas.microsoft.com/office/powerpoint/2010/main" val="370269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address particle deprivation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Idea #1: don’t resample when only a few particles contribute </a:t>
            </a:r>
          </a:p>
          <a:p>
            <a:endParaRPr lang="en-US" dirty="0"/>
          </a:p>
          <a:p>
            <a:pPr lvl="1"/>
            <a:r>
              <a:rPr lang="en-US" dirty="0"/>
              <a:t>Effective sample size: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particles have equal, normalized weights (1/N) then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 single particle carries the entire weight then</a:t>
            </a:r>
          </a:p>
          <a:p>
            <a:pPr marL="457200" lvl="1" indent="0">
              <a:buNone/>
            </a:pPr>
            <a:r>
              <a:rPr lang="en-US" dirty="0"/>
              <a:t>    and we have loss of particle diversity.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Resample only when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Idea #2: inject random particles during resampling</a:t>
            </a:r>
          </a:p>
          <a:p>
            <a:r>
              <a:rPr lang="en-US" dirty="0"/>
              <a:t>Idea #3: increase the number of particles (may be impractical depending on the computational complexity of the system)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6" y="2263155"/>
            <a:ext cx="1700169" cy="624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1" y="2912020"/>
            <a:ext cx="1130486" cy="245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52" y="3397540"/>
            <a:ext cx="1409139" cy="290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56" y="4178652"/>
            <a:ext cx="1673359" cy="2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address particle deprivation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 #1: don’t resample when only a few particles contribute </a:t>
            </a:r>
          </a:p>
          <a:p>
            <a:endParaRPr lang="en-US" dirty="0"/>
          </a:p>
          <a:p>
            <a:r>
              <a:rPr lang="en-US" dirty="0"/>
              <a:t>Idea #2: inject random particles during resampling</a:t>
            </a:r>
          </a:p>
          <a:p>
            <a:pPr lvl="1"/>
            <a:r>
              <a:rPr lang="en-US" dirty="0"/>
              <a:t>A small percentage of the particles’ states should be set randomly</a:t>
            </a:r>
          </a:p>
          <a:p>
            <a:pPr lvl="2"/>
            <a:r>
              <a:rPr lang="en-US" dirty="0"/>
              <a:t>Pro: simple to code, reduces (but does not fix) particle deprivation</a:t>
            </a:r>
          </a:p>
          <a:p>
            <a:pPr lvl="2"/>
            <a:r>
              <a:rPr lang="en-US" dirty="0"/>
              <a:t>Con: incorrect posterior estimation even when there are infinitely many particles</a:t>
            </a:r>
          </a:p>
          <a:p>
            <a:pPr lvl="1"/>
            <a:endParaRPr lang="en-US" dirty="0"/>
          </a:p>
          <a:p>
            <a:r>
              <a:rPr lang="en-US" dirty="0"/>
              <a:t>Idea #3: increase the number of particles (may be impractical depending on the computational complexity of the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18F-F8A3-F041-A4D2-6CAD6C72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bel(x): when a single Gaussian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C0F9-32B9-4240-B8BA-86AE909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below has a noisy door sensor </a:t>
            </a:r>
          </a:p>
          <a:p>
            <a:pPr lvl="1"/>
            <a:r>
              <a:rPr lang="en-US" dirty="0"/>
              <a:t>Not a microphone that tells if the door squeaks… rather a camera that says “I’m in front of a door”, but sometimes gets it wrong…. </a:t>
            </a:r>
          </a:p>
          <a:p>
            <a:pPr lvl="1"/>
            <a:endParaRPr lang="en-US" dirty="0"/>
          </a:p>
          <a:p>
            <a:r>
              <a:rPr lang="en-US" dirty="0"/>
              <a:t>Suppose this robot “wakes up” and has the door sensor read 1: </a:t>
            </a:r>
          </a:p>
          <a:p>
            <a:pPr lvl="1"/>
            <a:r>
              <a:rPr lang="en-US" dirty="0"/>
              <a:t>That means, we’d like our belief to be high everywhere a door exists, and lower everywhere else</a:t>
            </a:r>
          </a:p>
        </p:txBody>
      </p:sp>
      <p:pic>
        <p:nvPicPr>
          <p:cNvPr id="5" name="Picture 4" descr="uniform">
            <a:extLst>
              <a:ext uri="{FF2B5EF4-FFF2-40B4-BE49-F238E27FC236}">
                <a16:creationId xmlns:a16="http://schemas.microsoft.com/office/drawing/2014/main" id="{6A024B6C-8B0A-684C-9224-24ED2D3E9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5"/>
          <a:stretch/>
        </p:blipFill>
        <p:spPr bwMode="auto">
          <a:xfrm>
            <a:off x="3011775" y="5074920"/>
            <a:ext cx="9034198" cy="15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1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895885" y="1413689"/>
            <a:ext cx="285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observation and control received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3179428" y="1568932"/>
            <a:ext cx="1716457" cy="121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4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37266" y="2536927"/>
            <a:ext cx="3304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Particle propagation/prediction: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noise needs to be added in order to make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particles differentiate from each other.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If propagation is deterministic then particles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are going to collapse to a single particle after a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few resampling steps.  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5964572" y="2886004"/>
            <a:ext cx="1697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335667" y="3105281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Weight computation as measurement likelihood.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For each particle we compute the probability of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actual observation given the state is at that particle.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4404220" y="3372565"/>
            <a:ext cx="1697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0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804000" y="5507482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Resampling step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Note: particle deprivation heuristics are not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shown here  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7910241" y="5645982"/>
            <a:ext cx="822698" cy="8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55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Algorithm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2424165"/>
            <a:ext cx="3305142" cy="225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2719147"/>
            <a:ext cx="3495619" cy="333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170663"/>
            <a:ext cx="1852952" cy="32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3" y="2068000"/>
            <a:ext cx="803047" cy="2758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5" y="3633208"/>
            <a:ext cx="1732570" cy="3291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99" y="5109072"/>
            <a:ext cx="3305142" cy="2255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408129"/>
            <a:ext cx="5347047" cy="329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2" y="2068000"/>
            <a:ext cx="886856" cy="275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0" y="4075194"/>
            <a:ext cx="1859046" cy="3291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8" y="5820510"/>
            <a:ext cx="1732570" cy="3291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0" y="4729148"/>
            <a:ext cx="803047" cy="252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1690688"/>
            <a:ext cx="2445716" cy="25142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36" y="6470099"/>
            <a:ext cx="978286" cy="21638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661765" y="3539412"/>
            <a:ext cx="4469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here we work with a fixed number of particles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but in many applications, such as localization, you could work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 a reduced number of particles after the particles have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converged to the true estimate.  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Such implementations of particle filters are called adaptive. An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example is the KLD-sampling adaptive particle filter, which is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not going to be covered here.  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5083728" y="4226396"/>
            <a:ext cx="2578038" cy="882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91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1D Localization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3" y="1545380"/>
            <a:ext cx="8702087" cy="1719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4" y="3795592"/>
            <a:ext cx="8964854" cy="29882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79" y="2338107"/>
            <a:ext cx="454095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250" y="3358595"/>
            <a:ext cx="128000" cy="11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250" y="5666966"/>
            <a:ext cx="128000" cy="114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250" y="6726734"/>
            <a:ext cx="128000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1" y="4567963"/>
            <a:ext cx="1488763" cy="2529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1" y="5781253"/>
            <a:ext cx="1590858" cy="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0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1D Localization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3" y="1690688"/>
            <a:ext cx="7891317" cy="15589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82" y="3823592"/>
            <a:ext cx="8301415" cy="2761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2371289"/>
            <a:ext cx="2209334" cy="197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250" y="3358595"/>
            <a:ext cx="128000" cy="11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250" y="5491499"/>
            <a:ext cx="128000" cy="11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90" y="6528385"/>
            <a:ext cx="128000" cy="114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5" y="5548642"/>
            <a:ext cx="2349150" cy="1483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3" y="4554940"/>
            <a:ext cx="1237674" cy="2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1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5C1-9265-4674-9F22-43002162B68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	Examples: Monte Carlo Localization</a:t>
            </a:r>
          </a:p>
        </p:txBody>
      </p:sp>
      <p:pic>
        <p:nvPicPr>
          <p:cNvPr id="1313799" name="Picture 7" descr="samp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527176"/>
            <a:ext cx="6554788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98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D628-3623-41B4-A567-E571017E570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5" y="260350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de-DE" altLang="en-US" dirty="0"/>
              <a:t>Examples: Monte Carlo Localization</a:t>
            </a:r>
          </a:p>
        </p:txBody>
      </p:sp>
      <p:pic>
        <p:nvPicPr>
          <p:cNvPr id="1314820" name="Picture 4" descr="samp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9" y="1541463"/>
            <a:ext cx="6535737" cy="46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4712" y="6262075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After incorporating 10 ultrasound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3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BEE-967D-4FFF-AEC0-65334E2FBD88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1316868" name="Picture 4" descr="samp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1558926"/>
            <a:ext cx="65008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597" y="179390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de-DE" altLang="en-US" dirty="0"/>
              <a:t>Examples: Monte Carlo Localization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4712" y="6262075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After incorporating 65 ultrasound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18F-F8A3-F041-A4D2-6CAD6C72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bel(x): when a single Gaussian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C0F9-32B9-4240-B8BA-86AE909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below has a noisy door sensor </a:t>
            </a:r>
          </a:p>
          <a:p>
            <a:pPr lvl="1"/>
            <a:r>
              <a:rPr lang="en-US" dirty="0"/>
              <a:t>Not a microphone that tells if the door squeaks… rather a camera that says “I’m in front of a door”, but sometimes gets it wrong…. </a:t>
            </a:r>
          </a:p>
          <a:p>
            <a:pPr lvl="1"/>
            <a:endParaRPr lang="en-US" dirty="0"/>
          </a:p>
          <a:p>
            <a:r>
              <a:rPr lang="en-US" dirty="0"/>
              <a:t>Suppose this robot “wakes up” and has the door sensor read 1: </a:t>
            </a:r>
          </a:p>
          <a:p>
            <a:pPr lvl="1"/>
            <a:r>
              <a:rPr lang="en-US" dirty="0"/>
              <a:t>That means, we’d like our belief to be high everywhere a door exists, and lower everywhere else</a:t>
            </a:r>
          </a:p>
          <a:p>
            <a:pPr lvl="1"/>
            <a:r>
              <a:rPr lang="en-US" dirty="0"/>
              <a:t>Sometime like:</a:t>
            </a:r>
          </a:p>
        </p:txBody>
      </p:sp>
      <p:pic>
        <p:nvPicPr>
          <p:cNvPr id="5" name="Picture 4" descr="pGivenO">
            <a:extLst>
              <a:ext uri="{FF2B5EF4-FFF2-40B4-BE49-F238E27FC236}">
                <a16:creationId xmlns:a16="http://schemas.microsoft.com/office/drawing/2014/main" id="{94824548-79BF-824F-AB93-710877A0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58" y="4605874"/>
            <a:ext cx="6756377" cy="22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2" name="Picture 2" descr="pic_10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1"/>
            <a:ext cx="3733800" cy="2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3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522288"/>
            <a:ext cx="9144000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Using Ceiling Maps for Localization</a:t>
            </a:r>
          </a:p>
        </p:txBody>
      </p:sp>
      <p:pic>
        <p:nvPicPr>
          <p:cNvPr id="1203204" name="Picture 4" descr="mean-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4819" r="6839"/>
          <a:stretch>
            <a:fillRect/>
          </a:stretch>
        </p:blipFill>
        <p:spPr bwMode="auto">
          <a:xfrm>
            <a:off x="5562600" y="2209801"/>
            <a:ext cx="4876800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3205" name="Line 5"/>
          <p:cNvSpPr>
            <a:spLocks noChangeShapeType="1"/>
          </p:cNvSpPr>
          <p:nvPr/>
        </p:nvSpPr>
        <p:spPr bwMode="auto">
          <a:xfrm flipV="1">
            <a:off x="3405930" y="4267199"/>
            <a:ext cx="2994870" cy="32996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32495" y="473139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ceiling</a:t>
            </a:r>
          </a:p>
        </p:txBody>
      </p:sp>
    </p:spTree>
    <p:extLst>
      <p:ext uri="{BB962C8B-B14F-4D97-AF65-F5344CB8AC3E}">
        <p14:creationId xmlns:p14="http://schemas.microsoft.com/office/powerpoint/2010/main" val="3313131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Vision-based Localization</a:t>
            </a:r>
          </a:p>
        </p:txBody>
      </p:sp>
      <p:sp>
        <p:nvSpPr>
          <p:cNvPr id="1204227" name="Line 3"/>
          <p:cNvSpPr>
            <a:spLocks noChangeShapeType="1"/>
          </p:cNvSpPr>
          <p:nvPr/>
        </p:nvSpPr>
        <p:spPr bwMode="auto">
          <a:xfrm flipH="1" flipV="1">
            <a:off x="3441700" y="2209800"/>
            <a:ext cx="76200" cy="220980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4228" name="Group 4"/>
          <p:cNvGrpSpPr>
            <a:grpSpLocks/>
          </p:cNvGrpSpPr>
          <p:nvPr/>
        </p:nvGrpSpPr>
        <p:grpSpPr bwMode="auto">
          <a:xfrm>
            <a:off x="3121026" y="4419600"/>
            <a:ext cx="701675" cy="1428750"/>
            <a:chOff x="4128" y="864"/>
            <a:chExt cx="864" cy="1824"/>
          </a:xfrm>
        </p:grpSpPr>
        <p:sp>
          <p:nvSpPr>
            <p:cNvPr id="1204229" name="Rectangle 5"/>
            <p:cNvSpPr>
              <a:spLocks noChangeArrowheads="1"/>
            </p:cNvSpPr>
            <p:nvPr/>
          </p:nvSpPr>
          <p:spPr bwMode="auto">
            <a:xfrm>
              <a:off x="4128" y="1152"/>
              <a:ext cx="864" cy="144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0" name="Rectangle 6"/>
            <p:cNvSpPr>
              <a:spLocks noChangeArrowheads="1"/>
            </p:cNvSpPr>
            <p:nvPr/>
          </p:nvSpPr>
          <p:spPr bwMode="auto">
            <a:xfrm>
              <a:off x="4128" y="1776"/>
              <a:ext cx="384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1" name="Rectangle 7"/>
            <p:cNvSpPr>
              <a:spLocks noChangeArrowheads="1"/>
            </p:cNvSpPr>
            <p:nvPr/>
          </p:nvSpPr>
          <p:spPr bwMode="auto">
            <a:xfrm>
              <a:off x="4512" y="1776"/>
              <a:ext cx="336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2" name="Rectangle 8"/>
            <p:cNvSpPr>
              <a:spLocks noChangeArrowheads="1"/>
            </p:cNvSpPr>
            <p:nvPr/>
          </p:nvSpPr>
          <p:spPr bwMode="auto">
            <a:xfrm>
              <a:off x="4848" y="1776"/>
              <a:ext cx="144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3" name="Rectangle 9"/>
            <p:cNvSpPr>
              <a:spLocks noChangeArrowheads="1"/>
            </p:cNvSpPr>
            <p:nvPr/>
          </p:nvSpPr>
          <p:spPr bwMode="auto">
            <a:xfrm>
              <a:off x="4224" y="2592"/>
              <a:ext cx="240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4" name="Rectangle 10"/>
            <p:cNvSpPr>
              <a:spLocks noChangeArrowheads="1"/>
            </p:cNvSpPr>
            <p:nvPr/>
          </p:nvSpPr>
          <p:spPr bwMode="auto">
            <a:xfrm>
              <a:off x="4752" y="2592"/>
              <a:ext cx="144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5" name="Rectangle 11"/>
            <p:cNvSpPr>
              <a:spLocks noChangeArrowheads="1"/>
            </p:cNvSpPr>
            <p:nvPr/>
          </p:nvSpPr>
          <p:spPr bwMode="auto">
            <a:xfrm>
              <a:off x="4128" y="1392"/>
              <a:ext cx="864" cy="192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6" name="Oval 12"/>
            <p:cNvSpPr>
              <a:spLocks noChangeArrowheads="1"/>
            </p:cNvSpPr>
            <p:nvPr/>
          </p:nvSpPr>
          <p:spPr bwMode="auto">
            <a:xfrm>
              <a:off x="4176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7" name="Oval 13"/>
            <p:cNvSpPr>
              <a:spLocks noChangeArrowheads="1"/>
            </p:cNvSpPr>
            <p:nvPr/>
          </p:nvSpPr>
          <p:spPr bwMode="auto">
            <a:xfrm>
              <a:off x="4320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8" name="Oval 14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39" name="Oval 15"/>
            <p:cNvSpPr>
              <a:spLocks noChangeArrowheads="1"/>
            </p:cNvSpPr>
            <p:nvPr/>
          </p:nvSpPr>
          <p:spPr bwMode="auto">
            <a:xfrm>
              <a:off x="4608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0" name="Oval 16"/>
            <p:cNvSpPr>
              <a:spLocks noChangeArrowheads="1"/>
            </p:cNvSpPr>
            <p:nvPr/>
          </p:nvSpPr>
          <p:spPr bwMode="auto">
            <a:xfrm>
              <a:off x="4752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1" name="Oval 17"/>
            <p:cNvSpPr>
              <a:spLocks noChangeArrowheads="1"/>
            </p:cNvSpPr>
            <p:nvPr/>
          </p:nvSpPr>
          <p:spPr bwMode="auto">
            <a:xfrm>
              <a:off x="4896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2" name="Rectangle 18"/>
            <p:cNvSpPr>
              <a:spLocks noChangeArrowheads="1"/>
            </p:cNvSpPr>
            <p:nvPr/>
          </p:nvSpPr>
          <p:spPr bwMode="auto">
            <a:xfrm>
              <a:off x="4128" y="912"/>
              <a:ext cx="144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3" name="Rectangle 19"/>
            <p:cNvSpPr>
              <a:spLocks noChangeArrowheads="1"/>
            </p:cNvSpPr>
            <p:nvPr/>
          </p:nvSpPr>
          <p:spPr bwMode="auto">
            <a:xfrm>
              <a:off x="4272" y="864"/>
              <a:ext cx="288" cy="288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4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48" cy="24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45" name="Rectangle 21"/>
            <p:cNvSpPr>
              <a:spLocks noChangeArrowheads="1"/>
            </p:cNvSpPr>
            <p:nvPr/>
          </p:nvSpPr>
          <p:spPr bwMode="auto">
            <a:xfrm>
              <a:off x="4752" y="1104"/>
              <a:ext cx="192" cy="48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4246" name="Line 22"/>
          <p:cNvSpPr>
            <a:spLocks noChangeShapeType="1"/>
          </p:cNvSpPr>
          <p:nvPr/>
        </p:nvSpPr>
        <p:spPr bwMode="auto">
          <a:xfrm>
            <a:off x="2146300" y="2209800"/>
            <a:ext cx="2895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4247" name="Line 23"/>
          <p:cNvSpPr>
            <a:spLocks noChangeShapeType="1"/>
          </p:cNvSpPr>
          <p:nvPr/>
        </p:nvSpPr>
        <p:spPr bwMode="auto">
          <a:xfrm flipV="1">
            <a:off x="3517900" y="2209800"/>
            <a:ext cx="76200" cy="220980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042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4495800"/>
            <a:ext cx="1828800" cy="1373188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4249" name="Rectangle 25"/>
          <p:cNvSpPr>
            <a:spLocks noChangeArrowheads="1"/>
          </p:cNvSpPr>
          <p:nvPr/>
        </p:nvSpPr>
        <p:spPr bwMode="auto">
          <a:xfrm>
            <a:off x="5432425" y="51054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04250" name="Picture 26" descr="mean-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4819" r="6839"/>
          <a:stretch>
            <a:fillRect/>
          </a:stretch>
        </p:blipFill>
        <p:spPr bwMode="auto">
          <a:xfrm>
            <a:off x="7032625" y="4038600"/>
            <a:ext cx="2971800" cy="2273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4251" name="Group 27"/>
          <p:cNvGrpSpPr>
            <a:grpSpLocks/>
          </p:cNvGrpSpPr>
          <p:nvPr/>
        </p:nvGrpSpPr>
        <p:grpSpPr bwMode="auto">
          <a:xfrm>
            <a:off x="5508625" y="2784476"/>
            <a:ext cx="1574800" cy="2320925"/>
            <a:chOff x="2832" y="1610"/>
            <a:chExt cx="992" cy="1462"/>
          </a:xfrm>
        </p:grpSpPr>
        <p:sp>
          <p:nvSpPr>
            <p:cNvPr id="1204252" name="Line 28"/>
            <p:cNvSpPr>
              <a:spLocks noChangeShapeType="1"/>
            </p:cNvSpPr>
            <p:nvPr/>
          </p:nvSpPr>
          <p:spPr bwMode="auto">
            <a:xfrm flipV="1">
              <a:off x="2832" y="2208"/>
              <a:ext cx="960" cy="864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53" name="Line 29"/>
            <p:cNvSpPr>
              <a:spLocks noChangeShapeType="1"/>
            </p:cNvSpPr>
            <p:nvPr/>
          </p:nvSpPr>
          <p:spPr bwMode="auto">
            <a:xfrm flipV="1">
              <a:off x="3792" y="1872"/>
              <a:ext cx="0" cy="336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254" name="Text Box 30"/>
            <p:cNvSpPr txBox="1">
              <a:spLocks noChangeArrowheads="1"/>
            </p:cNvSpPr>
            <p:nvPr/>
          </p:nvSpPr>
          <p:spPr bwMode="auto">
            <a:xfrm>
              <a:off x="3254" y="1610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400">
                  <a:solidFill>
                    <a:srgbClr val="33CC33"/>
                  </a:solidFill>
                  <a:latin typeface="Times New Roman" panose="02020603050405020304" pitchFamily="18" charset="0"/>
                </a:rPr>
                <a:t>P(z|x)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04255" name="Group 31"/>
          <p:cNvGrpSpPr>
            <a:grpSpLocks/>
          </p:cNvGrpSpPr>
          <p:nvPr/>
        </p:nvGrpSpPr>
        <p:grpSpPr bwMode="auto">
          <a:xfrm>
            <a:off x="5410200" y="1676400"/>
            <a:ext cx="3352800" cy="3048000"/>
            <a:chOff x="2770" y="912"/>
            <a:chExt cx="2112" cy="1920"/>
          </a:xfrm>
        </p:grpSpPr>
        <p:sp>
          <p:nvSpPr>
            <p:cNvPr id="1204256" name="Rectangle 32"/>
            <p:cNvSpPr>
              <a:spLocks noChangeArrowheads="1"/>
            </p:cNvSpPr>
            <p:nvPr/>
          </p:nvSpPr>
          <p:spPr bwMode="auto">
            <a:xfrm>
              <a:off x="3744" y="216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h(x)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204257" name="Group 33"/>
            <p:cNvGrpSpPr>
              <a:grpSpLocks/>
            </p:cNvGrpSpPr>
            <p:nvPr/>
          </p:nvGrpSpPr>
          <p:grpSpPr bwMode="auto">
            <a:xfrm>
              <a:off x="2770" y="912"/>
              <a:ext cx="2112" cy="1920"/>
              <a:chOff x="2770" y="912"/>
              <a:chExt cx="2112" cy="1920"/>
            </a:xfrm>
          </p:grpSpPr>
          <p:sp>
            <p:nvSpPr>
              <p:cNvPr id="1204258" name="Line 34"/>
              <p:cNvSpPr>
                <a:spLocks noChangeShapeType="1"/>
              </p:cNvSpPr>
              <p:nvPr/>
            </p:nvSpPr>
            <p:spPr bwMode="auto">
              <a:xfrm>
                <a:off x="2770" y="220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259" name="Freeform 35"/>
              <p:cNvSpPr>
                <a:spLocks/>
              </p:cNvSpPr>
              <p:nvPr/>
            </p:nvSpPr>
            <p:spPr bwMode="auto">
              <a:xfrm>
                <a:off x="3504" y="1344"/>
                <a:ext cx="864" cy="840"/>
              </a:xfrm>
              <a:custGeom>
                <a:avLst/>
                <a:gdLst>
                  <a:gd name="T0" fmla="*/ 0 w 1488"/>
                  <a:gd name="T1" fmla="*/ 960 h 984"/>
                  <a:gd name="T2" fmla="*/ 192 w 1488"/>
                  <a:gd name="T3" fmla="*/ 960 h 984"/>
                  <a:gd name="T4" fmla="*/ 384 w 1488"/>
                  <a:gd name="T5" fmla="*/ 816 h 984"/>
                  <a:gd name="T6" fmla="*/ 576 w 1488"/>
                  <a:gd name="T7" fmla="*/ 384 h 984"/>
                  <a:gd name="T8" fmla="*/ 672 w 1488"/>
                  <a:gd name="T9" fmla="*/ 96 h 984"/>
                  <a:gd name="T10" fmla="*/ 816 w 1488"/>
                  <a:gd name="T11" fmla="*/ 0 h 984"/>
                  <a:gd name="T12" fmla="*/ 912 w 1488"/>
                  <a:gd name="T13" fmla="*/ 96 h 984"/>
                  <a:gd name="T14" fmla="*/ 1008 w 1488"/>
                  <a:gd name="T15" fmla="*/ 528 h 984"/>
                  <a:gd name="T16" fmla="*/ 1152 w 1488"/>
                  <a:gd name="T17" fmla="*/ 864 h 984"/>
                  <a:gd name="T18" fmla="*/ 1344 w 1488"/>
                  <a:gd name="T19" fmla="*/ 960 h 984"/>
                  <a:gd name="T20" fmla="*/ 1488 w 1488"/>
                  <a:gd name="T21" fmla="*/ 960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8" h="984">
                    <a:moveTo>
                      <a:pt x="0" y="960"/>
                    </a:moveTo>
                    <a:cubicBezTo>
                      <a:pt x="64" y="972"/>
                      <a:pt x="128" y="984"/>
                      <a:pt x="192" y="960"/>
                    </a:cubicBezTo>
                    <a:cubicBezTo>
                      <a:pt x="256" y="936"/>
                      <a:pt x="320" y="912"/>
                      <a:pt x="384" y="816"/>
                    </a:cubicBezTo>
                    <a:cubicBezTo>
                      <a:pt x="448" y="720"/>
                      <a:pt x="528" y="504"/>
                      <a:pt x="576" y="384"/>
                    </a:cubicBezTo>
                    <a:cubicBezTo>
                      <a:pt x="624" y="264"/>
                      <a:pt x="632" y="160"/>
                      <a:pt x="672" y="96"/>
                    </a:cubicBezTo>
                    <a:cubicBezTo>
                      <a:pt x="712" y="32"/>
                      <a:pt x="776" y="0"/>
                      <a:pt x="816" y="0"/>
                    </a:cubicBezTo>
                    <a:cubicBezTo>
                      <a:pt x="856" y="0"/>
                      <a:pt x="880" y="8"/>
                      <a:pt x="912" y="96"/>
                    </a:cubicBezTo>
                    <a:cubicBezTo>
                      <a:pt x="944" y="184"/>
                      <a:pt x="968" y="400"/>
                      <a:pt x="1008" y="528"/>
                    </a:cubicBezTo>
                    <a:cubicBezTo>
                      <a:pt x="1048" y="656"/>
                      <a:pt x="1096" y="792"/>
                      <a:pt x="1152" y="864"/>
                    </a:cubicBezTo>
                    <a:cubicBezTo>
                      <a:pt x="1208" y="936"/>
                      <a:pt x="1288" y="944"/>
                      <a:pt x="1344" y="960"/>
                    </a:cubicBezTo>
                    <a:cubicBezTo>
                      <a:pt x="1400" y="976"/>
                      <a:pt x="1464" y="960"/>
                      <a:pt x="1488" y="960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260" name="Rectangle 36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  <a:endParaRPr lang="en-US" altLang="en-US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4261" name="Line 37"/>
              <p:cNvSpPr>
                <a:spLocks noChangeShapeType="1"/>
              </p:cNvSpPr>
              <p:nvPr/>
            </p:nvSpPr>
            <p:spPr bwMode="auto">
              <a:xfrm flipV="1">
                <a:off x="3970" y="91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262" name="Line 38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672" cy="62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263" name="Line 39"/>
              <p:cNvSpPr>
                <a:spLocks noChangeShapeType="1"/>
              </p:cNvSpPr>
              <p:nvPr/>
            </p:nvSpPr>
            <p:spPr bwMode="auto">
              <a:xfrm flipV="1">
                <a:off x="2784" y="129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32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Under a Light</a:t>
            </a:r>
          </a:p>
        </p:txBody>
      </p:sp>
      <p:pic>
        <p:nvPicPr>
          <p:cNvPr id="1283075" name="Picture 1027" descr="U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4097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076" name="Picture 1028" descr="under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0888"/>
            <a:ext cx="5181600" cy="407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3077" name="Text Box 1029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283078" name="Text Box 1030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 i="1">
                <a:latin typeface="Times New Roman" panose="02020603050405020304" pitchFamily="18" charset="0"/>
              </a:rPr>
              <a:t>P(z|x)</a:t>
            </a:r>
            <a:r>
              <a:rPr lang="en-US" altLang="en-US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529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Next to a Light</a:t>
            </a:r>
          </a:p>
        </p:txBody>
      </p:sp>
      <p:pic>
        <p:nvPicPr>
          <p:cNvPr id="1284101" name="Picture 5" descr="BES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371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102" name="Picture 6" descr="besides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005014"/>
            <a:ext cx="5211763" cy="409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4103" name="Text Box 7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284104" name="Text Box 8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 i="1">
                <a:latin typeface="Times New Roman" panose="02020603050405020304" pitchFamily="18" charset="0"/>
              </a:rPr>
              <a:t>P(z|x)</a:t>
            </a:r>
            <a:r>
              <a:rPr lang="en-US" altLang="en-US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2832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Elsewhere</a:t>
            </a:r>
          </a:p>
        </p:txBody>
      </p:sp>
      <p:pic>
        <p:nvPicPr>
          <p:cNvPr id="1285125" name="Picture 1029" descr="not-u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2525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5126" name="Picture 1030" descr="not-under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5207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5127" name="Text Box 1031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285128" name="Text Box 1032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 i="1">
                <a:latin typeface="Times New Roman" panose="02020603050405020304" pitchFamily="18" charset="0"/>
              </a:rPr>
              <a:t>P(z|x)</a:t>
            </a:r>
            <a:r>
              <a:rPr lang="en-US" altLang="en-US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22299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250" name="VISION-SMITHSONIAN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27100"/>
            <a:ext cx="6400800" cy="5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5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27201" y="341314"/>
            <a:ext cx="8831263" cy="579437"/>
          </a:xfrm>
        </p:spPr>
        <p:txBody>
          <a:bodyPr/>
          <a:lstStyle/>
          <a:p>
            <a:pPr algn="ctr"/>
            <a:r>
              <a:rPr lang="en-US" altLang="en-US" sz="3200" dirty="0"/>
              <a:t>Global Localization Using Vision</a:t>
            </a:r>
          </a:p>
        </p:txBody>
      </p:sp>
      <p:sp>
        <p:nvSpPr>
          <p:cNvPr id="1205252" name="Freeform 4"/>
          <p:cNvSpPr>
            <a:spLocks/>
          </p:cNvSpPr>
          <p:nvPr/>
        </p:nvSpPr>
        <p:spPr bwMode="auto">
          <a:xfrm>
            <a:off x="5715000" y="2008188"/>
            <a:ext cx="152400" cy="2971800"/>
          </a:xfrm>
          <a:custGeom>
            <a:avLst/>
            <a:gdLst>
              <a:gd name="T0" fmla="*/ 0 w 229"/>
              <a:gd name="T1" fmla="*/ 0 h 2225"/>
              <a:gd name="T2" fmla="*/ 47 w 229"/>
              <a:gd name="T3" fmla="*/ 418 h 2225"/>
              <a:gd name="T4" fmla="*/ 55 w 229"/>
              <a:gd name="T5" fmla="*/ 923 h 2225"/>
              <a:gd name="T6" fmla="*/ 126 w 229"/>
              <a:gd name="T7" fmla="*/ 1515 h 2225"/>
              <a:gd name="T8" fmla="*/ 197 w 229"/>
              <a:gd name="T9" fmla="*/ 1957 h 2225"/>
              <a:gd name="T10" fmla="*/ 221 w 229"/>
              <a:gd name="T11" fmla="*/ 2154 h 2225"/>
              <a:gd name="T12" fmla="*/ 229 w 229"/>
              <a:gd name="T13" fmla="*/ 2225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" h="2225">
                <a:moveTo>
                  <a:pt x="0" y="0"/>
                </a:moveTo>
                <a:cubicBezTo>
                  <a:pt x="19" y="132"/>
                  <a:pt x="38" y="264"/>
                  <a:pt x="47" y="418"/>
                </a:cubicBezTo>
                <a:cubicBezTo>
                  <a:pt x="56" y="572"/>
                  <a:pt x="42" y="740"/>
                  <a:pt x="55" y="923"/>
                </a:cubicBezTo>
                <a:cubicBezTo>
                  <a:pt x="68" y="1106"/>
                  <a:pt x="102" y="1343"/>
                  <a:pt x="126" y="1515"/>
                </a:cubicBezTo>
                <a:cubicBezTo>
                  <a:pt x="150" y="1687"/>
                  <a:pt x="181" y="1851"/>
                  <a:pt x="197" y="1957"/>
                </a:cubicBezTo>
                <a:cubicBezTo>
                  <a:pt x="213" y="2063"/>
                  <a:pt x="216" y="2109"/>
                  <a:pt x="221" y="2154"/>
                </a:cubicBezTo>
                <a:cubicBezTo>
                  <a:pt x="226" y="2199"/>
                  <a:pt x="227" y="2212"/>
                  <a:pt x="229" y="2225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0" fill="hold"/>
                                        <p:tgtEl>
                                          <p:spTgt spid="1205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052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05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05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5250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did we choose                                        as the importance weight for particle m?</a:t>
            </a:r>
          </a:p>
          <a:p>
            <a:endParaRPr lang="en-US" sz="1800" dirty="0"/>
          </a:p>
          <a:p>
            <a:r>
              <a:rPr lang="en-US" sz="1800" dirty="0"/>
              <a:t>Main trick: </a:t>
            </a:r>
            <a:r>
              <a:rPr lang="en-US" sz="1800" b="1" dirty="0"/>
              <a:t>importance sampling</a:t>
            </a:r>
            <a:r>
              <a:rPr lang="en-US" sz="1800" dirty="0"/>
              <a:t>, i.e. how to estimate properties/statistics of one distribution (f) given samples from another distribution (g) 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8" y="1807056"/>
            <a:ext cx="1810212" cy="321551"/>
          </a:xfrm>
          <a:prstGeom prst="rect">
            <a:avLst/>
          </a:prstGeom>
        </p:spPr>
      </p:pic>
      <p:pic>
        <p:nvPicPr>
          <p:cNvPr id="8" name="Picture 7" descr="sampl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47775"/>
            <a:ext cx="3769477" cy="22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065" y="3354963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suppose we want to estimate</a:t>
            </a:r>
          </a:p>
          <a:p>
            <a:r>
              <a:rPr lang="en-US" dirty="0"/>
              <a:t>the expected value of f given only samples from g.</a:t>
            </a:r>
          </a:p>
        </p:txBody>
      </p:sp>
    </p:spTree>
    <p:extLst>
      <p:ext uri="{BB962C8B-B14F-4D97-AF65-F5344CB8AC3E}">
        <p14:creationId xmlns:p14="http://schemas.microsoft.com/office/powerpoint/2010/main" val="3331550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did we choose                                        as the importance weight for particle m?</a:t>
            </a:r>
          </a:p>
          <a:p>
            <a:endParaRPr lang="en-US" sz="1800" dirty="0"/>
          </a:p>
          <a:p>
            <a:r>
              <a:rPr lang="en-US" sz="1800" dirty="0"/>
              <a:t>Main trick: </a:t>
            </a:r>
            <a:r>
              <a:rPr lang="en-US" sz="1800" b="1" dirty="0"/>
              <a:t>importance sampling</a:t>
            </a:r>
            <a:r>
              <a:rPr lang="en-US" sz="1800" dirty="0"/>
              <a:t>, i.e. how to estimate properties/statistics of one distribution (f) given samples from another distribution (g) 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8" y="1807056"/>
            <a:ext cx="1810212" cy="321551"/>
          </a:xfrm>
          <a:prstGeom prst="rect">
            <a:avLst/>
          </a:prstGeom>
        </p:spPr>
      </p:pic>
      <p:pic>
        <p:nvPicPr>
          <p:cNvPr id="8" name="Picture 7" descr="sample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7775"/>
            <a:ext cx="3851246" cy="23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1291" y="3354963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suppose we want to estimate</a:t>
            </a:r>
          </a:p>
          <a:p>
            <a:r>
              <a:rPr lang="en-US" dirty="0"/>
              <a:t>the expected value of f given only samples from g.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4" y="4137308"/>
            <a:ext cx="2985642" cy="2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0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did we choose                                        as the importance weight for particle m?</a:t>
            </a:r>
          </a:p>
          <a:p>
            <a:endParaRPr lang="en-US" sz="1800" dirty="0"/>
          </a:p>
          <a:p>
            <a:r>
              <a:rPr lang="en-US" sz="1800" dirty="0"/>
              <a:t>Main trick: </a:t>
            </a:r>
            <a:r>
              <a:rPr lang="en-US" sz="1800" b="1" dirty="0"/>
              <a:t>importance sampling</a:t>
            </a:r>
            <a:r>
              <a:rPr lang="en-US" sz="1800" dirty="0"/>
              <a:t>, i.e. how to estimate properties/statistics of one distribution (f) given samples from another distribution (g) 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8" y="1807056"/>
            <a:ext cx="1810212" cy="321551"/>
          </a:xfrm>
          <a:prstGeom prst="rect">
            <a:avLst/>
          </a:prstGeom>
        </p:spPr>
      </p:pic>
      <p:pic>
        <p:nvPicPr>
          <p:cNvPr id="8" name="Picture 7" descr="sample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24" y="3422607"/>
            <a:ext cx="3901580" cy="237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1291" y="3354963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suppose we want to estimate</a:t>
            </a:r>
          </a:p>
          <a:p>
            <a:r>
              <a:rPr lang="en-US" dirty="0"/>
              <a:t>the expected value of f given only samples from g.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4" y="4137308"/>
            <a:ext cx="2985642" cy="2548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8757" y="5896401"/>
            <a:ext cx="2343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Weights describe the mismatch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between the two distributions,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i.e. how to reweigh samples to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obtain statistics of f  from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samples of  g</a:t>
            </a:r>
          </a:p>
        </p:txBody>
      </p:sp>
    </p:spTree>
    <p:extLst>
      <p:ext uri="{BB962C8B-B14F-4D97-AF65-F5344CB8AC3E}">
        <p14:creationId xmlns:p14="http://schemas.microsoft.com/office/powerpoint/2010/main" val="3118241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did we choose                                        as the importance weight for particle m?</a:t>
            </a:r>
          </a:p>
          <a:p>
            <a:endParaRPr lang="en-US" sz="1800" dirty="0"/>
          </a:p>
          <a:p>
            <a:r>
              <a:rPr lang="en-US" sz="1800" dirty="0"/>
              <a:t>Main trick: </a:t>
            </a:r>
            <a:r>
              <a:rPr lang="en-US" sz="1800" b="1" dirty="0"/>
              <a:t>importance sampling</a:t>
            </a:r>
            <a:r>
              <a:rPr lang="en-US" sz="1800" dirty="0"/>
              <a:t>, i.e. how to estimate properties/statistics of one distribution (f) given samples from another distribution (g) 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8" y="1807056"/>
            <a:ext cx="1810212" cy="321551"/>
          </a:xfrm>
          <a:prstGeom prst="rect">
            <a:avLst/>
          </a:prstGeom>
        </p:spPr>
      </p:pic>
      <p:pic>
        <p:nvPicPr>
          <p:cNvPr id="8" name="Picture 7" descr="sample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2" y="3354963"/>
            <a:ext cx="4030065" cy="244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1291" y="3354963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suppose we want to estimate</a:t>
            </a:r>
          </a:p>
          <a:p>
            <a:r>
              <a:rPr lang="en-US" dirty="0"/>
              <a:t>the expected value of f given only samples from g.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4" y="4137308"/>
            <a:ext cx="2985642" cy="2548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8757" y="5896401"/>
            <a:ext cx="2343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Weights describe the mismatch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between the two distributions,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i.e. how to reweigh samples to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obtain statistics of f  from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samples of 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19" y="58691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the case of particle filters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" y="6253975"/>
            <a:ext cx="2623605" cy="1787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47" y="6211238"/>
            <a:ext cx="3177818" cy="223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09" y="6532136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Posterior belief after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1675" y="6538104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Belief after propagation, before update</a:t>
            </a:r>
          </a:p>
        </p:txBody>
      </p:sp>
    </p:spTree>
    <p:extLst>
      <p:ext uri="{BB962C8B-B14F-4D97-AF65-F5344CB8AC3E}">
        <p14:creationId xmlns:p14="http://schemas.microsoft.com/office/powerpoint/2010/main" val="110596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A66D-DB48-F447-A26F-006389C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2 different ideas that can track this kind of “multi-modal” belief: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91BE-DEE1-F341-B898-1F3508A4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histogram filter:</a:t>
            </a:r>
          </a:p>
          <a:p>
            <a:pPr lvl="1"/>
            <a:r>
              <a:rPr lang="en-US" dirty="0"/>
              <a:t>Simple and impractical, but good to get the idea</a:t>
            </a:r>
          </a:p>
          <a:p>
            <a:pPr lvl="1"/>
            <a:endParaRPr lang="en-US" dirty="0"/>
          </a:p>
          <a:p>
            <a:r>
              <a:rPr lang="en-US" dirty="0"/>
              <a:t>The particle filter: </a:t>
            </a:r>
          </a:p>
          <a:p>
            <a:pPr lvl="1"/>
            <a:r>
              <a:rPr lang="en-US" dirty="0"/>
              <a:t>Another “winning” algorithm in robotics, and competitor to the KF</a:t>
            </a:r>
          </a:p>
          <a:p>
            <a:pPr lvl="1"/>
            <a:r>
              <a:rPr lang="en-US" dirty="0"/>
              <a:t>Widely used and important to know: luckily a bit lighter on math</a:t>
            </a:r>
          </a:p>
        </p:txBody>
      </p:sp>
    </p:spTree>
    <p:extLst>
      <p:ext uri="{BB962C8B-B14F-4D97-AF65-F5344CB8AC3E}">
        <p14:creationId xmlns:p14="http://schemas.microsoft.com/office/powerpoint/2010/main" val="1220388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did we choose                                        as the importance weight for particle m?</a:t>
            </a:r>
          </a:p>
          <a:p>
            <a:endParaRPr lang="en-US" sz="1800" dirty="0"/>
          </a:p>
          <a:p>
            <a:r>
              <a:rPr lang="en-US" sz="1800" dirty="0"/>
              <a:t>Main trick: </a:t>
            </a:r>
            <a:r>
              <a:rPr lang="en-US" sz="1800" b="1" dirty="0"/>
              <a:t>importance sampling</a:t>
            </a:r>
            <a:r>
              <a:rPr lang="en-US" sz="1800" dirty="0"/>
              <a:t>, i.e. how to estimate properties/statistics of one distribution (f) given samples from another distribution (g) 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8" y="1807056"/>
            <a:ext cx="1810212" cy="321551"/>
          </a:xfrm>
          <a:prstGeom prst="rect">
            <a:avLst/>
          </a:prstGeom>
        </p:spPr>
      </p:pic>
      <p:pic>
        <p:nvPicPr>
          <p:cNvPr id="8" name="Picture 7" descr="sample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2" y="3354963"/>
            <a:ext cx="4030065" cy="244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219" y="58691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the case of particle filters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" y="6253975"/>
            <a:ext cx="2623605" cy="1787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47" y="6211238"/>
            <a:ext cx="3177818" cy="223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09" y="6532136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Posterior belief after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1675" y="6538104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Belief after propagation, before update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54" y="3640772"/>
            <a:ext cx="4695844" cy="16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322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Discrete (aka Histogram)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613759-7143-48E4-A4AB-BCDE98C4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546"/>
                <a:ext cx="491420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Store a vector of N numbers, where world is split into bins of size W/N</a:t>
                </a:r>
              </a:p>
              <a:p>
                <a:endParaRPr lang="en-CA" dirty="0"/>
              </a:p>
              <a:p>
                <a:r>
                  <a:rPr lang="en-CA" dirty="0"/>
                  <a:t>The value in each bin stores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𝑏𝑒𝑙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with limited precision</a:t>
                </a:r>
              </a:p>
              <a:p>
                <a:endParaRPr lang="en-CA" dirty="0"/>
              </a:p>
              <a:p>
                <a:r>
                  <a:rPr lang="en-CA" dirty="0"/>
                  <a:t>Bayes filter math becomes loops over the bins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613759-7143-48E4-A4AB-BCDE98C4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546"/>
                <a:ext cx="4914207" cy="4351338"/>
              </a:xfrm>
              <a:blipFill>
                <a:blip r:embed="rId2"/>
                <a:stretch>
                  <a:fillRect l="-2233" t="-3501" r="-19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ACF32-9E0D-4657-B9D2-4DFAA302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004" y="6380497"/>
            <a:ext cx="611188" cy="457200"/>
          </a:xfrm>
        </p:spPr>
        <p:txBody>
          <a:bodyPr/>
          <a:lstStyle/>
          <a:p>
            <a:fld id="{839E7074-D790-4418-8B0F-FC61A10C7E43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8" name="Picture 3" descr="uniform">
            <a:extLst>
              <a:ext uri="{FF2B5EF4-FFF2-40B4-BE49-F238E27FC236}">
                <a16:creationId xmlns:a16="http://schemas.microsoft.com/office/drawing/2014/main" id="{89906E86-2176-44FE-A722-BA6524A3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1606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GivenO">
            <a:extLst>
              <a:ext uri="{FF2B5EF4-FFF2-40B4-BE49-F238E27FC236}">
                <a16:creationId xmlns:a16="http://schemas.microsoft.com/office/drawing/2014/main" id="{297480C1-F9CF-4991-A62D-239F3501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1294147"/>
            <a:ext cx="5086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pGivenOA">
            <a:extLst>
              <a:ext uri="{FF2B5EF4-FFF2-40B4-BE49-F238E27FC236}">
                <a16:creationId xmlns:a16="http://schemas.microsoft.com/office/drawing/2014/main" id="{0E01F4B1-CC6F-4D5A-A11E-95E29C5C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29" y="29800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GivenOAO">
            <a:extLst>
              <a:ext uri="{FF2B5EF4-FFF2-40B4-BE49-F238E27FC236}">
                <a16:creationId xmlns:a16="http://schemas.microsoft.com/office/drawing/2014/main" id="{B32EC09E-9DF9-46E2-917C-0F19E15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4113547"/>
            <a:ext cx="5086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pGivenOAOA">
            <a:extLst>
              <a:ext uri="{FF2B5EF4-FFF2-40B4-BE49-F238E27FC236}">
                <a16:creationId xmlns:a16="http://schemas.microsoft.com/office/drawing/2014/main" id="{6645DAF9-1344-4DAC-8A72-9166FBCC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58756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ACF32-9E0D-4657-B9D2-4DFAA302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004" y="6380497"/>
            <a:ext cx="611188" cy="457200"/>
          </a:xfrm>
        </p:spPr>
        <p:txBody>
          <a:bodyPr/>
          <a:lstStyle/>
          <a:p>
            <a:fld id="{839E7074-D790-4418-8B0F-FC61A10C7E43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8" name="Picture 3" descr="uniform">
            <a:extLst>
              <a:ext uri="{FF2B5EF4-FFF2-40B4-BE49-F238E27FC236}">
                <a16:creationId xmlns:a16="http://schemas.microsoft.com/office/drawing/2014/main" id="{89906E86-2176-44FE-A722-BA6524A3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1606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GivenO">
            <a:extLst>
              <a:ext uri="{FF2B5EF4-FFF2-40B4-BE49-F238E27FC236}">
                <a16:creationId xmlns:a16="http://schemas.microsoft.com/office/drawing/2014/main" id="{297480C1-F9CF-4991-A62D-239F3501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1294147"/>
            <a:ext cx="5086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pGivenOA">
            <a:extLst>
              <a:ext uri="{FF2B5EF4-FFF2-40B4-BE49-F238E27FC236}">
                <a16:creationId xmlns:a16="http://schemas.microsoft.com/office/drawing/2014/main" id="{0E01F4B1-CC6F-4D5A-A11E-95E29C5C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29" y="29800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GivenOAO">
            <a:extLst>
              <a:ext uri="{FF2B5EF4-FFF2-40B4-BE49-F238E27FC236}">
                <a16:creationId xmlns:a16="http://schemas.microsoft.com/office/drawing/2014/main" id="{B32EC09E-9DF9-46E2-917C-0F19E15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4113547"/>
            <a:ext cx="5086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pGivenOAOA">
            <a:extLst>
              <a:ext uri="{FF2B5EF4-FFF2-40B4-BE49-F238E27FC236}">
                <a16:creationId xmlns:a16="http://schemas.microsoft.com/office/drawing/2014/main" id="{6645DAF9-1344-4DAC-8A72-9166FBCC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79" y="5875672"/>
            <a:ext cx="50863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4012D8C6-12A4-421D-BBA1-EB8A5F38C0CE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1217613"/>
            <a:ext cx="8410575" cy="4799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2000">
                <a:solidFill>
                  <a:schemeClr val="folHlink"/>
                </a:solidFill>
              </a:rPr>
              <a:t>Algorithm</a:t>
            </a:r>
            <a:r>
              <a:rPr lang="en-US" altLang="en-US" sz="2000" b="1">
                <a:solidFill>
                  <a:schemeClr val="folHlink"/>
                </a:solidFill>
              </a:rPr>
              <a:t> Discrete_Bayes_filter</a:t>
            </a:r>
            <a:r>
              <a:rPr lang="en-US" altLang="en-US" sz="2000"/>
              <a:t>( </a:t>
            </a:r>
            <a:r>
              <a:rPr lang="en-US" altLang="en-US" sz="2000" i="1"/>
              <a:t>Bel(x),d </a:t>
            </a:r>
            <a:r>
              <a:rPr lang="en-US" altLang="en-US" sz="2000"/>
              <a:t>):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i="1"/>
              <a:t> </a:t>
            </a:r>
            <a:r>
              <a:rPr lang="en-US" altLang="en-US" sz="2000" i="1">
                <a:latin typeface="Symbol" panose="05050102010706020507" pitchFamily="18" charset="2"/>
              </a:rPr>
              <a:t>h</a:t>
            </a:r>
            <a:r>
              <a:rPr lang="en-US" altLang="en-US" sz="2000">
                <a:latin typeface="Symbol" panose="05050102010706020507" pitchFamily="18" charset="2"/>
              </a:rPr>
              <a:t>=</a:t>
            </a:r>
            <a:r>
              <a:rPr lang="en-US" altLang="en-US" sz="2000"/>
              <a:t>0</a:t>
            </a:r>
            <a:endParaRPr lang="en-US" altLang="en-US" sz="2000">
              <a:latin typeface="Symbol" panose="05050102010706020507" pitchFamily="18" charset="2"/>
            </a:endParaRPr>
          </a:p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If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a </a:t>
            </a:r>
            <a:r>
              <a:rPr lang="en-US" altLang="en-US" sz="2000">
                <a:solidFill>
                  <a:schemeClr val="hlink"/>
                </a:solidFill>
              </a:rPr>
              <a:t>perceptual</a:t>
            </a:r>
            <a:r>
              <a:rPr lang="en-US" altLang="en-US" sz="2000"/>
              <a:t> data item </a:t>
            </a:r>
            <a:r>
              <a:rPr lang="en-US" altLang="en-US" sz="2000" i="1"/>
              <a:t>z </a:t>
            </a:r>
            <a:r>
              <a:rPr lang="en-US" altLang="en-US" sz="2000">
                <a:solidFill>
                  <a:schemeClr val="folHlink"/>
                </a:solidFill>
              </a:rPr>
              <a:t>then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Else if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an </a:t>
            </a:r>
            <a:r>
              <a:rPr lang="en-US" altLang="en-US" sz="2000">
                <a:solidFill>
                  <a:schemeClr val="hlink"/>
                </a:solidFill>
              </a:rPr>
              <a:t>action</a:t>
            </a:r>
            <a:r>
              <a:rPr lang="en-US" altLang="en-US" sz="2000"/>
              <a:t> data item </a:t>
            </a:r>
            <a:r>
              <a:rPr lang="en-US" altLang="en-US" sz="2000" i="1"/>
              <a:t>u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then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Return</a:t>
            </a:r>
            <a:r>
              <a:rPr lang="en-US" altLang="en-US" sz="2000"/>
              <a:t> </a:t>
            </a:r>
            <a:r>
              <a:rPr lang="en-US" altLang="en-US" sz="2000" i="1"/>
              <a:t>Bel’(x)</a:t>
            </a:r>
            <a:r>
              <a:rPr lang="en-US" altLang="en-US" sz="2000"/>
              <a:t>      </a:t>
            </a:r>
            <a:endParaRPr lang="en-US" altLang="en-US" sz="2000" dirty="0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63CDBF6-759B-42C3-A5B2-B43EDD85A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2728913"/>
          <a:ext cx="3001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8" imgW="1498320" imgH="203040" progId="Equation.3">
                  <p:embed/>
                </p:oleObj>
              </mc:Choice>
              <mc:Fallback>
                <p:oleObj name="Equation" r:id="rId8" imgW="1498320" imgH="20304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C63CDBF6-759B-42C3-A5B2-B43EDD85A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728913"/>
                        <a:ext cx="3001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F9067766-F092-4705-B2F3-7829F5C3E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311150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0" imgW="952200" imgH="203040" progId="Equation.3">
                  <p:embed/>
                </p:oleObj>
              </mc:Choice>
              <mc:Fallback>
                <p:oleObj name="Equation" r:id="rId10" imgW="952200" imgH="203040" progId="Equation.3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F9067766-F092-4705-B2F3-7829F5C3E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1150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4D121327-1298-4F7B-B8BD-811D25D09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381000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2" imgW="1269720" imgH="228600" progId="Equation.3">
                  <p:embed/>
                </p:oleObj>
              </mc:Choice>
              <mc:Fallback>
                <p:oleObj name="Equation" r:id="rId12" imgW="1269720" imgH="228600" progId="Equation.3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4D121327-1298-4F7B-B8BD-811D25D09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810000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F3865B7A-A66A-44F3-98D0-0B2DD8A08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065713"/>
          <a:ext cx="38687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4" imgW="1930320" imgH="342720" progId="Equation.3">
                  <p:embed/>
                </p:oleObj>
              </mc:Choice>
              <mc:Fallback>
                <p:oleObj name="Equation" r:id="rId14" imgW="1930320" imgH="342720" progId="Equation.3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F3865B7A-A66A-44F3-98D0-0B2DD8A08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065713"/>
                        <a:ext cx="38687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A600C6BA-7DE8-46BB-A285-56EF1A5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1" y="32472"/>
            <a:ext cx="6093229" cy="1076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Discrete Filter</a:t>
            </a:r>
          </a:p>
        </p:txBody>
      </p:sp>
    </p:spTree>
    <p:extLst>
      <p:ext uri="{BB962C8B-B14F-4D97-AF65-F5344CB8AC3E}">
        <p14:creationId xmlns:p14="http://schemas.microsoft.com/office/powerpoint/2010/main" val="9231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7314-1A12-0B4F-AB9E-3644A465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FBC-EBB9-E844-9A87-8E0BFC52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Stare at the “loop over all x”:</a:t>
            </a:r>
          </a:p>
          <a:p>
            <a:pPr lvl="1"/>
            <a:r>
              <a:rPr lang="en-US" dirty="0"/>
              <a:t>Inside this, we compute an update which draws from all other x… </a:t>
            </a:r>
          </a:p>
        </p:txBody>
      </p:sp>
    </p:spTree>
    <p:extLst>
      <p:ext uri="{BB962C8B-B14F-4D97-AF65-F5344CB8AC3E}">
        <p14:creationId xmlns:p14="http://schemas.microsoft.com/office/powerpoint/2010/main" val="3273224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11.061"/>
  <p:tag name="LATEXADDIN" val="\documentclass{article}&#10;\usepackage{amsmath}&#10;\usepackage{amsfonts}&#10;\pagestyle{empty}&#10;\begin{document}&#10;&#10;\begin{equation}&#10;\{(x^{[1]}, w^{[1]}), ..., (x^{[M]}, w^{[M]}) \} \nonumber&#10;\end{equation}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pagestyle{empty}&#10;\begin{document}&#10;&#10;\begin{equation}&#10;d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4.9868"/>
  <p:tag name="LATEXADDIN" val="\documentclass{article}&#10;\usepackage{amsmath}&#10;\usepackage{amsfonts}&#10;\pagestyle{empty}&#10;\begin{document}&#10;&#10;\begin{equation}&#10;d_3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pagestyle{empty}&#10;\begin{document}&#10;&#10;\begin{equation}&#10;d_2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pagestyle{empty}&#10;\begin{document}&#10;&#10;\begin{equation}&#10;d_4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^{[m]}_t \propto p(\bar{z}_t|x_t^{[m]}) \nonumber&#10;\end{equation}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08.4365"/>
  <p:tag name="LATEXADDIN" val="\documentclass{article}&#10;\usepackage{amsmath}&#10;\usepackage{amsfonts}&#10;\pagestyle{empty}&#10;\begin{document}&#10;&#10;\begin{equation}&#10;\propto \text{weight}_i \nonumber&#10;\end{equation}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58.4177"/>
  <p:tag name="LATEXADDIN" val="\documentclass{article}&#10;\usepackage{amsmath}&#10;\usepackage{amsfonts}&#10;\pagestyle{empty}&#10;\begin{document}&#10;&#10;\begin{equation}&#10;0.6^5 \simeq 0.077 \nonumber&#10;\end{equation}&#10;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58.4177"/>
  <p:tag name="LATEXADDIN" val="\documentclass{article}&#10;\usepackage{amsmath}&#10;\usepackage{amsfonts}&#10;\pagestyle{empty}&#10;\begin{document}&#10;&#10;\begin{equation}&#10;0.6^5 \simeq 0.077 \nonumber&#10;\end{equation}&#10;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92.4259"/>
  <p:tag name="LATEXADDIN" val="\documentclass{article}&#10;\usepackage{amsmath}&#10;\usepackage{amsfonts}&#10;\pagestyle{empty}&#10;\begin{document}&#10;&#10;\begin{equation}&#10;0.9^5 \simeq 0.59 \nonumber&#10;\end{equation}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854.8931"/>
  <p:tag name="LATEXADDIN" val="\documentclass{article}&#10;\usepackage{amsmath}&#10;\usepackage{amsfonts}&#10;\pagestyle{empty}&#10;\begin{document}&#10;&#10;\begin{equation}&#10;N_{\text{eff}}=\frac{1}{\sum_{i=1}^Nw_i^2} \nonumber&#10;\end{equation}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0.6899"/>
  <p:tag name="LATEXADDIN" val="\documentclass{article}&#10;\usepackage{amsmath}&#10;\usepackage{amsfonts}&#10;\pagestyle{empty}&#10;\begin{document}&#10;&#10;\begin{equation}&#10;N_{\text{eff}}=N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9.1751"/>
  <p:tag name="LATEXADDIN" val="\documentclass{article}&#10;\usepackage{amsmath}&#10;\usepackage{amsfonts}&#10;\pagestyle{empty}&#10;\begin{document}&#10;&#10;\begin{equation}&#10;N_{\text{eff}}=1/N \nonumber&#10;\end{equation}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39.4075"/>
  <p:tag name="LATEXADDIN" val="\documentclass{article}&#10;\usepackage{amsmath}&#10;\usepackage{amsfonts}&#10;\pagestyle{empty}&#10;\begin{document}&#10;&#10;\begin{equation}&#10;N_{\text{eff}} &gt; N_{\text{thresh}}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3.472"/>
  <p:tag name="LATEXADDIN" val="\documentclass{article}&#10;\usepackage{amsmath}&#10;\usepackage{amsfonts}&#10;\pagestyle{empty}&#10;\begin{document}&#10;&#10;\begin{equation}&#10;p(x)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32.6584"/>
  <p:tag name="LATEXADDIN" val="\documentclass{article}&#10;\usepackage{amsmath}&#10;\usepackage{amsfonts}&#10;\pagestyle{empty}&#10;\begin{document}&#10;&#10;\begin{equation}&#10;p(z=\text{door}|x) \nonumber&#10;\end{equation}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82.9021"/>
  <p:tag name="LATEXADDIN" val="\documentclass{article}&#10;\usepackage{amsmath}&#10;\usepackage{amsfonts}&#10;\pagestyle{empty}&#10;\begin{document}&#10;&#10;\begin{equation}&#10;p(x|z_0=\text{door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91.076"/>
  <p:tag name="LATEXADDIN" val="\documentclass{article}&#10;\usepackage{amsmath}&#10;\usepackage{amsfonts}&#10;\pagestyle{empty}&#10;\begin{document}&#10;&#10;\begin{equation}&#10;p(x|z_0=\text{door}, u_0=\text{right}) \nonumber&#10;\end{equation}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fonts}&#10;\pagestyle{empty}&#10;\begin{document}&#10;&#10;\begin{equation}&#10;x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71.504"/>
  <p:tag name="LATEXADDIN" val="\documentclass{article}&#10;\usepackage{amsmath}&#10;\usepackage{amsfonts}&#10;\pagestyle{empty}&#10;\begin{document}&#10;&#10;\begin{equation}&#10;p(x|z_0=\text{door}, u_0=\text{right}, z_1=\text{door}) \nonumber&#10;\end{equation}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32.6584"/>
  <p:tag name="LATEXADDIN" val="\documentclass{article}&#10;\usepackage{amsmath}&#10;\usepackage{amsfonts}&#10;\pagestyle{empty}&#10;\begin{document}&#10;&#10;\begin{equation}&#10;p(z=\text{door}|x) \nonumber&#10;\end{equation}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 \propto p(z_t|x_t^{[m]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 \propto p(z_t|x_t^{[m]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6.063"/>
  <p:tag name="ORIGINALWIDTH" val="1752.531"/>
  <p:tag name="LATEXADDIN" val="\documentclass{article}&#10;\usepackage{amsmath}&#10;\usepackage{amsfonts}&#10;\pagestyle{empty}&#10;\begin{document}&#10;&#10;\begin{eqnarray}&#10;\mathbb{E}_{x \sim f(x)}[x] &amp; = &amp; \int{xf(x)dx}  \nonumber \\ &#10;&amp; = &amp; \int \frac{g(x)}{g(x)}xf(x)dx \nonumber \\&#10;&amp; = &amp; \int \frac{xf(x)}{g(x)}g(x)dx \nonumber \\&#10;&amp; = &amp; \mathbb{E}_{x \sim g(x)}[x\frac{f(x)}{g(x)}] \nonumber \\&#10;&amp; = &amp; \mathbb{E}_{x \sim g(x)}[x \; w(x)] \nonumber&#10;\end{eqnarray}&#10;&#10;&#10;\end{document}"/>
  <p:tag name="IGUANATEXSIZE" val="20"/>
  <p:tag name="IGUANATEXCURSOR" val="3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 \propto p(z_t|x_t^{[m]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6.063"/>
  <p:tag name="ORIGINALWIDTH" val="1752.531"/>
  <p:tag name="LATEXADDIN" val="\documentclass{article}&#10;\usepackage{amsmath}&#10;\usepackage{amsfonts}&#10;\pagestyle{empty}&#10;\begin{document}&#10;&#10;\begin{eqnarray}&#10;\mathbb{E}_{x \sim f(x)}[x] &amp; = &amp; \int{xf(x)dx}  \nonumber \\ &#10;&amp; = &amp; \int \frac{g(x)}{g(x)}xf(x)dx \nonumber \\&#10;&amp; = &amp; \int \frac{xf(x)}{g(x)}g(x)dx \nonumber \\&#10;&amp; = &amp; \mathbb{E}_{x \sim g(x)}[x\frac{f(x)}{g(x)}] \nonumber \\&#10;&amp; = &amp; \mathbb{E}_{x \sim g(x)}[x \; w(x)] \nonumber&#10;\end{eqnarray}&#10;&#10;&#10;\end{document}"/>
  <p:tag name="IGUANATEXSIZE" val="20"/>
  <p:tag name="IGUANATEXCURSOR" val="3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 \propto p(z_t|x_t^{[m]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6.063"/>
  <p:tag name="ORIGINALWIDTH" val="1752.531"/>
  <p:tag name="LATEXADDIN" val="\documentclass{article}&#10;\usepackage{amsmath}&#10;\usepackage{amsfonts}&#10;\pagestyle{empty}&#10;\begin{document}&#10;&#10;\begin{eqnarray}&#10;\mathbb{E}_{x \sim f(x)}[x] &amp; = &amp; \int{xf(x)dx}  \nonumber \\ &#10;&amp; = &amp; \int \frac{g(x)}{g(x)}xf(x)dx \nonumber \\&#10;&amp; = &amp; \int \frac{xf(x)}{g(x)}g(x)dx \nonumber \\&#10;&amp; = &amp; \mathbb{E}_{x \sim g(x)}[x\frac{f(x)}{g(x)}] \nonumber \\&#10;&amp; = &amp; \mathbb{E}_{x \sim g(x)}[x \; w(x)] \nonumber&#10;\end{eqnarray}&#10;&#10;&#10;\end{document}"/>
  <p:tag name="IGUANATEXSIZE" val="20"/>
  <p:tag name="IGUANATEXCURSOR" val="3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26.772"/>
  <p:tag name="LATEXADDIN" val="\documentclass{article}&#10;\usepackage{amsmath}&#10;\usepackage{amsfonts}&#10;\pagestyle{empty}&#10;\begin{document}&#10;&#10;\begin{equation}&#10;f(x_t)=p(x_t|z_{0:t}, u_{0:t-1})=bel(x_t) \nonumber&#10;\end{equation}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2248.219"/>
  <p:tag name="LATEXADDIN" val="\documentclass{article}&#10;\usepackage{amsmath}&#10;\usepackage{amsfonts}&#10;\pagestyle{empty}&#10;\begin{document}&#10;&#10;\begin{eqnarray}&#10;bel(x_t) &amp; = &amp; p(x_t|z_{0:t}, u_{0:t-1}) \nonumber \\&#10;         &amp; = &amp; \sum_{m=1}^M \Big\{\begin{array}{lr}&#10;        w^{[m]}/W &amp; \text{if } x_t=x_t^{[m]}\\&#10;        0 &amp; \text{o.w. }&#10;        \end{array} \nonumber&#10;\end{eqnarray}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947.506"/>
  <p:tag name="LATEXADDIN" val="\documentclass{article}&#10;\usepackage{amsmath}&#10;\usepackage{amsfonts}&#10;\pagestyle{empty}&#10;\begin{document}&#10;&#10;\begin{equation}&#10;g(x_t)=p(x_t|z_{0:t-1}, u_{0:t-1})=\overline{bel}(x_t) \nonumber&#10;\end{equation}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 \propto p(z_t|x_t^{[m]}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26.772"/>
  <p:tag name="LATEXADDIN" val="\documentclass{article}&#10;\usepackage{amsmath}&#10;\usepackage{amsfonts}&#10;\pagestyle{empty}&#10;\begin{document}&#10;&#10;\begin{equation}&#10;f(x_t)=p(x_t|z_{0:t}, u_{0:t-1})=bel(x_t) \nonumber&#10;\end{equation}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947.506"/>
  <p:tag name="LATEXADDIN" val="\documentclass{article}&#10;\usepackage{amsmath}&#10;\usepackage{amsfonts}&#10;\pagestyle{empty}&#10;\begin{document}&#10;&#10;\begin{equation}&#10;g(x_t)=p(x_t|z_{0:t-1}, u_{0:t-1})=\overline{bel}(x_t) \nonumber&#10;\end{equation}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4.874"/>
  <p:tag name="ORIGINALWIDTH" val="2803.15"/>
  <p:tag name="LATEXADDIN" val="\documentclass{article}&#10;\usepackage{amsmath}&#10;\usepackage{amsfonts}&#10;\pagestyle{empty}&#10;\begin{document}&#10;&#10;\begin{eqnarray}&#10;w(x_t^{[m]}) &amp; = &amp; \frac{f(x_t^{[m]})}{g(x_t^{[m]})} \nonumber \\&#10;             &amp; \propto &amp; \frac{p(z_t|x_t^{[m]}) \; p(x_t^{[m]} | x_{t-1}^{[m]}, u_{t-1})\; bel(x_{t-1}^{[m]}) } {p(x_t^{[m]} | x_{t-1}^{[m]}, u_{t-1})\; bel(x_{t-1}^{[m]})} \nonumber \\&#10;             &amp; \propto &amp; p(z_t|x_t^{[m]}) \nonumber&#10;\end{eqnarray}&#10;&#10;&#10;\end{document}"/>
  <p:tag name="IGUANATEXSIZE" val="20"/>
  <p:tag name="IGUANATEXCURSOR" val="4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\bar{S}_t.\text{append}(x_t^{[m]})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631.421"/>
  <p:tag name="LATEXADDIN" val="\documentclass{article}&#10;\usepackage{amsmath}&#10;\usepackage{amsfonts}&#10;\pagestyle{empty}&#10;\begin{document}&#10;&#10;\begin{equation}&#10;\text{sample particle i from} \; \bar{S}_t \; \text{with probability} \; \propto w_t^{[i]}   \nonumber&#10;\end{equation}&#10;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36.4454"/>
  <p:tag name="LATEXADDIN" val="\documentclass{article}&#10;\usepackage{amsmath}&#10;\usepackage{amsfonts}&#10;\pagestyle{empty}&#10;\begin{document}&#10;&#10;\begin{equation}&#10;\bar{W}_t = \{\} \nonumber&#10;\end{equation}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4.8856"/>
  <p:tag name="LATEXADDIN" val="\documentclass{article}&#10;\usepackage{amsmath}&#10;\usepackage{amsfonts}&#10;\pagestyle{empty}&#10;\begin{document}&#10;&#10;\begin{equation}&#10;\bar{W}_t.\text{append}(w_t^{[m]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852.6434"/>
  <p:tag name="LATEXADDIN" val="\documentclass{article}&#10;\usepackage{amsmath}&#10;\usepackage{amsfonts}&#10;\pagestyle{empty}&#10;\begin{document}&#10;&#10;\begin{equation}&#10;S_t.\text{append}(x_t^{[m]})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.2006"/>
  <p:tag name="LATEXADDIN" val="\documentclass{article}&#10;\usepackage{amsmath}&#10;\usepackage{amsfonts}&#10;\pagestyle{empty}&#10;\begin{document}&#10;&#10;\begin{equation}&#10;S_t = \{\}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11.061"/>
  <p:tag name="LATEXADDIN" val="\documentclass{article}&#10;\usepackage{amsmath}&#10;\usepackage{amsfonts}&#10;\pagestyle{empty}&#10;\begin{document}&#10;&#10;\begin{equation}&#10;\{(x^{[1]}, w^{[1]}), ..., (x^{[M]}, w^{[M]}) \} \nonumber&#10;\end{equation}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3.599"/>
  <p:tag name="LATEXADDIN" val="\documentclass{article}&#10;\usepackage{amsmath}&#10;\usepackage{amsfonts}&#10;\pagestyle{empty}&#10;\begin{document}&#10;&#10;\begin{equation}&#10;\text{ParticleFilter}(\bar{z}_t, u_{t-1}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81.4398"/>
  <p:tag name="LATEXADDIN" val="\documentclass{article}&#10;\usepackage{amsmath}&#10;\usepackage{amsfonts}&#10;\pagestyle{empty}&#10;\begin{document}&#10;&#10;\begin{equation}&#10;\text{return} \; S_t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224.9719"/>
  <p:tag name="LATEXADDIN" val="\documentclass{article}&#10;\usepackage{amsmath}&#10;\pagestyle{empty}&#10;\begin{document}&#10;&#10;\begin{equation}&#10;x_{t-1}^{[m]} \nonumber&#10;\end{equation}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224.9719"/>
  <p:tag name="LATEXADDIN" val="\documentclass{article}&#10;\usepackage{amsmath}&#10;\pagestyle{empty}&#10;\begin{document}&#10;&#10;\begin{equation}&#10;u_{t-1} \nonumber&#10;\end{equation}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692.9134"/>
  <p:tag name="LATEXADDIN" val="\documentclass{article}&#10;\usepackage{amsmath}&#10;\pagestyle{empty}&#10;\begin{document}&#10;&#10;\begin{equation}&#10;f(x_{t-1}^{[m]}, u_{t-1})\nonumber&#10;\end{equation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01.7248"/>
  <p:tag name="LATEXADDIN" val="\documentclass{article}&#10;\usepackage{amsmath}&#10;\pagestyle{empty}&#10;\begin{document}&#10;&#10;\begin{equation}&#10;x_t^{[m]} \nonumber&#10;\end{equation}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290.589"/>
  <p:tag name="LATEXADDIN" val="\documentclass{article}&#10;\usepackage{amsmath}&#10;\usepackage{amsfonts}&#10;\pagestyle{empty}&#10;\begin{document}&#10;&#10;\begin{equation}&#10;x_t^{[m]} \sim p(x_t\;|\;x_{t-1}^{[m]}, u_{t-1}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94.563"/>
  <p:tag name="LATEXADDIN" val="\documentclass{article}&#10;\usepackage{amsmath}&#10;\usepackage{amsfonts}&#10;\pagestyle{empty}&#10;\begin{document}&#10;&#10;\begin{equation}&#10;x_t^{[m]} = f(x_{t-1}^{[m]}, u_{t-1}) + w_{t-1}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844.3944"/>
  <p:tag name="LATEXADDIN" val="\documentclass{article}&#10;\usepackage{amsmath}&#10;\usepackage{amsfonts}&#10;\pagestyle{empty}&#10;\begin{document}&#10;&#10;\begin{equation}&#10;w_{t-1} \sim \mathcal{N}(0, Q) \nonumber&#10;\end{equation}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26.509"/>
  <p:tag name="LATEXADDIN" val="\documentclass{article}&#10;\usepackage{amsmath}&#10;\usepackage{amsfonts}&#10;\pagestyle{empty}&#10;\begin{document}&#10;&#10;\begin{equation}&#10;z_t=h(x_t) + n_t=[r_1,r_2,r_3,r_4]+n_t \nonumber&#10;\end{equation}&#10;&#10;&#10;\end{document}"/>
  <p:tag name="IGUANATEXSIZE" val="20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236.595"/>
  <p:tag name="LATEXADDIN" val="\documentclass{article}&#10;\usepackage{amsmath}&#10;\usepackage{amsfonts}&#10;\pagestyle{empty}&#10;\begin{document}&#10;&#10;\begin{eqnarray}&#10;x_t^{[m]} \sim p(x_t|z_{0:t}, u_{0:t-1}) \nonumber\end{eqnarray}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4.48819"/>
  <p:tag name="LATEXADDIN" val="\documentclass{article}&#10;\usepackage{amsmath}&#10;\usepackage{amsfonts}&#10;\pagestyle{empty}&#10;\begin{document}&#10;&#10;\begin{equation}&#10;r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8.23772"/>
  <p:tag name="LATEXADDIN" val="\documentclass{article}&#10;\usepackage{amsmath}&#10;\usepackage{amsfonts}&#10;\pagestyle{empty}&#10;\begin{document}&#10;&#10;\begin{equation}&#10;r_3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7.48779"/>
  <p:tag name="LATEXADDIN" val="\documentclass{article}&#10;\usepackage{amsmath}&#10;\usepackage{amsfonts}&#10;\pagestyle{empty}&#10;\begin{document}&#10;&#10;\begin{equation}&#10;r_2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9.73756"/>
  <p:tag name="LATEXADDIN" val="\documentclass{article}&#10;\usepackage{amsmath}&#10;\usepackage{amsfonts}&#10;\pagestyle{empty}&#10;\begin{document}&#10;&#10;\begin{equation}&#10;r_4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52.9059"/>
  <p:tag name="LATEXADDIN" val="\documentclass{article}&#10;\usepackage{amsmath}&#10;\usepackage{amsfonts}&#10;\pagestyle{empty}&#10;\begin{document}&#10;&#10;\begin{equation}&#10;x_t=[p_x, p_y, \theta] \nonumber&#10;\end{equation}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12.036"/>
  <p:tag name="LATEXADDIN" val="\documentclass{article}&#10;\usepackage{amsmath}&#10;\usepackage{amsfonts}&#10;\pagestyle{empty}&#10;\begin{document}&#10;&#10;\begin{equation}&#10;r_i=\sqrt{(p_x-l_x^{(i)})^2 + (p_y-l_y^{(i)})^2} \nonumber&#10;\end{equation}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32.6584"/>
  <p:tag name="LATEXADDIN" val="\documentclass{article}&#10;\usepackage{amsmath}&#10;\usepackage{amsfonts}&#10;\pagestyle{empty}&#10;\begin{document}&#10;&#10;\begin{equation}&#10;n_i \sim \mathcal{N}(0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458.568"/>
  <p:tag name="LATEXADDIN" val="\documentclass{article}&#10;\usepackage{amsmath}&#10;\usepackage{amsfonts}&#10;\pagestyle{empty}&#10;\begin{document}&#10;&#10;\begin{equation}&#10;p(z_t|x_t)=\mathcal{N}(z_t; \; r_{1:4}, \sigma^2\mathbb{I}_4) \nonumber&#10;\end{equation}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11.061"/>
  <p:tag name="LATEXADDIN" val="\documentclass{article}&#10;\usepackage{amsmath}&#10;\usepackage{amsfonts}&#10;\pagestyle{empty}&#10;\begin{document}&#10;&#10;\begin{equation}&#10;\{(x^{[1]}, w^{[1]}), ..., (x^{[M]}, w^{[M]}) \} \nonumber&#10;\end{equation}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52.9059"/>
  <p:tag name="LATEXADDIN" val="\documentclass{article}&#10;\usepackage{amsmath}&#10;\usepackage{amsfonts}&#10;\pagestyle{empty}&#10;\begin{document}&#10;&#10;\begin{equation}&#10;x_t=[p_x, p_y, \theta] \nonumber&#10;\end{equation}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31.3835"/>
  <p:tag name="LATEXADDIN" val="\documentclass{article}&#10;\usepackage{amsmath}&#10;\usepackage{amsfonts}&#10;\pagestyle{empty}&#10;\begin{document}&#10;&#10;\begin{equation}&#10;\bar{z}_t=[\bar{r}_1, \bar{r}_2, \bar{r}_3, \bar{r}_4] \nonumber&#10;\end{equation}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190.851"/>
  <p:tag name="LATEXADDIN" val="\documentclass{article}&#10;\usepackage{amsmath}&#10;\usepackage{amsfonts}&#10;\pagestyle{empty}&#10;\begin{document}&#10;&#10;\begin{equation}&#10;x_t^{[m]}=[p_x^{[m]}, p_y^{[m]}, \theta^{[m]}]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068.241"/>
  <p:tag name="LATEXADDIN" val="\documentclass{article}&#10;\usepackage{amsmath}&#10;\usepackage{amsfonts}&#10;\pagestyle{empty}&#10;\begin{document}&#10;&#10;\begin{equation}&#10;z_t=h(x_t^{[m]}) + n_t=[d_1,d_2,d_3,d_4]+n_t \nonumber&#10;\end{equation}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898.763"/>
  <p:tag name="LATEXADDIN" val="\documentclass{article}&#10;\usepackage{amsmath}&#10;\usepackage{amsfonts}&#10;\pagestyle{empty}&#10;\begin{document}&#10;&#10;\begin{equation}&#10;d_i=\sqrt{(p_x^{[m]}-l_x^{(i)})^2 + (p_y^{[m]}-l_y^{(i)})^2} \nonumber&#10;\end{equation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32.6584"/>
  <p:tag name="LATEXADDIN" val="\documentclass{article}&#10;\usepackage{amsmath}&#10;\usepackage{amsfonts}&#10;\pagestyle{empty}&#10;\begin{document}&#10;&#10;\begin{equation}&#10;n_i \sim \mathcal{N}(0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626.547"/>
  <p:tag name="LATEXADDIN" val="\documentclass{article}&#10;\usepackage{amsmath}&#10;\usepackage{amsfonts}&#10;\pagestyle{empty}&#10;\begin{document}&#10;&#10;\begin{equation}&#10;\text{for particle index} \quad  m=1...M \nonumber&#10;\end{equation}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pagestyle{empty}&#10;\begin{document}&#10;&#10;\begin{equation}&#10;d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4.9868"/>
  <p:tag name="LATEXADDIN" val="\documentclass{article}&#10;\usepackage{amsmath}&#10;\usepackage{amsfonts}&#10;\pagestyle{empty}&#10;\begin{document}&#10;&#10;\begin{equation}&#10;d_3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pagestyle{empty}&#10;\begin{document}&#10;&#10;\begin{equation}&#10;d_2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pagestyle{empty}&#10;\begin{document}&#10;&#10;\begin{equation}&#10;d_4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574.053"/>
  <p:tag name="LATEXADDIN" val="\documentclass{article}&#10;\usepackage{amsmath}&#10;\usepackage{amsfonts}&#10;\pagestyle{empty}&#10;\begin{document}&#10;&#10;\begin{equation}&#10;p(z_t|x_t^{[m]})=\mathcal{N}(z_t; \; d_{1:4}, \sigma^2\mathbb{I}_4) \nonumber&#10;\end{equation}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190.851"/>
  <p:tag name="LATEXADDIN" val="\documentclass{article}&#10;\usepackage{amsmath}&#10;\usepackage{amsfonts}&#10;\pagestyle{empty}&#10;\begin{document}&#10;&#10;\begin{equation}&#10;x_t^{[m]}=[p_x^{[m]}, p_y^{[m]}, \theta^{[m]}]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720.285"/>
  <p:tag name="LATEXADDIN" val="\documentclass{article}&#10;\usepackage{amsmath}&#10;\usepackage{amsfonts}&#10;\pagestyle{empty}&#10;\begin{document}&#10;&#10;\begin{equation}&#10;\text{sample} \quad x_t^{[m]} \sim p(x_t|x_{t-1}^{[m]}, u_{t-1})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pagestyle{empty}&#10;\begin{document}&#10;&#10;\begin{equation}&#10;d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4.9868"/>
  <p:tag name="LATEXADDIN" val="\documentclass{article}&#10;\usepackage{amsmath}&#10;\usepackage{amsfonts}&#10;\pagestyle{empty}&#10;\begin{document}&#10;&#10;\begin{equation}&#10;d_3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pagestyle{empty}&#10;\begin{document}&#10;&#10;\begin{equation}&#10;d_2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pagestyle{empty}&#10;\begin{document}&#10;&#10;\begin{equation}&#10;d_4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3064.867"/>
  <p:tag name="LATEXADDIN" val="\documentclass{article}&#10;\usepackage{amsmath}&#10;\usepackage{amsfonts}&#10;\pagestyle{empty}&#10;\begin{document}&#10;&#10;\begin{equation}&#10;p(\bar{z}_t|x_t^{[m]})=\mathcal{N}(\bar{z}_t; \; d_{1:4}, \sigma^2\mathbb{I}_4)=\eta\; \text{exp}(-||\bar{z}_t - d_{1:4}||^2/\sigma^2) \nonumber&#10;\end{equation}&#10;&#10;&#10;\end{document}"/>
  <p:tag name="IGUANATEXSIZE" val="20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190.851"/>
  <p:tag name="LATEXADDIN" val="\documentclass{article}&#10;\usepackage{amsmath}&#10;\usepackage{amsfonts}&#10;\pagestyle{empty}&#10;\begin{document}&#10;&#10;\begin{equation}&#10;x_t^{[m]}=[p_x^{[m]}, p_y^{[m]}, \theta^{[m]}]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911.886"/>
  <p:tag name="LATEXADDIN" val="\documentclass{article}&#10;\usepackage{amsmath}&#10;\usepackage{amsfonts}&#10;\pagestyle{empty}&#10;\begin{document}&#10;&#10;\begin{equation}&#10;w_t^{[m]}=p(\bar{z}_t|x_t^{[m]}) \nonumber&#10;\end{equation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pagestyle{empty}&#10;\begin{document}&#10;&#10;\begin{equation}&#10;d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4.9868"/>
  <p:tag name="LATEXADDIN" val="\documentclass{article}&#10;\usepackage{amsmath}&#10;\usepackage{amsfonts}&#10;\pagestyle{empty}&#10;\begin{document}&#10;&#10;\begin{equation}&#10;d_3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pagestyle{empty}&#10;\begin{document}&#10;&#10;\begin{equation}&#10;d_2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pagestyle{empty}&#10;\begin{document}&#10;&#10;\begin{equation}&#10;d_4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3896.513"/>
  <p:tag name="LATEXADDIN" val="\documentclass{article}&#10;\usepackage{amsmath}&#10;\usepackage{amsfonts}&#10;\pagestyle{empty}&#10;\begin{document}&#10;&#10;\begin{equation}&#10;p(\bar{z}_t|x_t^{[m]})=\prod_{i=1}^4p(\bar{r}_i|x_t^{[m]})=\prod_{i=1}^4\mathcal{N}(\bar{r}_i; \; d_i, \sigma^2)=\prod_{i=1}^4\eta\; \text{exp}(-(\bar{r}_i - d_i)/\sigma^2) \nonumber&#10;\end{equation}&#10;&#10;&#10;\end{document}"/>
  <p:tag name="IGUANATEXSIZE" val="20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190.851"/>
  <p:tag name="LATEXADDIN" val="\documentclass{article}&#10;\usepackage{amsmath}&#10;\usepackage{amsfonts}&#10;\pagestyle{empty}&#10;\begin{document}&#10;&#10;\begin{equation}&#10;x_t^{[m]}=[p_x^{[m]}, p_y^{[m]}, \theta^{[m]}]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95.2006"/>
  <p:tag name="LATEXADDIN" val="\documentclass{article}&#10;\usepackage{amsmath}&#10;\usepackage{amsfonts}&#10;\pagestyle{empty}&#10;\begin{document}&#10;&#10;\begin{equation}&#10;\bar{S}_t = \{\}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7.48779"/>
  <p:tag name="LATEXADDIN" val="\documentclass{article}&#10;\usepackage{amsmath}&#10;\usepackage{amsfonts}&#10;\pagestyle{empty}&#10;\begin{document}&#10;&#10;\begin{equation}&#10;\bar{r}_2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9.73756"/>
  <p:tag name="LATEXADDIN" val="\documentclass{article}&#10;\usepackage{amsmath}&#10;\usepackage{amsfonts}&#10;\pagestyle{empty}&#10;\begin{document}&#10;&#10;\begin{equation}&#10;\bar{r}_4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pagestyle{empty}&#10;\begin{document}&#10;&#10;\begin{equation}&#10;d_1 \nonumber&#10;\end{equation}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4.9868"/>
  <p:tag name="LATEXADDIN" val="\documentclass{article}&#10;\usepackage{amsmath}&#10;\usepackage{amsfonts}&#10;\pagestyle{empty}&#10;\begin{document}&#10;&#10;\begin{equation}&#10;d_3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pagestyle{empty}&#10;\begin{document}&#10;&#10;\begin{equation}&#10;d_2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pagestyle{empty}&#10;\begin{document}&#10;&#10;\begin{equation}&#10;d_4 \nonumber&#10;\end{equation}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416.948"/>
  <p:tag name="LATEXADDIN" val="\documentclass{article}&#10;\usepackage{amsmath}&#10;\usepackage{amsfonts}&#10;\pagestyle{empty}&#10;\begin{document}&#10;&#10;\begin{equation}&#10;p(\bar{z}_t|x_t^{[m]})=\prod_{i=1}^4p(\bar{r}_i|x_t^{[m]})=\prod_{i=1}^4\mathcal{N}(\bar{r}_i; \; d_i, \sigma^2) \nonumber&#10;\end{equation}&#10;&#10;&#10;\end{document}"/>
  <p:tag name="IGUANATEXSIZE" val="20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190.851"/>
  <p:tag name="LATEXADDIN" val="\documentclass{article}&#10;\usepackage{amsmath}&#10;\usepackage{amsfonts}&#10;\pagestyle{empty}&#10;\begin{document}&#10;&#10;\begin{equation}&#10;x_t^{[m]}=[p_x^{[m]}, p_y^{[m]}, \theta^{[m]}]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4.48819"/>
  <p:tag name="LATEXADDIN" val="\documentclass{article}&#10;\usepackage{amsmath}&#10;\usepackage{amsfonts}&#10;\pagestyle{empty}&#10;\begin{document}&#10;&#10;\begin{equation}&#10;\bar{r}_1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8.23772"/>
  <p:tag name="LATEXADDIN" val="\documentclass{article}&#10;\usepackage{amsmath}&#10;\usepackage{amsfonts}&#10;\pagestyle{empty}&#10;\begin{document}&#10;&#10;\begin{equation}&#10;\bar{r}_3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30132</TotalTime>
  <Words>2894</Words>
  <Application>Microsoft Macintosh PowerPoint</Application>
  <PresentationFormat>Widescreen</PresentationFormat>
  <Paragraphs>447</Paragraphs>
  <Slides>60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Georgia</vt:lpstr>
      <vt:lpstr>Symbol</vt:lpstr>
      <vt:lpstr>Times New Roman</vt:lpstr>
      <vt:lpstr>Office Theme</vt:lpstr>
      <vt:lpstr>Equation</vt:lpstr>
      <vt:lpstr>        COMP417 Introduction to Robotics and Intelligent Systems  Lecture 13: Particle Filters</vt:lpstr>
      <vt:lpstr>bel(x): when a single Gaussian fails</vt:lpstr>
      <vt:lpstr>bel(x): when a single Gaussian fails</vt:lpstr>
      <vt:lpstr>bel(x): when a single Gaussian fails</vt:lpstr>
      <vt:lpstr>bel(x): when a single Gaussian fails</vt:lpstr>
      <vt:lpstr>Today 2 different ideas that can track this kind of “multi-modal” belief: </vt:lpstr>
      <vt:lpstr>Discrete (aka Histogram) Filter</vt:lpstr>
      <vt:lpstr>Discrete Filter</vt:lpstr>
      <vt:lpstr>What is the complexity?</vt:lpstr>
      <vt:lpstr>What is the complexity?</vt:lpstr>
      <vt:lpstr>Recommended reading</vt:lpstr>
      <vt:lpstr>KF vs EKF vs PF</vt:lpstr>
      <vt:lpstr>How can we represent multimodal distributions?</vt:lpstr>
      <vt:lpstr>How can we represent multimodal distributions?</vt:lpstr>
      <vt:lpstr>How can we represent multimodal distributions?</vt:lpstr>
      <vt:lpstr>How can we represent multimodal distributions?</vt:lpstr>
      <vt:lpstr>How can we represent multimodal distributions?</vt:lpstr>
      <vt:lpstr>Particle Filter Algorithm</vt:lpstr>
      <vt:lpstr>Particle Filter Algorithm</vt:lpstr>
      <vt:lpstr>Particle propagation/prediction</vt:lpstr>
      <vt:lpstr>Particle Update</vt:lpstr>
      <vt:lpstr>How to update particle weights after an observation</vt:lpstr>
      <vt:lpstr>How to update particle weights after an observation</vt:lpstr>
      <vt:lpstr>How to update particle weights after an observation</vt:lpstr>
      <vt:lpstr>How to update particle weights after an observation</vt:lpstr>
      <vt:lpstr>How to update particle weights after an observation</vt:lpstr>
      <vt:lpstr>How to update particle weights after an observation</vt:lpstr>
      <vt:lpstr>How to update particle weights after an observation</vt:lpstr>
      <vt:lpstr>The distribution of the particles has not been updated yet. We only updated their weights. To update the distribution of particles we need to do resampling </vt:lpstr>
      <vt:lpstr>The distribution of the particles has not been updated yet. We only updated their weights. To update the distribution of particles we need to do resampling </vt:lpstr>
      <vt:lpstr>Resampling Particles</vt:lpstr>
      <vt:lpstr>Resampling Particles: Algorithm #1</vt:lpstr>
      <vt:lpstr>Resampling Particles: Algorithm #2</vt:lpstr>
      <vt:lpstr>Resampling Particles: Example</vt:lpstr>
      <vt:lpstr>Resampling Particles: Example</vt:lpstr>
      <vt:lpstr>Resampling Particles: Consequences</vt:lpstr>
      <vt:lpstr>How to address particle deprivation</vt:lpstr>
      <vt:lpstr>How to address particle deprivation</vt:lpstr>
      <vt:lpstr>How to address particle deprivation</vt:lpstr>
      <vt:lpstr>Particle Filter Algorithm</vt:lpstr>
      <vt:lpstr>Particle Filter Algorithm</vt:lpstr>
      <vt:lpstr>Particle Filter Algorithm</vt:lpstr>
      <vt:lpstr>Particle Filter Algorithm</vt:lpstr>
      <vt:lpstr>Particle Filter Algorithm</vt:lpstr>
      <vt:lpstr>Examples: 1D Localization</vt:lpstr>
      <vt:lpstr>Examples: 1D Localization</vt:lpstr>
      <vt:lpstr> Examples: Monte Carlo Localization</vt:lpstr>
      <vt:lpstr>Examples: Monte Carlo Localization</vt:lpstr>
      <vt:lpstr>Examples: Monte Carlo Localization</vt:lpstr>
      <vt:lpstr>Using Ceiling Maps for Localization</vt:lpstr>
      <vt:lpstr>Vision-based Localization</vt:lpstr>
      <vt:lpstr>Under a Light</vt:lpstr>
      <vt:lpstr>Next to a Light</vt:lpstr>
      <vt:lpstr>Elsewhere</vt:lpstr>
      <vt:lpstr>Global Localization Using Vision</vt:lpstr>
      <vt:lpstr>Appendix 1</vt:lpstr>
      <vt:lpstr>Appendix 1</vt:lpstr>
      <vt:lpstr>Appendix 1</vt:lpstr>
      <vt:lpstr>Appendix 1</vt:lpstr>
      <vt:lpstr>Appendix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</dc:creator>
  <cp:lastModifiedBy>David Meger</cp:lastModifiedBy>
  <cp:revision>1466</cp:revision>
  <dcterms:created xsi:type="dcterms:W3CDTF">2017-01-06T17:45:34Z</dcterms:created>
  <dcterms:modified xsi:type="dcterms:W3CDTF">2019-10-24T18:31:16Z</dcterms:modified>
</cp:coreProperties>
</file>