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302" r:id="rId3"/>
    <p:sldId id="303" r:id="rId4"/>
    <p:sldId id="301" r:id="rId5"/>
    <p:sldId id="258" r:id="rId6"/>
    <p:sldId id="259" r:id="rId7"/>
    <p:sldId id="260" r:id="rId8"/>
    <p:sldId id="261" r:id="rId9"/>
    <p:sldId id="263" r:id="rId10"/>
    <p:sldId id="267" r:id="rId11"/>
    <p:sldId id="265" r:id="rId12"/>
    <p:sldId id="266" r:id="rId13"/>
    <p:sldId id="264" r:id="rId14"/>
    <p:sldId id="269" r:id="rId15"/>
    <p:sldId id="270" r:id="rId16"/>
    <p:sldId id="272" r:id="rId17"/>
    <p:sldId id="273" r:id="rId18"/>
    <p:sldId id="271" r:id="rId19"/>
    <p:sldId id="274" r:id="rId20"/>
    <p:sldId id="285" r:id="rId21"/>
    <p:sldId id="275" r:id="rId22"/>
    <p:sldId id="276" r:id="rId23"/>
    <p:sldId id="286" r:id="rId24"/>
    <p:sldId id="282" r:id="rId25"/>
    <p:sldId id="283" r:id="rId26"/>
    <p:sldId id="284" r:id="rId27"/>
    <p:sldId id="287" r:id="rId28"/>
    <p:sldId id="288" r:id="rId29"/>
    <p:sldId id="292" r:id="rId30"/>
    <p:sldId id="293" r:id="rId31"/>
    <p:sldId id="294" r:id="rId32"/>
    <p:sldId id="300" r:id="rId33"/>
    <p:sldId id="296" r:id="rId34"/>
    <p:sldId id="297" r:id="rId35"/>
    <p:sldId id="298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Flo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84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63B1C-E275-4740-9B27-169A0DF33E8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35353-9896-44BB-8ACA-70829CF6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1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737D5-FA9A-4EBB-AE99-79BF9A9B7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8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1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3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7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44BB-0152-49E1-9E90-42F446C50EA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44BB-0152-49E1-9E90-42F446C50EA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8F828-CBB6-4D88-A632-A5F456C32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9.xml"/><Relationship Id="rId7" Type="http://schemas.openxmlformats.org/officeDocument/2006/relationships/image" Target="../media/image2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31.xml"/><Relationship Id="rId10" Type="http://schemas.openxmlformats.org/officeDocument/2006/relationships/image" Target="../media/image26.png"/><Relationship Id="rId4" Type="http://schemas.openxmlformats.org/officeDocument/2006/relationships/tags" Target="../tags/tag30.xml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4.xml"/><Relationship Id="rId7" Type="http://schemas.openxmlformats.org/officeDocument/2006/relationships/image" Target="../media/image28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36.xml"/><Relationship Id="rId10" Type="http://schemas.openxmlformats.org/officeDocument/2006/relationships/image" Target="../media/image31.png"/><Relationship Id="rId4" Type="http://schemas.openxmlformats.org/officeDocument/2006/relationships/tags" Target="../tags/tag35.xml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9.xml"/><Relationship Id="rId7" Type="http://schemas.openxmlformats.org/officeDocument/2006/relationships/image" Target="../media/image3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tags" Target="../tags/tag43.xml"/><Relationship Id="rId21" Type="http://schemas.openxmlformats.org/officeDocument/2006/relationships/image" Target="../media/image39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tags" Target="../tags/tag42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image" Target="../media/image42.png"/><Relationship Id="rId5" Type="http://schemas.openxmlformats.org/officeDocument/2006/relationships/tags" Target="../tags/tag4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tags" Target="../tags/tag50.xml"/><Relationship Id="rId19" Type="http://schemas.openxmlformats.org/officeDocument/2006/relationships/image" Target="../media/image37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0.xml"/><Relationship Id="rId10" Type="http://schemas.openxmlformats.org/officeDocument/2006/relationships/image" Target="../media/image10.png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image" Target="../media/image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5.xml"/><Relationship Id="rId10" Type="http://schemas.openxmlformats.org/officeDocument/2006/relationships/image" Target="../media/image10.png"/><Relationship Id="rId4" Type="http://schemas.openxmlformats.org/officeDocument/2006/relationships/tags" Target="../tags/tag14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8.xml"/><Relationship Id="rId7" Type="http://schemas.openxmlformats.org/officeDocument/2006/relationships/image" Target="../media/image1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249" y="1467580"/>
            <a:ext cx="9969500" cy="270067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COMP417</a:t>
            </a: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Introduction to Robotics and Intelligent Systems</a:t>
            </a:r>
            <a:br>
              <a:rPr lang="en-US" sz="3200" dirty="0">
                <a:latin typeface="Georgia" panose="02040502050405020303" pitchFamily="18" charset="0"/>
              </a:rPr>
            </a:b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Lecture 17: Extended Kalman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827494"/>
            <a:ext cx="9144000" cy="8993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sz="2000" dirty="0">
                <a:latin typeface="Georgia" panose="02040502050405020303" pitchFamily="18" charset="0"/>
              </a:rPr>
              <a:t>Adapted from an earlier version by Florian </a:t>
            </a:r>
            <a:r>
              <a:rPr lang="en-US" sz="2000" dirty="0" err="1">
                <a:latin typeface="Georgia" panose="02040502050405020303" pitchFamily="18" charset="0"/>
              </a:rPr>
              <a:t>Shkurti</a:t>
            </a:r>
            <a:r>
              <a:rPr lang="en-US" sz="2000" dirty="0">
                <a:latin typeface="Georgia" panose="02040502050405020303" pitchFamily="18" charset="0"/>
              </a:rPr>
              <a:t> @ U of 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5" y="5875002"/>
            <a:ext cx="2896407" cy="68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443" y="5941554"/>
            <a:ext cx="3671555" cy="552186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97941" y="412240"/>
            <a:ext cx="2097674" cy="28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435" y="412240"/>
            <a:ext cx="2915570" cy="23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B80-BDE5-4BE7-9AD8-6E47A047F81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47856" y="43359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Nonlinear Function</a:t>
            </a:r>
          </a:p>
        </p:txBody>
      </p:sp>
      <p:pic>
        <p:nvPicPr>
          <p:cNvPr id="1251331" name="Picture 3" descr="ekf-fu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08" y="1175013"/>
            <a:ext cx="5444096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07541" y="2340528"/>
            <a:ext cx="2815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then y is not necessarily</a:t>
            </a:r>
          </a:p>
          <a:p>
            <a:r>
              <a:rPr lang="en-US" dirty="0"/>
              <a:t>distributed as a Gaussian.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492" y="2376244"/>
            <a:ext cx="911238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99" y="2663389"/>
            <a:ext cx="1237248" cy="248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42" y="4515220"/>
            <a:ext cx="52631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</a:rPr>
              <a:t>How can we approximate p(y) using a single Gaussian, without having a formula for p(y)?</a:t>
            </a:r>
          </a:p>
          <a:p>
            <a:endParaRPr lang="en-US" sz="1400" dirty="0">
              <a:solidFill>
                <a:srgbClr val="000099"/>
              </a:solidFill>
            </a:endParaRPr>
          </a:p>
          <a:p>
            <a:r>
              <a:rPr lang="en-US" sz="1400" dirty="0">
                <a:solidFill>
                  <a:srgbClr val="000099"/>
                </a:solidFill>
              </a:rPr>
              <a:t>IDEA #1: MONTE CARLO SAMPLING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99"/>
                </a:solidFill>
              </a:rPr>
              <a:t>Draw many (e.g. 10^6) samples xi ~ p(x)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99"/>
                </a:solidFill>
              </a:rPr>
              <a:t>Pass them through the nonlinear function </a:t>
            </a:r>
            <a:r>
              <a:rPr lang="en-US" sz="1200" dirty="0" err="1">
                <a:solidFill>
                  <a:srgbClr val="000099"/>
                </a:solidFill>
              </a:rPr>
              <a:t>yi</a:t>
            </a:r>
            <a:r>
              <a:rPr lang="en-US" sz="1200" dirty="0">
                <a:solidFill>
                  <a:srgbClr val="000099"/>
                </a:solidFill>
              </a:rPr>
              <a:t> = g(xi)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99"/>
                </a:solidFill>
              </a:rPr>
              <a:t>Compute the empirical mean (m) and covariance (S) of the samples </a:t>
            </a:r>
            <a:r>
              <a:rPr lang="en-US" sz="1200" dirty="0" err="1">
                <a:solidFill>
                  <a:srgbClr val="000099"/>
                </a:solidFill>
              </a:rPr>
              <a:t>yi</a:t>
            </a:r>
            <a:endParaRPr lang="en-US" sz="1200" dirty="0">
              <a:solidFill>
                <a:srgbClr val="000099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99"/>
                </a:solidFill>
              </a:rPr>
              <a:t>Return Normal(m, S)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000099"/>
              </a:solidFill>
            </a:endParaRPr>
          </a:p>
          <a:p>
            <a:r>
              <a:rPr lang="en-US" sz="1400" dirty="0">
                <a:solidFill>
                  <a:srgbClr val="000099"/>
                </a:solidFill>
              </a:rPr>
              <a:t>IDEA #2: LINEARIZE THE NONLINEAR FUNCTIONS  f, h</a:t>
            </a:r>
          </a:p>
          <a:p>
            <a:r>
              <a:rPr lang="en-US" sz="1200" dirty="0">
                <a:solidFill>
                  <a:srgbClr val="000099"/>
                </a:solidFill>
              </a:rPr>
              <a:t> -  Then we are in the case y = </a:t>
            </a:r>
            <a:r>
              <a:rPr lang="en-US" sz="1200" dirty="0" err="1">
                <a:solidFill>
                  <a:srgbClr val="000099"/>
                </a:solidFill>
              </a:rPr>
              <a:t>Gx</a:t>
            </a:r>
            <a:r>
              <a:rPr lang="en-US" sz="1200" dirty="0">
                <a:solidFill>
                  <a:srgbClr val="000099"/>
                </a:solidFill>
              </a:rPr>
              <a:t> +c, so p(y) is a Gaussian</a:t>
            </a:r>
          </a:p>
          <a:p>
            <a:endParaRPr lang="en-US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0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B80-BDE5-4BE7-9AD8-6E47A047F81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47856" y="43359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Nonlinear Function</a:t>
            </a:r>
          </a:p>
        </p:txBody>
      </p:sp>
      <p:pic>
        <p:nvPicPr>
          <p:cNvPr id="1251331" name="Picture 3" descr="ekf-fu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08" y="1175013"/>
            <a:ext cx="5444096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07541" y="2340528"/>
            <a:ext cx="2815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then y is not necessarily</a:t>
            </a:r>
          </a:p>
          <a:p>
            <a:r>
              <a:rPr lang="en-US" dirty="0"/>
              <a:t>distributed as a Gaussian.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492" y="2376244"/>
            <a:ext cx="911238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99" y="2663389"/>
            <a:ext cx="1237248" cy="248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42" y="4515220"/>
            <a:ext cx="52631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</a:rPr>
              <a:t>How can we approximate p(y) using a single Gaussian, without having a formula for p(y)?</a:t>
            </a:r>
          </a:p>
          <a:p>
            <a:endParaRPr lang="en-US" sz="1400" dirty="0">
              <a:solidFill>
                <a:srgbClr val="000099"/>
              </a:solidFill>
            </a:endParaRPr>
          </a:p>
          <a:p>
            <a:r>
              <a:rPr lang="en-US" sz="1400" dirty="0">
                <a:solidFill>
                  <a:srgbClr val="000099"/>
                </a:solidFill>
              </a:rPr>
              <a:t>IDEA #1: MONTE CARLO SAMPLING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99"/>
                </a:solidFill>
              </a:rPr>
              <a:t>Draw many (e.g. 10^6) samples xi ~ p(x)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99"/>
                </a:solidFill>
              </a:rPr>
              <a:t>Pass them through the nonlinear function </a:t>
            </a:r>
            <a:r>
              <a:rPr lang="en-US" sz="1200" dirty="0" err="1">
                <a:solidFill>
                  <a:srgbClr val="000099"/>
                </a:solidFill>
              </a:rPr>
              <a:t>yi</a:t>
            </a:r>
            <a:r>
              <a:rPr lang="en-US" sz="1200" dirty="0">
                <a:solidFill>
                  <a:srgbClr val="000099"/>
                </a:solidFill>
              </a:rPr>
              <a:t> = g(xi)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99"/>
                </a:solidFill>
              </a:rPr>
              <a:t>Compute the empirical mean (m) and covariance (S) of the samples </a:t>
            </a:r>
            <a:r>
              <a:rPr lang="en-US" sz="1200" dirty="0" err="1">
                <a:solidFill>
                  <a:srgbClr val="000099"/>
                </a:solidFill>
              </a:rPr>
              <a:t>yi</a:t>
            </a:r>
            <a:endParaRPr lang="en-US" sz="1200" dirty="0">
              <a:solidFill>
                <a:srgbClr val="000099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99"/>
                </a:solidFill>
              </a:rPr>
              <a:t>Return Normal(m, S)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000099"/>
              </a:solidFill>
            </a:endParaRPr>
          </a:p>
          <a:p>
            <a:r>
              <a:rPr lang="en-US" sz="1400" dirty="0">
                <a:solidFill>
                  <a:srgbClr val="000099"/>
                </a:solidFill>
              </a:rPr>
              <a:t>IDEA #2: LINEARIZE THE NONLINEAR FUNCTIONS  f, h</a:t>
            </a:r>
          </a:p>
          <a:p>
            <a:r>
              <a:rPr lang="en-US" sz="1400" dirty="0">
                <a:solidFill>
                  <a:srgbClr val="000099"/>
                </a:solidFill>
              </a:rPr>
              <a:t> -  Then we are in the case y = </a:t>
            </a:r>
            <a:r>
              <a:rPr lang="en-US" sz="1400" dirty="0" err="1">
                <a:solidFill>
                  <a:srgbClr val="000099"/>
                </a:solidFill>
              </a:rPr>
              <a:t>Gx</a:t>
            </a:r>
            <a:r>
              <a:rPr lang="en-US" sz="1400" dirty="0">
                <a:solidFill>
                  <a:srgbClr val="000099"/>
                </a:solidFill>
              </a:rPr>
              <a:t> +c, so p(y) is a Gaussian</a:t>
            </a:r>
          </a:p>
          <a:p>
            <a:endParaRPr lang="en-US" sz="1400" dirty="0">
              <a:solidFill>
                <a:srgbClr val="000099"/>
              </a:solidFill>
            </a:endParaRPr>
          </a:p>
        </p:txBody>
      </p:sp>
      <p:cxnSp>
        <p:nvCxnSpPr>
          <p:cNvPr id="12" name="Connector: Curved 11"/>
          <p:cNvCxnSpPr>
            <a:cxnSpLocks/>
          </p:cNvCxnSpPr>
          <p:nvPr/>
        </p:nvCxnSpPr>
        <p:spPr>
          <a:xfrm rot="5400000" flipH="1" flipV="1">
            <a:off x="1426490" y="3265905"/>
            <a:ext cx="2554563" cy="1396346"/>
          </a:xfrm>
          <a:prstGeom prst="curvedConnector3">
            <a:avLst>
              <a:gd name="adj1" fmla="val 10057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2526165"/>
            <a:ext cx="2424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is how we computed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the Gaussian approximation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of p(y). </a:t>
            </a:r>
          </a:p>
        </p:txBody>
      </p:sp>
    </p:spTree>
    <p:extLst>
      <p:ext uri="{BB962C8B-B14F-4D97-AF65-F5344CB8AC3E}">
        <p14:creationId xmlns:p14="http://schemas.microsoft.com/office/powerpoint/2010/main" val="241415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B80-BDE5-4BE7-9AD8-6E47A047F81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47856" y="43359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Nonlinear Function</a:t>
            </a:r>
          </a:p>
        </p:txBody>
      </p:sp>
      <p:pic>
        <p:nvPicPr>
          <p:cNvPr id="1251331" name="Picture 3" descr="ekf-fu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08" y="1175013"/>
            <a:ext cx="5444096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07541" y="2340528"/>
            <a:ext cx="2815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then y is not necessarily</a:t>
            </a:r>
          </a:p>
          <a:p>
            <a:r>
              <a:rPr lang="en-US" dirty="0"/>
              <a:t>distributed as a Gaussian.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492" y="2376244"/>
            <a:ext cx="911238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99" y="2663389"/>
            <a:ext cx="1237248" cy="2487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42" y="4515220"/>
            <a:ext cx="52631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</a:rPr>
              <a:t>How can we approximate p(y) using a single Gaussian, without having a formula for p(y)?</a:t>
            </a:r>
          </a:p>
          <a:p>
            <a:endParaRPr lang="en-US" sz="1400" dirty="0">
              <a:solidFill>
                <a:srgbClr val="000099"/>
              </a:solidFill>
            </a:endParaRPr>
          </a:p>
          <a:p>
            <a:r>
              <a:rPr lang="en-US" sz="1400" dirty="0">
                <a:solidFill>
                  <a:srgbClr val="000099"/>
                </a:solidFill>
              </a:rPr>
              <a:t>IDEA #1: MONTE CARLO SAMPLING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99"/>
                </a:solidFill>
              </a:rPr>
              <a:t>Draw many (e.g. 10^6) samples xi ~ p(x)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99"/>
                </a:solidFill>
              </a:rPr>
              <a:t>Pass them through the nonlinear function </a:t>
            </a:r>
            <a:r>
              <a:rPr lang="en-US" sz="1200" dirty="0" err="1">
                <a:solidFill>
                  <a:srgbClr val="000099"/>
                </a:solidFill>
              </a:rPr>
              <a:t>yi</a:t>
            </a:r>
            <a:r>
              <a:rPr lang="en-US" sz="1200" dirty="0">
                <a:solidFill>
                  <a:srgbClr val="000099"/>
                </a:solidFill>
              </a:rPr>
              <a:t> = g(xi)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99"/>
                </a:solidFill>
              </a:rPr>
              <a:t>Compute the empirical mean (m) and covariance (S) of the samples </a:t>
            </a:r>
            <a:r>
              <a:rPr lang="en-US" sz="1200" dirty="0" err="1">
                <a:solidFill>
                  <a:srgbClr val="000099"/>
                </a:solidFill>
              </a:rPr>
              <a:t>yi</a:t>
            </a:r>
            <a:endParaRPr lang="en-US" sz="1200" dirty="0">
              <a:solidFill>
                <a:srgbClr val="000099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99"/>
                </a:solidFill>
              </a:rPr>
              <a:t>Return Normal(m, S)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000099"/>
              </a:solidFill>
            </a:endParaRPr>
          </a:p>
          <a:p>
            <a:r>
              <a:rPr lang="en-US" sz="1400" dirty="0">
                <a:solidFill>
                  <a:srgbClr val="000099"/>
                </a:solidFill>
              </a:rPr>
              <a:t>IDEA #2: LINEARIZE THE NONLINEAR FUNCTIONS  f, h</a:t>
            </a:r>
          </a:p>
          <a:p>
            <a:r>
              <a:rPr lang="en-US" sz="1400" dirty="0">
                <a:solidFill>
                  <a:srgbClr val="000099"/>
                </a:solidFill>
              </a:rPr>
              <a:t> -  Then we are in the case y = </a:t>
            </a:r>
            <a:r>
              <a:rPr lang="en-US" sz="1400" dirty="0" err="1">
                <a:solidFill>
                  <a:srgbClr val="000099"/>
                </a:solidFill>
              </a:rPr>
              <a:t>Gx</a:t>
            </a:r>
            <a:r>
              <a:rPr lang="en-US" sz="1400" dirty="0">
                <a:solidFill>
                  <a:srgbClr val="000099"/>
                </a:solidFill>
              </a:rPr>
              <a:t> +c, so p(y) is a Gaussian</a:t>
            </a:r>
          </a:p>
          <a:p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320" y="3325043"/>
            <a:ext cx="28023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Bad idea to use in Kalman Filter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because we want to approximate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p(y) efficiently. 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671119" y="4094854"/>
            <a:ext cx="8389" cy="1072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6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44C3-0524-4C42-BC68-4454B87DF62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0021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Linearization </a:t>
            </a:r>
          </a:p>
        </p:txBody>
      </p:sp>
      <p:pic>
        <p:nvPicPr>
          <p:cNvPr id="1252355" name="Picture 3" descr="ekf-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08" y="889234"/>
            <a:ext cx="5981384" cy="55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504" y="2526167"/>
            <a:ext cx="32800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Notice how the Linearization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approximation differs from the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Monte Carlo approximation (which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is better, provided sufficiently many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samples).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That said, the Linearization approximation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can be computed efficiently, and can be integrated into the Kalman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Filter estimator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 Extended Kalman Filter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10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637C-8A2D-4874-932E-7468D008E2F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Linearization with low approximation error</a:t>
            </a:r>
          </a:p>
        </p:txBody>
      </p:sp>
      <p:pic>
        <p:nvPicPr>
          <p:cNvPr id="1254403" name="Picture 3" descr="ekf-lin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90" y="1339909"/>
            <a:ext cx="5799019" cy="5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280" y="2665472"/>
            <a:ext cx="3280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99"/>
                </a:solidFill>
              </a:rPr>
              <a:t>The quality of the linearization </a:t>
            </a:r>
          </a:p>
          <a:p>
            <a:r>
              <a:rPr lang="en-US" sz="1200" dirty="0">
                <a:solidFill>
                  <a:srgbClr val="000099"/>
                </a:solidFill>
              </a:rPr>
              <a:t>approximation depends on the uncertainty</a:t>
            </a:r>
          </a:p>
          <a:p>
            <a:r>
              <a:rPr lang="en-US" sz="1200" dirty="0">
                <a:solidFill>
                  <a:srgbClr val="000099"/>
                </a:solidFill>
              </a:rPr>
              <a:t>of p(x) but also on the shape of the nonlinearity g(x). </a:t>
            </a:r>
          </a:p>
          <a:p>
            <a:endParaRPr lang="en-US" sz="1200" dirty="0">
              <a:solidFill>
                <a:srgbClr val="000099"/>
              </a:solidFill>
            </a:endParaRPr>
          </a:p>
          <a:p>
            <a:r>
              <a:rPr lang="en-US" sz="1200" dirty="0">
                <a:solidFill>
                  <a:srgbClr val="000099"/>
                </a:solidFill>
              </a:rPr>
              <a:t>In this example p(x) has small variance so most points will be concentrated around 0.5 and will pass through a very small region of g(x), where g(x) is close to linear. </a:t>
            </a:r>
          </a:p>
          <a:p>
            <a:endParaRPr lang="en-US" sz="1200" dirty="0">
              <a:solidFill>
                <a:srgbClr val="000099"/>
              </a:solidFill>
            </a:endParaRPr>
          </a:p>
          <a:p>
            <a:r>
              <a:rPr lang="en-US" sz="1200" dirty="0">
                <a:solidFill>
                  <a:srgbClr val="000099"/>
                </a:solidFill>
              </a:rPr>
              <a:t>In this case p(y) is nearly Gaussian,</a:t>
            </a:r>
          </a:p>
          <a:p>
            <a:r>
              <a:rPr lang="en-US" sz="1200" dirty="0">
                <a:solidFill>
                  <a:srgbClr val="000099"/>
                </a:solidFill>
              </a:rPr>
              <a:t>and the Linearization approximation</a:t>
            </a:r>
          </a:p>
          <a:p>
            <a:r>
              <a:rPr lang="en-US" sz="1200" dirty="0">
                <a:solidFill>
                  <a:srgbClr val="000099"/>
                </a:solidFill>
              </a:rPr>
              <a:t>matches the Monte Carlo approximation.</a:t>
            </a:r>
          </a:p>
          <a:p>
            <a:r>
              <a:rPr lang="en-US" sz="1200" dirty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endParaRPr lang="en-US" sz="1200" dirty="0">
              <a:solidFill>
                <a:srgbClr val="000099"/>
              </a:solidFill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3196490" y="2986482"/>
            <a:ext cx="4018042" cy="1075451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 rot="19837291">
            <a:off x="7231309" y="2623527"/>
            <a:ext cx="260059" cy="505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2812366" y="3084973"/>
            <a:ext cx="1425593" cy="1764255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2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ekf-li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24" y="1131144"/>
            <a:ext cx="5645579" cy="522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637C-8A2D-4874-932E-7468D008E2F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Linearization with high approximation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80" y="2665472"/>
            <a:ext cx="32800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99"/>
                </a:solidFill>
              </a:rPr>
              <a:t>The quality of the linearization </a:t>
            </a:r>
          </a:p>
          <a:p>
            <a:r>
              <a:rPr lang="en-US" sz="1200" dirty="0">
                <a:solidFill>
                  <a:srgbClr val="000099"/>
                </a:solidFill>
              </a:rPr>
              <a:t>approximation depends on the uncertainty</a:t>
            </a:r>
          </a:p>
          <a:p>
            <a:r>
              <a:rPr lang="en-US" sz="1200" dirty="0">
                <a:solidFill>
                  <a:srgbClr val="000099"/>
                </a:solidFill>
              </a:rPr>
              <a:t>of p(x) but also on the shape of the nonlinearity g(x). </a:t>
            </a:r>
          </a:p>
          <a:p>
            <a:endParaRPr lang="en-US" sz="1200" dirty="0">
              <a:solidFill>
                <a:srgbClr val="000099"/>
              </a:solidFill>
            </a:endParaRPr>
          </a:p>
          <a:p>
            <a:r>
              <a:rPr lang="en-US" sz="1200" dirty="0">
                <a:solidFill>
                  <a:srgbClr val="000099"/>
                </a:solidFill>
              </a:rPr>
              <a:t>In this example p(x) has high variance so points g(x) will be spread out around g(0.5), where g(x) is not close to linear. </a:t>
            </a:r>
          </a:p>
          <a:p>
            <a:endParaRPr lang="en-US" sz="1200" dirty="0">
              <a:solidFill>
                <a:srgbClr val="000099"/>
              </a:solidFill>
            </a:endParaRPr>
          </a:p>
          <a:p>
            <a:r>
              <a:rPr lang="en-US" sz="1200" dirty="0">
                <a:solidFill>
                  <a:srgbClr val="000099"/>
                </a:solidFill>
              </a:rPr>
              <a:t>In this case p(y) is multimodal,</a:t>
            </a:r>
          </a:p>
          <a:p>
            <a:r>
              <a:rPr lang="en-US" sz="1200" dirty="0">
                <a:solidFill>
                  <a:srgbClr val="000099"/>
                </a:solidFill>
              </a:rPr>
              <a:t>and the Linearization approximation</a:t>
            </a:r>
          </a:p>
          <a:p>
            <a:r>
              <a:rPr lang="en-US" sz="1200" dirty="0">
                <a:solidFill>
                  <a:srgbClr val="000099"/>
                </a:solidFill>
              </a:rPr>
              <a:t>matches the Monte Carlo approximation are both suboptimal approximations. Again Monte Carlo is better, provided sufficient samples.</a:t>
            </a:r>
          </a:p>
          <a:p>
            <a:r>
              <a:rPr lang="en-US" sz="1200" dirty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endParaRPr lang="en-US" sz="1200" dirty="0">
              <a:solidFill>
                <a:srgbClr val="000099"/>
              </a:solidFill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2940003" y="2775739"/>
            <a:ext cx="4018042" cy="1295261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 rot="19479157">
            <a:off x="7086168" y="1211756"/>
            <a:ext cx="416854" cy="28463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2961796" y="3223779"/>
            <a:ext cx="511276" cy="1789116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50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82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do we linearize?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48"/>
            <a:ext cx="10515600" cy="4351338"/>
          </a:xfrm>
        </p:spPr>
        <p:txBody>
          <a:bodyPr/>
          <a:lstStyle/>
          <a:p>
            <a:r>
              <a:rPr lang="en-US" dirty="0"/>
              <a:t>Using the first order Taylor expansion around the mean of the previous update step’s state estimate: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86" y="2405776"/>
            <a:ext cx="5010090" cy="1779644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936147" y="3598877"/>
            <a:ext cx="1895912" cy="3439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81954" y="4455191"/>
            <a:ext cx="170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Constant term </a:t>
            </a:r>
          </a:p>
          <a:p>
            <a:r>
              <a:rPr lang="en-US" dirty="0">
                <a:solidFill>
                  <a:srgbClr val="FF0000"/>
                </a:solidFill>
              </a:rPr>
              <a:t>with respect to</a:t>
            </a:r>
          </a:p>
          <a:p>
            <a:r>
              <a:rPr lang="en-US" dirty="0">
                <a:solidFill>
                  <a:srgbClr val="FF0000"/>
                </a:solidFill>
              </a:rPr>
              <a:t>the state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530055" y="4018327"/>
            <a:ext cx="234892" cy="382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83727" y="2081801"/>
            <a:ext cx="4007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 how to compute the Jacobian</a:t>
            </a:r>
          </a:p>
          <a:p>
            <a:r>
              <a:rPr lang="en-US" dirty="0">
                <a:solidFill>
                  <a:srgbClr val="FF0000"/>
                </a:solidFill>
              </a:rPr>
              <a:t>matrix. For example, if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then the Jacobian of f with respect to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at                    is  </a:t>
            </a:r>
          </a:p>
        </p:txBody>
      </p:sp>
      <p:pic>
        <p:nvPicPr>
          <p:cNvPr id="36" name="Picture 3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005" y="2820465"/>
            <a:ext cx="3794909" cy="2071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63" y="3556560"/>
            <a:ext cx="874319" cy="20968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41" y="4012523"/>
            <a:ext cx="4134549" cy="167673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68" y="3556560"/>
            <a:ext cx="646844" cy="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1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" y="2497420"/>
            <a:ext cx="5238072" cy="1797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82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do we linearize?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48"/>
            <a:ext cx="10515600" cy="4351338"/>
          </a:xfrm>
        </p:spPr>
        <p:txBody>
          <a:bodyPr/>
          <a:lstStyle/>
          <a:p>
            <a:r>
              <a:rPr lang="en-US" dirty="0"/>
              <a:t>Using the first-order Taylor expansion around the mean of the previous prediction step’s state estimate: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81954" y="4455191"/>
            <a:ext cx="170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Constant term </a:t>
            </a:r>
          </a:p>
          <a:p>
            <a:r>
              <a:rPr lang="en-US" dirty="0">
                <a:solidFill>
                  <a:srgbClr val="FF0000"/>
                </a:solidFill>
              </a:rPr>
              <a:t>with respect to</a:t>
            </a:r>
          </a:p>
          <a:p>
            <a:r>
              <a:rPr lang="en-US" dirty="0">
                <a:solidFill>
                  <a:srgbClr val="FF0000"/>
                </a:solidFill>
              </a:rPr>
              <a:t>the state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530055" y="4018327"/>
            <a:ext cx="234892" cy="382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83727" y="2081801"/>
            <a:ext cx="4007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 how to compute the Jacobian</a:t>
            </a:r>
          </a:p>
          <a:p>
            <a:r>
              <a:rPr lang="en-US" dirty="0">
                <a:solidFill>
                  <a:srgbClr val="FF0000"/>
                </a:solidFill>
              </a:rPr>
              <a:t>matrix. For example, if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then the Jacobian of f with respect to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at                is 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68" y="2855406"/>
            <a:ext cx="2779062" cy="207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63" y="3556560"/>
            <a:ext cx="659552" cy="2096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41" y="4012523"/>
            <a:ext cx="3541964" cy="167673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68" y="3556560"/>
            <a:ext cx="646844" cy="209684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3273222" y="3668574"/>
            <a:ext cx="2305457" cy="3439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8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3" y="2145528"/>
            <a:ext cx="6553545" cy="949286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Extended Kalman Filter: 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 instance of Bayes’ Filter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8935164" y="3094814"/>
            <a:ext cx="41942" cy="255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26" y="6051478"/>
            <a:ext cx="2407760" cy="3881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79980" y="5663097"/>
            <a:ext cx="2501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Linear dynamics with Gaussian noise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6280" y="5662406"/>
            <a:ext cx="2696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Linear observations with Gaussian noise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277883" y="2966165"/>
            <a:ext cx="755021" cy="267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40" y="6051479"/>
            <a:ext cx="2386471" cy="41494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574183" y="5662406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Initial belief is Gaussian</a:t>
            </a:r>
          </a:p>
        </p:txBody>
      </p:sp>
      <p:sp>
        <p:nvSpPr>
          <p:cNvPr id="39" name="Plus Sign 38"/>
          <p:cNvSpPr/>
          <p:nvPr/>
        </p:nvSpPr>
        <p:spPr>
          <a:xfrm>
            <a:off x="10414527" y="5689839"/>
            <a:ext cx="233474" cy="206744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001" y="6051479"/>
            <a:ext cx="1513836" cy="1799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2597" y="359963"/>
            <a:ext cx="4318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Assumptions guarantee that if the prior belief before the prediction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step is Gaussian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0268125" y="687897"/>
            <a:ext cx="8390" cy="18959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25641" y="4798063"/>
            <a:ext cx="16642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and the posterior belief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(after the update step)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will be Gaussian. 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5430260" y="3174729"/>
            <a:ext cx="4150" cy="14848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06045" y="3898239"/>
            <a:ext cx="21996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then the prior belief after the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prediction step will be Gaussian 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7900610" y="3226584"/>
            <a:ext cx="0" cy="6641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4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EKF in N dimensions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1300" y="234037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Prediction Step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33" y="2751323"/>
            <a:ext cx="1788390" cy="2477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22" y="3069883"/>
            <a:ext cx="2551972" cy="2623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4910" y="35407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Step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45029" y="4011402"/>
            <a:ext cx="7419294" cy="369332"/>
            <a:chOff x="1845029" y="4011402"/>
            <a:chExt cx="7419294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845029" y="4011402"/>
              <a:ext cx="5573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Received measurement            but expected to receive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303" y="4095308"/>
              <a:ext cx="422095" cy="20876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8991" y="4089648"/>
              <a:ext cx="1845332" cy="27885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1297877" y="4453178"/>
            <a:ext cx="8339142" cy="646331"/>
            <a:chOff x="1297877" y="4453178"/>
            <a:chExt cx="8339142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1297877" y="4453178"/>
              <a:ext cx="833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Prediction residual is a Gaussian random variable                                                        </a:t>
              </a:r>
            </a:p>
            <a:p>
              <a:r>
                <a:rPr lang="en-US" dirty="0"/>
                <a:t>where the covariance of the residual is   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238" y="4505155"/>
              <a:ext cx="2942476" cy="28038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5374" y="4805683"/>
              <a:ext cx="2459496" cy="248849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2269490" y="5202468"/>
            <a:ext cx="6605027" cy="369332"/>
            <a:chOff x="2269490" y="5202468"/>
            <a:chExt cx="660502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2269490" y="5202468"/>
              <a:ext cx="437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Kalman Gain (optimal correction factor):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755" y="5277432"/>
              <a:ext cx="2261762" cy="276705"/>
            </a:xfrm>
            <a:prstGeom prst="rect">
              <a:avLst/>
            </a:prstGeom>
          </p:spPr>
        </p:pic>
      </p:grpSp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581" y="5749723"/>
            <a:ext cx="4230095" cy="27885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43" y="6206503"/>
            <a:ext cx="3975620" cy="26361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5371" y="18045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4" y="577154"/>
            <a:ext cx="1592749" cy="15975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7" y="846897"/>
            <a:ext cx="1015818" cy="18063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154432" y="24836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Measurements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777" y="644127"/>
            <a:ext cx="1434108" cy="21991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157909" y="15102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Init</a:t>
            </a:r>
            <a:endParaRPr lang="en-US" b="1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00" y="1921024"/>
            <a:ext cx="2017041" cy="23108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856" y="928482"/>
            <a:ext cx="924653" cy="1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3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1F0E-5FE9-3042-B42E-FF85CD0E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KF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CBB0-1712-5347-A5D4-B9D3FE8C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linear forms of motion and measurement (e.g., z=</a:t>
            </a:r>
            <a:r>
              <a:rPr lang="en-US" dirty="0" err="1"/>
              <a:t>Hx+noise</a:t>
            </a:r>
            <a:r>
              <a:rPr lang="en-US" dirty="0"/>
              <a:t>) at several stages to make the equations easier</a:t>
            </a:r>
          </a:p>
          <a:p>
            <a:r>
              <a:rPr lang="en-US" dirty="0"/>
              <a:t>But, this was not a good thing in general. Real robots almost all have </a:t>
            </a:r>
            <a:r>
              <a:rPr lang="en-US" b="1" i="1" dirty="0">
                <a:solidFill>
                  <a:srgbClr val="C00000"/>
                </a:solidFill>
              </a:rPr>
              <a:t>nonlinear motions and measurements!</a:t>
            </a:r>
          </a:p>
          <a:p>
            <a:pPr lvl="1"/>
            <a:r>
              <a:rPr lang="en-US" dirty="0"/>
              <a:t>E.g., the robots below sense the distance and angle to the landmarks (l) at the edge of the field</a:t>
            </a:r>
          </a:p>
          <a:p>
            <a:pPr lvl="1"/>
            <a:r>
              <a:rPr lang="en-US" dirty="0"/>
              <a:t>To form this equation, need trigonometry</a:t>
            </a:r>
          </a:p>
          <a:p>
            <a:pPr marL="457200" lvl="1" indent="0">
              <a:buNone/>
            </a:pPr>
            <a:r>
              <a:rPr lang="en-US" dirty="0"/>
              <a:t>    and square root of squares</a:t>
            </a:r>
          </a:p>
          <a:p>
            <a:pPr lvl="1"/>
            <a:r>
              <a:rPr lang="en-US" dirty="0"/>
              <a:t>These are not linear, so are we stuck?</a:t>
            </a:r>
          </a:p>
          <a:p>
            <a:pPr lvl="1"/>
            <a:endParaRPr lang="en-US" dirty="0"/>
          </a:p>
        </p:txBody>
      </p:sp>
      <p:pic>
        <p:nvPicPr>
          <p:cNvPr id="4" name="Picture 3" descr="aibo">
            <a:extLst>
              <a:ext uri="{FF2B5EF4-FFF2-40B4-BE49-F238E27FC236}">
                <a16:creationId xmlns:a16="http://schemas.microsoft.com/office/drawing/2014/main" id="{8EBF6BD5-2BD4-9140-8AAB-EB85AC6A4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33" y="4512873"/>
            <a:ext cx="4318940" cy="23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6763D9B-38E0-754A-8D2F-4C2358EA1EE6}"/>
              </a:ext>
            </a:extLst>
          </p:cNvPr>
          <p:cNvSpPr/>
          <p:nvPr/>
        </p:nvSpPr>
        <p:spPr>
          <a:xfrm>
            <a:off x="9147282" y="4874672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77D941-01AF-1542-845F-8E9B9A45CD34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004852" y="5404546"/>
            <a:ext cx="216142" cy="4197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D088D9E-D4E0-674D-BC58-240C95336F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67" y="5696351"/>
            <a:ext cx="5707287" cy="9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7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3F87-514C-4FAF-91F2-6826250ABE9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0712" y="1839361"/>
            <a:ext cx="8410575" cy="4783137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folHlink"/>
                </a:solidFill>
              </a:rPr>
              <a:t>Efficient</a:t>
            </a:r>
            <a:r>
              <a:rPr lang="en-US" altLang="en-US" dirty="0"/>
              <a:t>: Polynomial in measurement dimensionality </a:t>
            </a:r>
            <a:r>
              <a:rPr lang="en-US" altLang="en-US" i="1" dirty="0"/>
              <a:t>k</a:t>
            </a:r>
            <a:r>
              <a:rPr lang="en-US" altLang="en-US" dirty="0"/>
              <a:t> and state dimensionality </a:t>
            </a:r>
            <a:r>
              <a:rPr lang="en-US" altLang="en-US" i="1" dirty="0"/>
              <a:t>n</a:t>
            </a:r>
            <a:r>
              <a:rPr lang="en-US" altLang="en-US" dirty="0"/>
              <a:t>: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/>
              <a:t>O(k</a:t>
            </a:r>
            <a:r>
              <a:rPr lang="en-US" altLang="en-US" i="1" baseline="30000" dirty="0"/>
              <a:t>2.376</a:t>
            </a:r>
            <a:r>
              <a:rPr lang="en-US" altLang="en-US" i="1" dirty="0"/>
              <a:t> + n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</a:p>
          <a:p>
            <a:pPr>
              <a:spcBef>
                <a:spcPct val="10000"/>
              </a:spcBef>
            </a:pPr>
            <a:endParaRPr lang="en-US" altLang="en-US" dirty="0"/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folHlink"/>
                </a:solidFill>
              </a:rPr>
              <a:t>Not optimal (unlike the Kalman Filter for linear systems)</a:t>
            </a:r>
          </a:p>
          <a:p>
            <a:pPr>
              <a:spcBef>
                <a:spcPct val="10000"/>
              </a:spcBef>
            </a:pPr>
            <a:endParaRPr lang="en-US" altLang="en-US" dirty="0"/>
          </a:p>
          <a:p>
            <a:pPr>
              <a:spcBef>
                <a:spcPct val="10000"/>
              </a:spcBef>
            </a:pPr>
            <a:r>
              <a:rPr lang="en-US" altLang="en-US" dirty="0"/>
              <a:t>Can </a:t>
            </a:r>
            <a:r>
              <a:rPr lang="en-US" altLang="en-US" dirty="0">
                <a:solidFill>
                  <a:schemeClr val="folHlink"/>
                </a:solidFill>
              </a:rPr>
              <a:t>diverge</a:t>
            </a:r>
            <a:r>
              <a:rPr lang="en-US" altLang="en-US" dirty="0"/>
              <a:t> if nonlinearities are large</a:t>
            </a:r>
          </a:p>
          <a:p>
            <a:pPr>
              <a:spcBef>
                <a:spcPct val="10000"/>
              </a:spcBef>
            </a:pPr>
            <a:endParaRPr lang="en-US" altLang="en-US" dirty="0"/>
          </a:p>
          <a:p>
            <a:pPr>
              <a:spcBef>
                <a:spcPct val="10000"/>
              </a:spcBef>
            </a:pPr>
            <a:r>
              <a:rPr lang="en-US" altLang="en-US" dirty="0"/>
              <a:t>Works surprisingly well even when all assumptions are violated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EKF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91530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As in KF, inverting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the covariance of the</a:t>
            </a:r>
          </a:p>
          <a:p>
            <a:r>
              <a:rPr lang="en-US" sz="1200" dirty="0">
                <a:solidFill>
                  <a:srgbClr val="7030A0"/>
                </a:solidFill>
              </a:rPr>
              <a:t>residual is O(k^2.376)</a:t>
            </a:r>
          </a:p>
        </p:txBody>
      </p:sp>
    </p:spTree>
    <p:extLst>
      <p:ext uri="{BB962C8B-B14F-4D97-AF65-F5344CB8AC3E}">
        <p14:creationId xmlns:p14="http://schemas.microsoft.com/office/powerpoint/2010/main" val="202537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8A74-42AD-4E8E-8BBD-4E2FBD5B8EE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Example #1: EKF-Localization</a:t>
            </a:r>
          </a:p>
        </p:txBody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2894013"/>
            <a:ext cx="8410575" cy="332581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400" b="1">
                <a:solidFill>
                  <a:schemeClr val="folHlink"/>
                </a:solidFill>
              </a:rPr>
              <a:t>Given</a:t>
            </a:r>
            <a:r>
              <a:rPr lang="en-US" altLang="en-US" sz="2400"/>
              <a:t> </a:t>
            </a:r>
          </a:p>
          <a:p>
            <a:pPr lvl="1">
              <a:spcBef>
                <a:spcPct val="10000"/>
              </a:spcBef>
            </a:pPr>
            <a:r>
              <a:rPr lang="en-US" altLang="en-US" sz="2000"/>
              <a:t>Map of the environment.</a:t>
            </a:r>
          </a:p>
          <a:p>
            <a:pPr lvl="1">
              <a:spcBef>
                <a:spcPct val="10000"/>
              </a:spcBef>
            </a:pPr>
            <a:r>
              <a:rPr lang="en-US" altLang="en-US" sz="2000"/>
              <a:t>Sequence of sensor measurements.</a:t>
            </a:r>
            <a:endParaRPr lang="en-US" altLang="en-US" sz="2000" b="1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en-US" sz="2400" b="1">
                <a:solidFill>
                  <a:schemeClr val="folHlink"/>
                </a:solidFill>
              </a:rPr>
              <a:t>Wanted</a:t>
            </a:r>
            <a:endParaRPr lang="en-US" altLang="en-US" sz="2400"/>
          </a:p>
          <a:p>
            <a:pPr lvl="1">
              <a:spcBef>
                <a:spcPct val="10000"/>
              </a:spcBef>
            </a:pPr>
            <a:r>
              <a:rPr lang="en-US" altLang="en-US" sz="2000"/>
              <a:t>Estimate of the robot’s position.</a:t>
            </a:r>
          </a:p>
          <a:p>
            <a:pPr>
              <a:spcBef>
                <a:spcPct val="10000"/>
              </a:spcBef>
            </a:pPr>
            <a:r>
              <a:rPr lang="en-US" altLang="en-US" sz="2400" b="1">
                <a:solidFill>
                  <a:schemeClr val="folHlink"/>
                </a:solidFill>
              </a:rPr>
              <a:t>Problem classes</a:t>
            </a:r>
          </a:p>
          <a:p>
            <a:pPr lvl="1">
              <a:spcBef>
                <a:spcPct val="10000"/>
              </a:spcBef>
            </a:pPr>
            <a:r>
              <a:rPr lang="en-US" altLang="en-US" sz="2000"/>
              <a:t>Position tracking</a:t>
            </a:r>
          </a:p>
          <a:p>
            <a:pPr lvl="1">
              <a:spcBef>
                <a:spcPct val="10000"/>
              </a:spcBef>
            </a:pPr>
            <a:r>
              <a:rPr lang="en-US" altLang="en-US" sz="2000"/>
              <a:t>Global localization</a:t>
            </a:r>
          </a:p>
          <a:p>
            <a:pPr lvl="1">
              <a:spcBef>
                <a:spcPct val="10000"/>
              </a:spcBef>
            </a:pPr>
            <a:r>
              <a:rPr lang="en-US" altLang="en-US" sz="2000"/>
              <a:t>Kidnapped robot problem (recovery)</a:t>
            </a:r>
          </a:p>
        </p:txBody>
      </p:sp>
      <p:sp>
        <p:nvSpPr>
          <p:cNvPr id="1258500" name="Text Box 4"/>
          <p:cNvSpPr txBox="1">
            <a:spLocks noChangeArrowheads="1"/>
          </p:cNvSpPr>
          <p:nvPr/>
        </p:nvSpPr>
        <p:spPr bwMode="auto">
          <a:xfrm>
            <a:off x="2460626" y="1247775"/>
            <a:ext cx="7515225" cy="1569660"/>
          </a:xfrm>
          <a:prstGeom prst="rect">
            <a:avLst/>
          </a:prstGeom>
          <a:solidFill>
            <a:srgbClr val="FFFF99"/>
          </a:solidFill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120000"/>
            </a:pPr>
            <a:r>
              <a:rPr lang="en-US" altLang="en-US" sz="2400"/>
              <a:t>“Using sensory information to locate the robot in its environment is the most fundamental problem to providing a mobile robot with autonomous capabilities.”                 [Cox ’91]</a:t>
            </a:r>
          </a:p>
        </p:txBody>
      </p:sp>
    </p:spTree>
    <p:extLst>
      <p:ext uri="{BB962C8B-B14F-4D97-AF65-F5344CB8AC3E}">
        <p14:creationId xmlns:p14="http://schemas.microsoft.com/office/powerpoint/2010/main" val="1827868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0835-D6D8-4978-8E98-04160ACF506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5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Landmark-based Localization</a:t>
            </a:r>
          </a:p>
        </p:txBody>
      </p:sp>
      <p:pic>
        <p:nvPicPr>
          <p:cNvPr id="1259523" name="Picture 3" descr="aib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832" y="1840583"/>
            <a:ext cx="6629400" cy="357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092117" y="2575420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71981" y="2248250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6990" y="4095226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4162" y="3102128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478860" y="3238152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31847" y="5882772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2371" y="1806991"/>
            <a:ext cx="24481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Landmarks, whose</a:t>
            </a:r>
          </a:p>
          <a:p>
            <a:r>
              <a:rPr lang="en-US" dirty="0">
                <a:solidFill>
                  <a:srgbClr val="FF0000"/>
                </a:solidFill>
              </a:rPr>
              <a:t>position </a:t>
            </a:r>
          </a:p>
          <a:p>
            <a:r>
              <a:rPr lang="en-US" dirty="0">
                <a:solidFill>
                  <a:srgbClr val="FF0000"/>
                </a:solidFill>
              </a:rPr>
              <a:t>in the world is known.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Each robot measures</a:t>
            </a:r>
          </a:p>
          <a:p>
            <a:r>
              <a:rPr lang="en-US" dirty="0">
                <a:solidFill>
                  <a:srgbClr val="FF0000"/>
                </a:solidFill>
              </a:rPr>
              <a:t>its range and bearing</a:t>
            </a:r>
          </a:p>
          <a:p>
            <a:r>
              <a:rPr lang="en-US" dirty="0">
                <a:solidFill>
                  <a:srgbClr val="FF0000"/>
                </a:solidFill>
              </a:rPr>
              <a:t>from each landmark</a:t>
            </a:r>
          </a:p>
          <a:p>
            <a:r>
              <a:rPr lang="en-US" dirty="0">
                <a:solidFill>
                  <a:srgbClr val="FF0000"/>
                </a:solidFill>
              </a:rPr>
              <a:t>to localize itself.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State of a robot: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1" y="4898016"/>
            <a:ext cx="1362286" cy="9112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8" y="2126134"/>
            <a:ext cx="704498" cy="2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6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0835-D6D8-4978-8E98-04160ACF506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5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Landmark-based Localization</a:t>
            </a:r>
          </a:p>
        </p:txBody>
      </p:sp>
      <p:pic>
        <p:nvPicPr>
          <p:cNvPr id="1259523" name="Picture 3" descr="aib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832" y="1840583"/>
            <a:ext cx="6629400" cy="357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092117" y="2575420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71981" y="2248250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6990" y="4095226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4162" y="3102128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478860" y="3238152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31847" y="5882772"/>
            <a:ext cx="503340" cy="620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79" y="1410997"/>
            <a:ext cx="28761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Measurement at time t,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is a variable-sized </a:t>
            </a:r>
          </a:p>
          <a:p>
            <a:r>
              <a:rPr lang="en-US" dirty="0">
                <a:solidFill>
                  <a:srgbClr val="FF0000"/>
                </a:solidFill>
              </a:rPr>
              <a:t>vector, depending on the </a:t>
            </a:r>
          </a:p>
          <a:p>
            <a:r>
              <a:rPr lang="en-US" dirty="0">
                <a:solidFill>
                  <a:srgbClr val="FF0000"/>
                </a:solidFill>
              </a:rPr>
              <a:t>landmarks that are</a:t>
            </a:r>
          </a:p>
          <a:p>
            <a:r>
              <a:rPr lang="en-US" dirty="0">
                <a:solidFill>
                  <a:srgbClr val="FF0000"/>
                </a:solidFill>
              </a:rPr>
              <a:t>visible at time t.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Each measurement is </a:t>
            </a:r>
          </a:p>
          <a:p>
            <a:r>
              <a:rPr lang="en-US" dirty="0">
                <a:solidFill>
                  <a:srgbClr val="FF0000"/>
                </a:solidFill>
              </a:rPr>
              <a:t>a 2D vector, containing </a:t>
            </a:r>
          </a:p>
          <a:p>
            <a:r>
              <a:rPr lang="en-US" dirty="0">
                <a:solidFill>
                  <a:srgbClr val="FF0000"/>
                </a:solidFill>
              </a:rPr>
              <a:t>range and bearing from</a:t>
            </a:r>
          </a:p>
          <a:p>
            <a:r>
              <a:rPr lang="en-US" dirty="0">
                <a:solidFill>
                  <a:srgbClr val="FF0000"/>
                </a:solidFill>
              </a:rPr>
              <a:t>the robot to a landmark.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70" y="2248250"/>
            <a:ext cx="1159619" cy="911238"/>
          </a:xfrm>
          <a:prstGeom prst="rect">
            <a:avLst/>
          </a:prstGeom>
        </p:spPr>
      </p:pic>
      <p:pic>
        <p:nvPicPr>
          <p:cNvPr id="1259527" name="Picture 12595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054" y="5716629"/>
            <a:ext cx="5707287" cy="9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5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4ECE-A279-4D66-90D0-75A9E8F3DF8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026" y="252413"/>
            <a:ext cx="8678863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Estimation Sequence (1)</a:t>
            </a:r>
          </a:p>
        </p:txBody>
      </p:sp>
      <p:pic>
        <p:nvPicPr>
          <p:cNvPr id="1265667" name="Picture 3" descr="true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9" y="1741489"/>
            <a:ext cx="441007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5668" name="Picture 4" descr="ekf-10-p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9" y="1779589"/>
            <a:ext cx="441007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6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2B02D-2B56-4069-BB2F-A0C8CE22CC0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026" y="252413"/>
            <a:ext cx="8678863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Estimation Sequence (2)</a:t>
            </a:r>
          </a:p>
        </p:txBody>
      </p:sp>
      <p:pic>
        <p:nvPicPr>
          <p:cNvPr id="1266691" name="Picture 3" descr="ekf-10-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6" y="1741489"/>
            <a:ext cx="441007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6692" name="Picture 4" descr="true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1" y="1731964"/>
            <a:ext cx="441007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09F-B8CB-4C59-BEAC-CA18E7869DED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1267714" name="Picture 2" descr="pf-10-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401764"/>
            <a:ext cx="6372225" cy="49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7715" name="Rectangle 3"/>
          <p:cNvSpPr>
            <a:spLocks noGrp="1" noChangeArrowheads="1"/>
          </p:cNvSpPr>
          <p:nvPr>
            <p:ph type="title"/>
          </p:nvPr>
        </p:nvSpPr>
        <p:spPr>
          <a:xfrm>
            <a:off x="1851026" y="252413"/>
            <a:ext cx="8678863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Comparison to true trajectory</a:t>
            </a:r>
          </a:p>
        </p:txBody>
      </p:sp>
      <p:pic>
        <p:nvPicPr>
          <p:cNvPr id="1267716" name="Picture 4" descr="ekf-10-path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04" y="1370013"/>
            <a:ext cx="6372225" cy="49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4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F1D6-6F13-42FE-85C5-A7A73906D01F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1657858" name="Picture 2" descr="slammovie0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27" y="1615536"/>
            <a:ext cx="4264054" cy="426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0554" y="2835275"/>
            <a:ext cx="8140700" cy="3886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spcAft>
                <a:spcPct val="30000"/>
              </a:spcAft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	</a:t>
            </a:r>
            <a:r>
              <a:rPr lang="en-US" altLang="en-US" b="1" dirty="0">
                <a:solidFill>
                  <a:schemeClr val="folHlink"/>
                </a:solidFill>
              </a:rPr>
              <a:t>Given: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30000"/>
              </a:spcAft>
            </a:pPr>
            <a:r>
              <a:rPr lang="en-US" altLang="en-US" dirty="0"/>
              <a:t>The robot’s controls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30000"/>
              </a:spcAft>
            </a:pPr>
            <a:r>
              <a:rPr lang="en-US" altLang="en-US" dirty="0"/>
              <a:t>Observations of nearby features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30000"/>
              </a:spcAft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	</a:t>
            </a:r>
            <a:r>
              <a:rPr lang="en-US" altLang="en-US" b="1" dirty="0">
                <a:solidFill>
                  <a:schemeClr val="folHlink"/>
                </a:solidFill>
              </a:rPr>
              <a:t>Estimate: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30000"/>
              </a:spcAft>
            </a:pPr>
            <a:r>
              <a:rPr lang="en-US" altLang="en-US" dirty="0"/>
              <a:t>Map of features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spcAft>
                <a:spcPct val="30000"/>
              </a:spcAft>
            </a:pPr>
            <a:r>
              <a:rPr lang="en-US" altLang="en-US" dirty="0"/>
              <a:t>Path of the robot</a:t>
            </a:r>
          </a:p>
        </p:txBody>
      </p:sp>
      <p:sp>
        <p:nvSpPr>
          <p:cNvPr id="16578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pPr algn="ctr"/>
            <a:r>
              <a:rPr lang="en-US" altLang="en-US" dirty="0"/>
              <a:t>Example #2:  EKF-SLAM</a:t>
            </a:r>
          </a:p>
        </p:txBody>
      </p:sp>
      <p:sp>
        <p:nvSpPr>
          <p:cNvPr id="1657861" name="Rectangle 5"/>
          <p:cNvSpPr>
            <a:spLocks noChangeArrowheads="1"/>
          </p:cNvSpPr>
          <p:nvPr/>
        </p:nvSpPr>
        <p:spPr bwMode="auto">
          <a:xfrm>
            <a:off x="1915253" y="1615536"/>
            <a:ext cx="57927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3200" dirty="0">
                <a:latin typeface="+mj-lt"/>
              </a:rPr>
              <a:t>A robot is exploring an unknown, static environment.</a:t>
            </a:r>
          </a:p>
        </p:txBody>
      </p:sp>
    </p:spTree>
    <p:extLst>
      <p:ext uri="{BB962C8B-B14F-4D97-AF65-F5344CB8AC3E}">
        <p14:creationId xmlns:p14="http://schemas.microsoft.com/office/powerpoint/2010/main" val="3227965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691C-D5B1-45B8-BA0B-A1077B543819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1683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9" y="1206500"/>
            <a:ext cx="6408737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0901" y="161926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Structure of Landmark-based SLAM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594216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B2E7-A40A-482D-A718-B4AB0B9F7C8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Why is SLAM a hard problem?</a:t>
            </a:r>
          </a:p>
        </p:txBody>
      </p:sp>
      <p:sp>
        <p:nvSpPr>
          <p:cNvPr id="1659907" name="Text Box 3"/>
          <p:cNvSpPr txBox="1">
            <a:spLocks noChangeArrowheads="1"/>
          </p:cNvSpPr>
          <p:nvPr/>
        </p:nvSpPr>
        <p:spPr bwMode="auto">
          <a:xfrm>
            <a:off x="3540344" y="1421548"/>
            <a:ext cx="5197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b="1" dirty="0">
                <a:latin typeface="+mj-lt"/>
              </a:rPr>
              <a:t>SLAM</a:t>
            </a:r>
            <a:r>
              <a:rPr lang="en-US" altLang="en-US" dirty="0">
                <a:latin typeface="+mj-lt"/>
              </a:rPr>
              <a:t>: robot path and map are both </a:t>
            </a:r>
            <a:r>
              <a:rPr lang="en-US" altLang="en-US" b="1" dirty="0">
                <a:solidFill>
                  <a:srgbClr val="FF0000"/>
                </a:solidFill>
                <a:latin typeface="+mj-lt"/>
              </a:rPr>
              <a:t>unknown</a:t>
            </a:r>
            <a:r>
              <a:rPr lang="en-US" altLang="en-US" dirty="0">
                <a:latin typeface="+mj-lt"/>
              </a:rPr>
              <a:t> </a:t>
            </a:r>
          </a:p>
        </p:txBody>
      </p:sp>
      <p:sp>
        <p:nvSpPr>
          <p:cNvPr id="1659908" name="Oval 4"/>
          <p:cNvSpPr>
            <a:spLocks noChangeArrowheads="1"/>
          </p:cNvSpPr>
          <p:nvPr/>
        </p:nvSpPr>
        <p:spPr bwMode="auto">
          <a:xfrm rot="6158622">
            <a:off x="8532863" y="3787776"/>
            <a:ext cx="649188" cy="1271587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endParaRPr lang="en-US"/>
          </a:p>
        </p:txBody>
      </p:sp>
      <p:sp>
        <p:nvSpPr>
          <p:cNvPr id="1659909" name="Oval 5"/>
          <p:cNvSpPr>
            <a:spLocks noChangeArrowheads="1"/>
          </p:cNvSpPr>
          <p:nvPr/>
        </p:nvSpPr>
        <p:spPr bwMode="auto">
          <a:xfrm rot="568730">
            <a:off x="5005437" y="4929189"/>
            <a:ext cx="649188" cy="1150937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endParaRPr lang="en-US"/>
          </a:p>
        </p:txBody>
      </p:sp>
      <p:sp>
        <p:nvSpPr>
          <p:cNvPr id="1659910" name="Oval 6"/>
          <p:cNvSpPr>
            <a:spLocks noChangeArrowheads="1"/>
          </p:cNvSpPr>
          <p:nvPr/>
        </p:nvSpPr>
        <p:spPr bwMode="auto">
          <a:xfrm rot="568730">
            <a:off x="5006232" y="5024439"/>
            <a:ext cx="649188" cy="966787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endParaRPr lang="en-US"/>
          </a:p>
        </p:txBody>
      </p:sp>
      <p:sp>
        <p:nvSpPr>
          <p:cNvPr id="1659911" name="Oval 7"/>
          <p:cNvSpPr>
            <a:spLocks noChangeArrowheads="1"/>
          </p:cNvSpPr>
          <p:nvPr/>
        </p:nvSpPr>
        <p:spPr bwMode="auto">
          <a:xfrm rot="1606081">
            <a:off x="5873800" y="2109788"/>
            <a:ext cx="649188" cy="1166812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endParaRPr lang="en-US"/>
          </a:p>
        </p:txBody>
      </p:sp>
      <p:sp>
        <p:nvSpPr>
          <p:cNvPr id="1659912" name="Oval 8"/>
          <p:cNvSpPr>
            <a:spLocks noChangeArrowheads="1"/>
          </p:cNvSpPr>
          <p:nvPr/>
        </p:nvSpPr>
        <p:spPr bwMode="auto">
          <a:xfrm>
            <a:off x="5882531" y="2287589"/>
            <a:ext cx="649188" cy="809625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endParaRPr lang="en-US"/>
          </a:p>
        </p:txBody>
      </p:sp>
      <p:sp>
        <p:nvSpPr>
          <p:cNvPr id="1659913" name="Oval 9"/>
          <p:cNvSpPr>
            <a:spLocks noChangeArrowheads="1"/>
          </p:cNvSpPr>
          <p:nvPr/>
        </p:nvSpPr>
        <p:spPr bwMode="auto">
          <a:xfrm rot="723524">
            <a:off x="3008363" y="4316414"/>
            <a:ext cx="649188" cy="758825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endParaRPr lang="en-US"/>
          </a:p>
        </p:txBody>
      </p:sp>
      <p:sp>
        <p:nvSpPr>
          <p:cNvPr id="1659914" name="Oval 10"/>
          <p:cNvSpPr>
            <a:spLocks noChangeArrowheads="1"/>
          </p:cNvSpPr>
          <p:nvPr/>
        </p:nvSpPr>
        <p:spPr bwMode="auto">
          <a:xfrm rot="1016923">
            <a:off x="3561607" y="2349500"/>
            <a:ext cx="649188" cy="719138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endParaRPr lang="en-US"/>
          </a:p>
        </p:txBody>
      </p:sp>
      <p:sp>
        <p:nvSpPr>
          <p:cNvPr id="1659915" name="AutoShape 11"/>
          <p:cNvSpPr>
            <a:spLocks noChangeArrowheads="1"/>
          </p:cNvSpPr>
          <p:nvPr/>
        </p:nvSpPr>
        <p:spPr bwMode="auto">
          <a:xfrm>
            <a:off x="3675064" y="2471738"/>
            <a:ext cx="439737" cy="417512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916" name="AutoShape 12"/>
          <p:cNvSpPr>
            <a:spLocks noChangeArrowheads="1"/>
          </p:cNvSpPr>
          <p:nvPr/>
        </p:nvSpPr>
        <p:spPr bwMode="auto">
          <a:xfrm>
            <a:off x="3124200" y="4452938"/>
            <a:ext cx="439738" cy="417512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917" name="AutoShape 13"/>
          <p:cNvSpPr>
            <a:spLocks noChangeArrowheads="1"/>
          </p:cNvSpPr>
          <p:nvPr/>
        </p:nvSpPr>
        <p:spPr bwMode="auto">
          <a:xfrm>
            <a:off x="5105400" y="5246688"/>
            <a:ext cx="439738" cy="417512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918" name="AutoShape 14"/>
          <p:cNvSpPr>
            <a:spLocks noChangeArrowheads="1"/>
          </p:cNvSpPr>
          <p:nvPr/>
        </p:nvSpPr>
        <p:spPr bwMode="auto">
          <a:xfrm>
            <a:off x="5986464" y="2471738"/>
            <a:ext cx="439737" cy="417512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919" name="AutoShape 15"/>
          <p:cNvSpPr>
            <a:spLocks noChangeArrowheads="1"/>
          </p:cNvSpPr>
          <p:nvPr/>
        </p:nvSpPr>
        <p:spPr bwMode="auto">
          <a:xfrm>
            <a:off x="8628064" y="4178301"/>
            <a:ext cx="439737" cy="417513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920" name="AutoShape 16"/>
          <p:cNvSpPr>
            <a:spLocks noChangeArrowheads="1"/>
          </p:cNvSpPr>
          <p:nvPr/>
        </p:nvSpPr>
        <p:spPr bwMode="auto">
          <a:xfrm>
            <a:off x="8516939" y="2274888"/>
            <a:ext cx="441325" cy="417512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59921" name="Group 17"/>
          <p:cNvGrpSpPr>
            <a:grpSpLocks/>
          </p:cNvGrpSpPr>
          <p:nvPr/>
        </p:nvGrpSpPr>
        <p:grpSpPr bwMode="auto">
          <a:xfrm rot="-132155">
            <a:off x="3259565" y="3449537"/>
            <a:ext cx="737791" cy="495300"/>
            <a:chOff x="963" y="1872"/>
            <a:chExt cx="429" cy="288"/>
          </a:xfrm>
        </p:grpSpPr>
        <p:sp>
          <p:nvSpPr>
            <p:cNvPr id="1659922" name="Oval 18"/>
            <p:cNvSpPr>
              <a:spLocks noChangeArrowheads="1"/>
            </p:cNvSpPr>
            <p:nvPr/>
          </p:nvSpPr>
          <p:spPr bwMode="auto">
            <a:xfrm>
              <a:off x="963" y="1872"/>
              <a:ext cx="377" cy="288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endParaRPr lang="en-US"/>
            </a:p>
          </p:txBody>
        </p:sp>
        <p:sp>
          <p:nvSpPr>
            <p:cNvPr id="1659923" name="Line 19"/>
            <p:cNvSpPr>
              <a:spLocks noChangeShapeType="1"/>
            </p:cNvSpPr>
            <p:nvPr/>
          </p:nvSpPr>
          <p:spPr bwMode="auto">
            <a:xfrm>
              <a:off x="1152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924" name="Group 20"/>
          <p:cNvGrpSpPr>
            <a:grpSpLocks/>
          </p:cNvGrpSpPr>
          <p:nvPr/>
        </p:nvGrpSpPr>
        <p:grpSpPr bwMode="auto">
          <a:xfrm>
            <a:off x="6243639" y="3438526"/>
            <a:ext cx="1366838" cy="1192213"/>
            <a:chOff x="2973" y="1653"/>
            <a:chExt cx="861" cy="751"/>
          </a:xfrm>
        </p:grpSpPr>
        <p:sp>
          <p:nvSpPr>
            <p:cNvPr id="1659925" name="Oval 21"/>
            <p:cNvSpPr>
              <a:spLocks noChangeArrowheads="1"/>
            </p:cNvSpPr>
            <p:nvPr/>
          </p:nvSpPr>
          <p:spPr bwMode="auto">
            <a:xfrm rot="20527657">
              <a:off x="3378" y="1653"/>
              <a:ext cx="409" cy="751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659926" name="Group 22"/>
            <p:cNvGrpSpPr>
              <a:grpSpLocks/>
            </p:cNvGrpSpPr>
            <p:nvPr/>
          </p:nvGrpSpPr>
          <p:grpSpPr bwMode="auto">
            <a:xfrm>
              <a:off x="2973" y="1860"/>
              <a:ext cx="861" cy="312"/>
              <a:chOff x="2973" y="1860"/>
              <a:chExt cx="861" cy="312"/>
            </a:xfrm>
          </p:grpSpPr>
          <p:grpSp>
            <p:nvGrpSpPr>
              <p:cNvPr id="1659927" name="Group 23"/>
              <p:cNvGrpSpPr>
                <a:grpSpLocks/>
              </p:cNvGrpSpPr>
              <p:nvPr/>
            </p:nvGrpSpPr>
            <p:grpSpPr bwMode="auto">
              <a:xfrm rot="-1066003">
                <a:off x="3369" y="1860"/>
                <a:ext cx="465" cy="312"/>
                <a:chOff x="963" y="1872"/>
                <a:chExt cx="429" cy="288"/>
              </a:xfrm>
            </p:grpSpPr>
            <p:sp>
              <p:nvSpPr>
                <p:cNvPr id="1659928" name="Oval 24"/>
                <p:cNvSpPr>
                  <a:spLocks noChangeArrowheads="1"/>
                </p:cNvSpPr>
                <p:nvPr/>
              </p:nvSpPr>
              <p:spPr bwMode="auto">
                <a:xfrm>
                  <a:off x="963" y="1872"/>
                  <a:ext cx="377" cy="288"/>
                </a:xfrm>
                <a:prstGeom prst="ellipse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9929" name="Line 25"/>
                <p:cNvSpPr>
                  <a:spLocks noChangeShapeType="1"/>
                </p:cNvSpPr>
                <p:nvPr/>
              </p:nvSpPr>
              <p:spPr bwMode="auto">
                <a:xfrm>
                  <a:off x="1152" y="201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59930" name="Freeform 26"/>
              <p:cNvSpPr>
                <a:spLocks/>
              </p:cNvSpPr>
              <p:nvPr/>
            </p:nvSpPr>
            <p:spPr bwMode="auto">
              <a:xfrm>
                <a:off x="2973" y="2080"/>
                <a:ext cx="291" cy="84"/>
              </a:xfrm>
              <a:custGeom>
                <a:avLst/>
                <a:gdLst>
                  <a:gd name="T0" fmla="*/ 0 w 596"/>
                  <a:gd name="T1" fmla="*/ 32 h 84"/>
                  <a:gd name="T2" fmla="*/ 330 w 596"/>
                  <a:gd name="T3" fmla="*/ 79 h 84"/>
                  <a:gd name="T4" fmla="*/ 596 w 596"/>
                  <a:gd name="T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6" h="84">
                    <a:moveTo>
                      <a:pt x="0" y="32"/>
                    </a:moveTo>
                    <a:cubicBezTo>
                      <a:pt x="54" y="40"/>
                      <a:pt x="231" y="84"/>
                      <a:pt x="330" y="79"/>
                    </a:cubicBezTo>
                    <a:cubicBezTo>
                      <a:pt x="429" y="74"/>
                      <a:pt x="541" y="16"/>
                      <a:pt x="596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59931" name="Group 27"/>
          <p:cNvGrpSpPr>
            <a:grpSpLocks/>
          </p:cNvGrpSpPr>
          <p:nvPr/>
        </p:nvGrpSpPr>
        <p:grpSpPr bwMode="auto">
          <a:xfrm>
            <a:off x="4437063" y="3560763"/>
            <a:ext cx="1565275" cy="958850"/>
            <a:chOff x="1835" y="1730"/>
            <a:chExt cx="986" cy="604"/>
          </a:xfrm>
        </p:grpSpPr>
        <p:sp>
          <p:nvSpPr>
            <p:cNvPr id="1659932" name="Oval 28"/>
            <p:cNvSpPr>
              <a:spLocks noChangeArrowheads="1"/>
            </p:cNvSpPr>
            <p:nvPr/>
          </p:nvSpPr>
          <p:spPr bwMode="auto">
            <a:xfrm rot="1087631">
              <a:off x="2363" y="1730"/>
              <a:ext cx="409" cy="604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659933" name="Group 29"/>
            <p:cNvGrpSpPr>
              <a:grpSpLocks/>
            </p:cNvGrpSpPr>
            <p:nvPr/>
          </p:nvGrpSpPr>
          <p:grpSpPr bwMode="auto">
            <a:xfrm>
              <a:off x="1835" y="1793"/>
              <a:ext cx="986" cy="406"/>
              <a:chOff x="1835" y="1793"/>
              <a:chExt cx="986" cy="406"/>
            </a:xfrm>
          </p:grpSpPr>
          <p:grpSp>
            <p:nvGrpSpPr>
              <p:cNvPr id="1659934" name="Group 30"/>
              <p:cNvGrpSpPr>
                <a:grpSpLocks/>
              </p:cNvGrpSpPr>
              <p:nvPr/>
            </p:nvGrpSpPr>
            <p:grpSpPr bwMode="auto">
              <a:xfrm rot="1071373">
                <a:off x="2356" y="1887"/>
                <a:ext cx="465" cy="312"/>
                <a:chOff x="963" y="1872"/>
                <a:chExt cx="429" cy="288"/>
              </a:xfrm>
            </p:grpSpPr>
            <p:sp>
              <p:nvSpPr>
                <p:cNvPr id="1659935" name="Oval 31"/>
                <p:cNvSpPr>
                  <a:spLocks noChangeArrowheads="1"/>
                </p:cNvSpPr>
                <p:nvPr/>
              </p:nvSpPr>
              <p:spPr bwMode="auto">
                <a:xfrm>
                  <a:off x="963" y="1872"/>
                  <a:ext cx="377" cy="288"/>
                </a:xfrm>
                <a:prstGeom prst="ellipse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9936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201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59937" name="Freeform 33"/>
              <p:cNvSpPr>
                <a:spLocks/>
              </p:cNvSpPr>
              <p:nvPr/>
            </p:nvSpPr>
            <p:spPr bwMode="auto">
              <a:xfrm>
                <a:off x="1835" y="1793"/>
                <a:ext cx="291" cy="58"/>
              </a:xfrm>
              <a:custGeom>
                <a:avLst/>
                <a:gdLst>
                  <a:gd name="T0" fmla="*/ 0 w 848"/>
                  <a:gd name="T1" fmla="*/ 15 h 179"/>
                  <a:gd name="T2" fmla="*/ 332 w 848"/>
                  <a:gd name="T3" fmla="*/ 27 h 179"/>
                  <a:gd name="T4" fmla="*/ 848 w 848"/>
                  <a:gd name="T5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8" h="179">
                    <a:moveTo>
                      <a:pt x="0" y="15"/>
                    </a:moveTo>
                    <a:cubicBezTo>
                      <a:pt x="95" y="7"/>
                      <a:pt x="191" y="0"/>
                      <a:pt x="332" y="27"/>
                    </a:cubicBezTo>
                    <a:cubicBezTo>
                      <a:pt x="473" y="54"/>
                      <a:pt x="660" y="116"/>
                      <a:pt x="848" y="17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59938" name="Line 34"/>
          <p:cNvSpPr>
            <a:spLocks noChangeShapeType="1"/>
          </p:cNvSpPr>
          <p:nvPr/>
        </p:nvSpPr>
        <p:spPr bwMode="auto">
          <a:xfrm flipH="1">
            <a:off x="3416300" y="3976688"/>
            <a:ext cx="127000" cy="5905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endParaRPr lang="en-US"/>
          </a:p>
        </p:txBody>
      </p:sp>
      <p:sp>
        <p:nvSpPr>
          <p:cNvPr id="1659939" name="Line 35"/>
          <p:cNvSpPr>
            <a:spLocks noChangeShapeType="1"/>
          </p:cNvSpPr>
          <p:nvPr/>
        </p:nvSpPr>
        <p:spPr bwMode="auto">
          <a:xfrm flipV="1">
            <a:off x="3651250" y="2820988"/>
            <a:ext cx="234950" cy="596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endParaRPr lang="en-US"/>
          </a:p>
        </p:txBody>
      </p:sp>
      <p:sp>
        <p:nvSpPr>
          <p:cNvPr id="1659940" name="Line 36"/>
          <p:cNvSpPr>
            <a:spLocks noChangeShapeType="1"/>
          </p:cNvSpPr>
          <p:nvPr/>
        </p:nvSpPr>
        <p:spPr bwMode="auto">
          <a:xfrm flipH="1">
            <a:off x="5378450" y="4325938"/>
            <a:ext cx="158750" cy="10350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endParaRPr lang="en-US"/>
          </a:p>
        </p:txBody>
      </p:sp>
      <p:sp>
        <p:nvSpPr>
          <p:cNvPr id="1659941" name="Line 37"/>
          <p:cNvSpPr>
            <a:spLocks noChangeShapeType="1"/>
          </p:cNvSpPr>
          <p:nvPr/>
        </p:nvSpPr>
        <p:spPr bwMode="auto">
          <a:xfrm flipV="1">
            <a:off x="5676900" y="2859088"/>
            <a:ext cx="4826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endParaRPr lang="en-US"/>
          </a:p>
        </p:txBody>
      </p:sp>
      <p:grpSp>
        <p:nvGrpSpPr>
          <p:cNvPr id="1659942" name="Group 38"/>
          <p:cNvGrpSpPr>
            <a:grpSpLocks/>
          </p:cNvGrpSpPr>
          <p:nvPr/>
        </p:nvGrpSpPr>
        <p:grpSpPr bwMode="auto">
          <a:xfrm>
            <a:off x="6243639" y="3506788"/>
            <a:ext cx="1366838" cy="1060450"/>
            <a:chOff x="2973" y="1696"/>
            <a:chExt cx="861" cy="668"/>
          </a:xfrm>
        </p:grpSpPr>
        <p:sp>
          <p:nvSpPr>
            <p:cNvPr id="1659943" name="Oval 39"/>
            <p:cNvSpPr>
              <a:spLocks noChangeArrowheads="1"/>
            </p:cNvSpPr>
            <p:nvPr/>
          </p:nvSpPr>
          <p:spPr bwMode="auto">
            <a:xfrm rot="20527657">
              <a:off x="3377" y="1696"/>
              <a:ext cx="409" cy="668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659944" name="Group 40"/>
            <p:cNvGrpSpPr>
              <a:grpSpLocks/>
            </p:cNvGrpSpPr>
            <p:nvPr/>
          </p:nvGrpSpPr>
          <p:grpSpPr bwMode="auto">
            <a:xfrm>
              <a:off x="2973" y="1860"/>
              <a:ext cx="861" cy="312"/>
              <a:chOff x="2973" y="1860"/>
              <a:chExt cx="861" cy="312"/>
            </a:xfrm>
          </p:grpSpPr>
          <p:grpSp>
            <p:nvGrpSpPr>
              <p:cNvPr id="1659945" name="Group 41"/>
              <p:cNvGrpSpPr>
                <a:grpSpLocks/>
              </p:cNvGrpSpPr>
              <p:nvPr/>
            </p:nvGrpSpPr>
            <p:grpSpPr bwMode="auto">
              <a:xfrm rot="-1066003">
                <a:off x="3369" y="1860"/>
                <a:ext cx="465" cy="312"/>
                <a:chOff x="963" y="1872"/>
                <a:chExt cx="429" cy="288"/>
              </a:xfrm>
            </p:grpSpPr>
            <p:sp>
              <p:nvSpPr>
                <p:cNvPr id="1659946" name="Oval 42"/>
                <p:cNvSpPr>
                  <a:spLocks noChangeArrowheads="1"/>
                </p:cNvSpPr>
                <p:nvPr/>
              </p:nvSpPr>
              <p:spPr bwMode="auto">
                <a:xfrm>
                  <a:off x="963" y="1872"/>
                  <a:ext cx="377" cy="288"/>
                </a:xfrm>
                <a:prstGeom prst="ellipse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9947" name="Line 43"/>
                <p:cNvSpPr>
                  <a:spLocks noChangeShapeType="1"/>
                </p:cNvSpPr>
                <p:nvPr/>
              </p:nvSpPr>
              <p:spPr bwMode="auto">
                <a:xfrm>
                  <a:off x="1152" y="201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59948" name="Freeform 44"/>
              <p:cNvSpPr>
                <a:spLocks/>
              </p:cNvSpPr>
              <p:nvPr/>
            </p:nvSpPr>
            <p:spPr bwMode="auto">
              <a:xfrm>
                <a:off x="2973" y="2080"/>
                <a:ext cx="291" cy="84"/>
              </a:xfrm>
              <a:custGeom>
                <a:avLst/>
                <a:gdLst>
                  <a:gd name="T0" fmla="*/ 0 w 596"/>
                  <a:gd name="T1" fmla="*/ 32 h 84"/>
                  <a:gd name="T2" fmla="*/ 330 w 596"/>
                  <a:gd name="T3" fmla="*/ 79 h 84"/>
                  <a:gd name="T4" fmla="*/ 596 w 596"/>
                  <a:gd name="T5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6" h="84">
                    <a:moveTo>
                      <a:pt x="0" y="32"/>
                    </a:moveTo>
                    <a:cubicBezTo>
                      <a:pt x="54" y="40"/>
                      <a:pt x="231" y="84"/>
                      <a:pt x="330" y="79"/>
                    </a:cubicBezTo>
                    <a:cubicBezTo>
                      <a:pt x="429" y="74"/>
                      <a:pt x="541" y="16"/>
                      <a:pt x="596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59949" name="Oval 45"/>
          <p:cNvSpPr>
            <a:spLocks noChangeArrowheads="1"/>
          </p:cNvSpPr>
          <p:nvPr/>
        </p:nvSpPr>
        <p:spPr bwMode="auto">
          <a:xfrm rot="20527657">
            <a:off x="6886625" y="3438526"/>
            <a:ext cx="649188" cy="1192213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endParaRPr lang="en-US"/>
          </a:p>
        </p:txBody>
      </p:sp>
      <p:sp>
        <p:nvSpPr>
          <p:cNvPr id="1659950" name="Line 46"/>
          <p:cNvSpPr>
            <a:spLocks noChangeShapeType="1"/>
          </p:cNvSpPr>
          <p:nvPr/>
        </p:nvSpPr>
        <p:spPr bwMode="auto">
          <a:xfrm>
            <a:off x="7480300" y="4097338"/>
            <a:ext cx="1104900" cy="2349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endParaRPr lang="en-US"/>
          </a:p>
        </p:txBody>
      </p:sp>
      <p:sp>
        <p:nvSpPr>
          <p:cNvPr id="1659951" name="Line 47"/>
          <p:cNvSpPr>
            <a:spLocks noChangeShapeType="1"/>
          </p:cNvSpPr>
          <p:nvPr/>
        </p:nvSpPr>
        <p:spPr bwMode="auto">
          <a:xfrm flipH="1" flipV="1">
            <a:off x="6350000" y="2897188"/>
            <a:ext cx="692150" cy="8699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endParaRPr lang="en-US"/>
          </a:p>
        </p:txBody>
      </p:sp>
      <p:sp>
        <p:nvSpPr>
          <p:cNvPr id="1659952" name="Oval 48"/>
          <p:cNvSpPr>
            <a:spLocks noChangeArrowheads="1"/>
          </p:cNvSpPr>
          <p:nvPr/>
        </p:nvSpPr>
        <p:spPr bwMode="auto">
          <a:xfrm rot="1606081">
            <a:off x="5873800" y="2109788"/>
            <a:ext cx="649188" cy="1166812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endParaRPr lang="en-US"/>
          </a:p>
        </p:txBody>
      </p:sp>
      <p:sp>
        <p:nvSpPr>
          <p:cNvPr id="1659953" name="Oval 49"/>
          <p:cNvSpPr>
            <a:spLocks noChangeArrowheads="1"/>
          </p:cNvSpPr>
          <p:nvPr/>
        </p:nvSpPr>
        <p:spPr bwMode="auto">
          <a:xfrm rot="568730">
            <a:off x="5005437" y="4929189"/>
            <a:ext cx="649188" cy="1150937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endParaRPr lang="en-US"/>
          </a:p>
        </p:txBody>
      </p:sp>
      <p:grpSp>
        <p:nvGrpSpPr>
          <p:cNvPr id="1659954" name="Group 50"/>
          <p:cNvGrpSpPr>
            <a:grpSpLocks/>
          </p:cNvGrpSpPr>
          <p:nvPr/>
        </p:nvGrpSpPr>
        <p:grpSpPr bwMode="auto">
          <a:xfrm>
            <a:off x="4430713" y="3633789"/>
            <a:ext cx="1565275" cy="827087"/>
            <a:chOff x="2179" y="2256"/>
            <a:chExt cx="986" cy="521"/>
          </a:xfrm>
        </p:grpSpPr>
        <p:sp>
          <p:nvSpPr>
            <p:cNvPr id="1659955" name="Oval 51"/>
            <p:cNvSpPr>
              <a:spLocks noChangeArrowheads="1"/>
            </p:cNvSpPr>
            <p:nvPr/>
          </p:nvSpPr>
          <p:spPr bwMode="auto">
            <a:xfrm rot="1087631">
              <a:off x="2697" y="2256"/>
              <a:ext cx="409" cy="521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659956" name="Group 52"/>
            <p:cNvGrpSpPr>
              <a:grpSpLocks/>
            </p:cNvGrpSpPr>
            <p:nvPr/>
          </p:nvGrpSpPr>
          <p:grpSpPr bwMode="auto">
            <a:xfrm>
              <a:off x="2179" y="2273"/>
              <a:ext cx="986" cy="406"/>
              <a:chOff x="1835" y="1793"/>
              <a:chExt cx="986" cy="406"/>
            </a:xfrm>
          </p:grpSpPr>
          <p:grpSp>
            <p:nvGrpSpPr>
              <p:cNvPr id="1659957" name="Group 53"/>
              <p:cNvGrpSpPr>
                <a:grpSpLocks/>
              </p:cNvGrpSpPr>
              <p:nvPr/>
            </p:nvGrpSpPr>
            <p:grpSpPr bwMode="auto">
              <a:xfrm rot="1071373">
                <a:off x="2356" y="1887"/>
                <a:ext cx="465" cy="312"/>
                <a:chOff x="963" y="1872"/>
                <a:chExt cx="429" cy="288"/>
              </a:xfrm>
            </p:grpSpPr>
            <p:sp>
              <p:nvSpPr>
                <p:cNvPr id="1659958" name="Oval 54"/>
                <p:cNvSpPr>
                  <a:spLocks noChangeArrowheads="1"/>
                </p:cNvSpPr>
                <p:nvPr/>
              </p:nvSpPr>
              <p:spPr bwMode="auto">
                <a:xfrm>
                  <a:off x="963" y="1872"/>
                  <a:ext cx="377" cy="288"/>
                </a:xfrm>
                <a:prstGeom prst="ellipse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9959" name="Line 55"/>
                <p:cNvSpPr>
                  <a:spLocks noChangeShapeType="1"/>
                </p:cNvSpPr>
                <p:nvPr/>
              </p:nvSpPr>
              <p:spPr bwMode="auto">
                <a:xfrm>
                  <a:off x="1152" y="201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59960" name="Freeform 56"/>
              <p:cNvSpPr>
                <a:spLocks/>
              </p:cNvSpPr>
              <p:nvPr/>
            </p:nvSpPr>
            <p:spPr bwMode="auto">
              <a:xfrm>
                <a:off x="1835" y="1793"/>
                <a:ext cx="291" cy="58"/>
              </a:xfrm>
              <a:custGeom>
                <a:avLst/>
                <a:gdLst>
                  <a:gd name="T0" fmla="*/ 0 w 848"/>
                  <a:gd name="T1" fmla="*/ 15 h 179"/>
                  <a:gd name="T2" fmla="*/ 332 w 848"/>
                  <a:gd name="T3" fmla="*/ 27 h 179"/>
                  <a:gd name="T4" fmla="*/ 848 w 848"/>
                  <a:gd name="T5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8" h="179">
                    <a:moveTo>
                      <a:pt x="0" y="15"/>
                    </a:moveTo>
                    <a:cubicBezTo>
                      <a:pt x="95" y="7"/>
                      <a:pt x="191" y="0"/>
                      <a:pt x="332" y="27"/>
                    </a:cubicBezTo>
                    <a:cubicBezTo>
                      <a:pt x="473" y="54"/>
                      <a:pt x="660" y="116"/>
                      <a:pt x="848" y="17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59961" name="Oval 57"/>
          <p:cNvSpPr>
            <a:spLocks noChangeArrowheads="1"/>
          </p:cNvSpPr>
          <p:nvPr/>
        </p:nvSpPr>
        <p:spPr bwMode="auto">
          <a:xfrm rot="1087631">
            <a:off x="5274518" y="3560763"/>
            <a:ext cx="649188" cy="958850"/>
          </a:xfrm>
          <a:prstGeom prst="ellips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endParaRPr lang="en-US"/>
          </a:p>
        </p:txBody>
      </p:sp>
      <p:sp>
        <p:nvSpPr>
          <p:cNvPr id="1659962" name="Text Box 58"/>
          <p:cNvSpPr txBox="1">
            <a:spLocks noChangeArrowheads="1"/>
          </p:cNvSpPr>
          <p:nvPr/>
        </p:nvSpPr>
        <p:spPr bwMode="auto">
          <a:xfrm>
            <a:off x="2500313" y="6110288"/>
            <a:ext cx="4750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dirty="0">
                <a:latin typeface="+mj-lt"/>
              </a:rPr>
              <a:t>Robot path error correlates errors in the map</a:t>
            </a:r>
          </a:p>
        </p:txBody>
      </p:sp>
    </p:spTree>
    <p:extLst>
      <p:ext uri="{BB962C8B-B14F-4D97-AF65-F5344CB8AC3E}">
        <p14:creationId xmlns:p14="http://schemas.microsoft.com/office/powerpoint/2010/main" val="350392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5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5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5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5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5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5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5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9F0-A665-CE44-8DC4-7EBD7A27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0635-D3CD-DF4D-ABD9-0AF0BBD0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Happily, we are not stuck! </a:t>
            </a:r>
          </a:p>
          <a:p>
            <a:r>
              <a:rPr lang="en-US" dirty="0"/>
              <a:t>Let’s extend the KF ideas to nonlinear models: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First look at what goes wrong exactly</a:t>
            </a:r>
          </a:p>
          <a:p>
            <a:pPr lvl="1"/>
            <a:r>
              <a:rPr lang="en-US" dirty="0"/>
              <a:t>Then the math to fix it</a:t>
            </a:r>
          </a:p>
          <a:p>
            <a:pPr lvl="1"/>
            <a:endParaRPr lang="en-US" dirty="0"/>
          </a:p>
          <a:p>
            <a:r>
              <a:rPr lang="en-US" dirty="0"/>
              <a:t>We’ll end with an algorithm called the Extended Kalman filter, which is the one that is actually used everywhere</a:t>
            </a:r>
          </a:p>
          <a:p>
            <a:pPr lvl="1"/>
            <a:r>
              <a:rPr lang="en-US" dirty="0"/>
              <a:t>Main math ideas come from KF, but extended to practical robots</a:t>
            </a:r>
          </a:p>
        </p:txBody>
      </p:sp>
    </p:spTree>
    <p:extLst>
      <p:ext uri="{BB962C8B-B14F-4D97-AF65-F5344CB8AC3E}">
        <p14:creationId xmlns:p14="http://schemas.microsoft.com/office/powerpoint/2010/main" val="2403435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BC85-13E2-4449-A529-9DDEEEA5317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Why is SLAM a hard problem?</a:t>
            </a:r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3962400"/>
            <a:ext cx="8153400" cy="2616200"/>
          </a:xfrm>
          <a:noFill/>
          <a:ln/>
        </p:spPr>
        <p:txBody>
          <a:bodyPr/>
          <a:lstStyle/>
          <a:p>
            <a:r>
              <a:rPr lang="en-US" altLang="en-US"/>
              <a:t>In the real world, the mapping between observations and landmarks is unknown</a:t>
            </a:r>
          </a:p>
          <a:p>
            <a:r>
              <a:rPr lang="en-US" altLang="en-US"/>
              <a:t>Picking wrong data associations can have catastrophic consequences</a:t>
            </a:r>
          </a:p>
          <a:p>
            <a:r>
              <a:rPr lang="en-US" altLang="en-US"/>
              <a:t>Pose error correlates data associations</a:t>
            </a:r>
          </a:p>
        </p:txBody>
      </p:sp>
      <p:sp>
        <p:nvSpPr>
          <p:cNvPr id="1660932" name="Rectangle 4"/>
          <p:cNvSpPr>
            <a:spLocks noChangeArrowheads="1"/>
          </p:cNvSpPr>
          <p:nvPr/>
        </p:nvSpPr>
        <p:spPr bwMode="auto">
          <a:xfrm>
            <a:off x="5375275" y="3124200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b="1">
                <a:latin typeface="Arial" panose="020B0604020202020204" pitchFamily="34" charset="0"/>
              </a:rPr>
              <a:t>Robot pose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b="1">
                <a:latin typeface="Arial" panose="020B0604020202020204" pitchFamily="34" charset="0"/>
              </a:rPr>
              <a:t>uncertainty</a:t>
            </a:r>
          </a:p>
        </p:txBody>
      </p:sp>
      <p:grpSp>
        <p:nvGrpSpPr>
          <p:cNvPr id="1660933" name="Group 5"/>
          <p:cNvGrpSpPr>
            <a:grpSpLocks/>
          </p:cNvGrpSpPr>
          <p:nvPr/>
        </p:nvGrpSpPr>
        <p:grpSpPr bwMode="auto">
          <a:xfrm>
            <a:off x="2667000" y="1447801"/>
            <a:ext cx="2438400" cy="1965325"/>
            <a:chOff x="720" y="912"/>
            <a:chExt cx="1536" cy="1238"/>
          </a:xfrm>
        </p:grpSpPr>
        <p:sp>
          <p:nvSpPr>
            <p:cNvPr id="1660934" name="AutoShape 6"/>
            <p:cNvSpPr>
              <a:spLocks noChangeArrowheads="1"/>
            </p:cNvSpPr>
            <p:nvPr/>
          </p:nvSpPr>
          <p:spPr bwMode="auto">
            <a:xfrm>
              <a:off x="720" y="104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35" name="AutoShape 7"/>
            <p:cNvSpPr>
              <a:spLocks noChangeArrowheads="1"/>
            </p:cNvSpPr>
            <p:nvPr/>
          </p:nvSpPr>
          <p:spPr bwMode="auto">
            <a:xfrm>
              <a:off x="1392" y="912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36" name="AutoShape 8"/>
            <p:cNvSpPr>
              <a:spLocks noChangeArrowheads="1"/>
            </p:cNvSpPr>
            <p:nvPr/>
          </p:nvSpPr>
          <p:spPr bwMode="auto">
            <a:xfrm>
              <a:off x="2064" y="104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37" name="Oval 9"/>
            <p:cNvSpPr>
              <a:spLocks noChangeArrowheads="1"/>
            </p:cNvSpPr>
            <p:nvPr/>
          </p:nvSpPr>
          <p:spPr bwMode="auto">
            <a:xfrm>
              <a:off x="1056" y="1862"/>
              <a:ext cx="81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60938" name="Group 10"/>
            <p:cNvGrpSpPr>
              <a:grpSpLocks/>
            </p:cNvGrpSpPr>
            <p:nvPr/>
          </p:nvGrpSpPr>
          <p:grpSpPr bwMode="auto">
            <a:xfrm rot="583516">
              <a:off x="1248" y="1862"/>
              <a:ext cx="192" cy="240"/>
              <a:chOff x="2448" y="1632"/>
              <a:chExt cx="192" cy="240"/>
            </a:xfrm>
          </p:grpSpPr>
          <p:sp>
            <p:nvSpPr>
              <p:cNvPr id="1660939" name="Oval 11"/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940" name="Line 12"/>
              <p:cNvSpPr>
                <a:spLocks noChangeShapeType="1"/>
              </p:cNvSpPr>
              <p:nvPr/>
            </p:nvSpPr>
            <p:spPr bwMode="auto">
              <a:xfrm flipH="1" flipV="1">
                <a:off x="2496" y="1632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0941" name="Line 13"/>
            <p:cNvSpPr>
              <a:spLocks noChangeShapeType="1"/>
            </p:cNvSpPr>
            <p:nvPr/>
          </p:nvSpPr>
          <p:spPr bwMode="auto">
            <a:xfrm>
              <a:off x="921" y="1352"/>
              <a:ext cx="3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0942" name="Line 14"/>
            <p:cNvSpPr>
              <a:spLocks noChangeShapeType="1"/>
            </p:cNvSpPr>
            <p:nvPr/>
          </p:nvSpPr>
          <p:spPr bwMode="auto">
            <a:xfrm flipH="1">
              <a:off x="1392" y="1142"/>
              <a:ext cx="9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0943" name="Oval 15"/>
            <p:cNvSpPr>
              <a:spLocks noChangeArrowheads="1"/>
            </p:cNvSpPr>
            <p:nvPr/>
          </p:nvSpPr>
          <p:spPr bwMode="auto">
            <a:xfrm>
              <a:off x="834" y="123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44" name="Oval 16"/>
            <p:cNvSpPr>
              <a:spLocks noChangeArrowheads="1"/>
            </p:cNvSpPr>
            <p:nvPr/>
          </p:nvSpPr>
          <p:spPr bwMode="auto">
            <a:xfrm>
              <a:off x="1440" y="10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60945" name="Line 17"/>
          <p:cNvSpPr>
            <a:spLocks noChangeShapeType="1"/>
          </p:cNvSpPr>
          <p:nvPr/>
        </p:nvSpPr>
        <p:spPr bwMode="auto">
          <a:xfrm flipH="1" flipV="1">
            <a:off x="4572000" y="3276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0946" name="Line 18"/>
          <p:cNvSpPr>
            <a:spLocks noChangeShapeType="1"/>
          </p:cNvSpPr>
          <p:nvPr/>
        </p:nvSpPr>
        <p:spPr bwMode="auto">
          <a:xfrm flipV="1">
            <a:off x="6781800" y="3276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60947" name="Group 19"/>
          <p:cNvGrpSpPr>
            <a:grpSpLocks/>
          </p:cNvGrpSpPr>
          <p:nvPr/>
        </p:nvGrpSpPr>
        <p:grpSpPr bwMode="auto">
          <a:xfrm>
            <a:off x="7086600" y="1447801"/>
            <a:ext cx="2438400" cy="1965325"/>
            <a:chOff x="3504" y="912"/>
            <a:chExt cx="1536" cy="1238"/>
          </a:xfrm>
        </p:grpSpPr>
        <p:sp>
          <p:nvSpPr>
            <p:cNvPr id="1660948" name="AutoShape 20"/>
            <p:cNvSpPr>
              <a:spLocks noChangeArrowheads="1"/>
            </p:cNvSpPr>
            <p:nvPr/>
          </p:nvSpPr>
          <p:spPr bwMode="auto">
            <a:xfrm flipH="1">
              <a:off x="4848" y="104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49" name="AutoShape 21"/>
            <p:cNvSpPr>
              <a:spLocks noChangeArrowheads="1"/>
            </p:cNvSpPr>
            <p:nvPr/>
          </p:nvSpPr>
          <p:spPr bwMode="auto">
            <a:xfrm flipH="1">
              <a:off x="4176" y="912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50" name="AutoShape 22"/>
            <p:cNvSpPr>
              <a:spLocks noChangeArrowheads="1"/>
            </p:cNvSpPr>
            <p:nvPr/>
          </p:nvSpPr>
          <p:spPr bwMode="auto">
            <a:xfrm flipH="1">
              <a:off x="3504" y="1046"/>
              <a:ext cx="192" cy="182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51" name="Oval 23"/>
            <p:cNvSpPr>
              <a:spLocks noChangeArrowheads="1"/>
            </p:cNvSpPr>
            <p:nvPr/>
          </p:nvSpPr>
          <p:spPr bwMode="auto">
            <a:xfrm flipH="1">
              <a:off x="3888" y="1862"/>
              <a:ext cx="81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60952" name="Group 24"/>
            <p:cNvGrpSpPr>
              <a:grpSpLocks/>
            </p:cNvGrpSpPr>
            <p:nvPr/>
          </p:nvGrpSpPr>
          <p:grpSpPr bwMode="auto">
            <a:xfrm rot="21016484" flipH="1">
              <a:off x="4320" y="1862"/>
              <a:ext cx="192" cy="240"/>
              <a:chOff x="2448" y="1632"/>
              <a:chExt cx="192" cy="240"/>
            </a:xfrm>
          </p:grpSpPr>
          <p:sp>
            <p:nvSpPr>
              <p:cNvPr id="1660953" name="Oval 25"/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954" name="Line 26"/>
              <p:cNvSpPr>
                <a:spLocks noChangeShapeType="1"/>
              </p:cNvSpPr>
              <p:nvPr/>
            </p:nvSpPr>
            <p:spPr bwMode="auto">
              <a:xfrm flipH="1" flipV="1">
                <a:off x="2496" y="1632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0955" name="Line 27"/>
            <p:cNvSpPr>
              <a:spLocks noChangeShapeType="1"/>
            </p:cNvSpPr>
            <p:nvPr/>
          </p:nvSpPr>
          <p:spPr bwMode="auto">
            <a:xfrm flipH="1">
              <a:off x="4512" y="1352"/>
              <a:ext cx="3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0956" name="Line 28"/>
            <p:cNvSpPr>
              <a:spLocks noChangeShapeType="1"/>
            </p:cNvSpPr>
            <p:nvPr/>
          </p:nvSpPr>
          <p:spPr bwMode="auto">
            <a:xfrm>
              <a:off x="4272" y="1142"/>
              <a:ext cx="9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0957" name="Oval 29"/>
            <p:cNvSpPr>
              <a:spLocks noChangeArrowheads="1"/>
            </p:cNvSpPr>
            <p:nvPr/>
          </p:nvSpPr>
          <p:spPr bwMode="auto">
            <a:xfrm flipH="1">
              <a:off x="4830" y="1239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58" name="Oval 30"/>
            <p:cNvSpPr>
              <a:spLocks noChangeArrowheads="1"/>
            </p:cNvSpPr>
            <p:nvPr/>
          </p:nvSpPr>
          <p:spPr bwMode="auto">
            <a:xfrm flipH="1">
              <a:off x="4224" y="109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8921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8EF9-D028-439C-A633-A484D4FE47B0}" type="slidenum">
              <a:rPr lang="en-US" altLang="en-US"/>
              <a:pPr/>
              <a:t>31</a:t>
            </a:fld>
            <a:endParaRPr lang="en-US" altLang="en-US"/>
          </a:p>
        </p:txBody>
      </p:sp>
      <p:grpSp>
        <p:nvGrpSpPr>
          <p:cNvPr id="1673218" name="Group 2"/>
          <p:cNvGrpSpPr>
            <a:grpSpLocks/>
          </p:cNvGrpSpPr>
          <p:nvPr/>
        </p:nvGrpSpPr>
        <p:grpSpPr bwMode="auto">
          <a:xfrm>
            <a:off x="4610101" y="2376488"/>
            <a:ext cx="4252913" cy="2925762"/>
            <a:chOff x="1944" y="1497"/>
            <a:chExt cx="2679" cy="1843"/>
          </a:xfrm>
        </p:grpSpPr>
        <p:sp>
          <p:nvSpPr>
            <p:cNvPr id="1673219" name="Rectangle 3"/>
            <p:cNvSpPr>
              <a:spLocks noChangeArrowheads="1"/>
            </p:cNvSpPr>
            <p:nvPr/>
          </p:nvSpPr>
          <p:spPr bwMode="auto">
            <a:xfrm>
              <a:off x="1944" y="1519"/>
              <a:ext cx="182" cy="7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3220" name="Rectangle 4"/>
            <p:cNvSpPr>
              <a:spLocks noChangeArrowheads="1"/>
            </p:cNvSpPr>
            <p:nvPr/>
          </p:nvSpPr>
          <p:spPr bwMode="auto">
            <a:xfrm>
              <a:off x="1944" y="2265"/>
              <a:ext cx="190" cy="1067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3221" name="Rectangle 5"/>
            <p:cNvSpPr>
              <a:spLocks noChangeArrowheads="1"/>
            </p:cNvSpPr>
            <p:nvPr/>
          </p:nvSpPr>
          <p:spPr bwMode="auto">
            <a:xfrm>
              <a:off x="3342" y="2289"/>
              <a:ext cx="1281" cy="1051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3222" name="Rectangle 6"/>
            <p:cNvSpPr>
              <a:spLocks noChangeArrowheads="1"/>
            </p:cNvSpPr>
            <p:nvPr/>
          </p:nvSpPr>
          <p:spPr bwMode="auto">
            <a:xfrm>
              <a:off x="2334" y="2295"/>
              <a:ext cx="985" cy="104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3223" name="Rectangle 7"/>
            <p:cNvSpPr>
              <a:spLocks noChangeArrowheads="1"/>
            </p:cNvSpPr>
            <p:nvPr/>
          </p:nvSpPr>
          <p:spPr bwMode="auto">
            <a:xfrm>
              <a:off x="3340" y="1497"/>
              <a:ext cx="1274" cy="78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3224" name="Rectangle 8"/>
            <p:cNvSpPr>
              <a:spLocks noChangeArrowheads="1"/>
            </p:cNvSpPr>
            <p:nvPr/>
          </p:nvSpPr>
          <p:spPr bwMode="auto">
            <a:xfrm>
              <a:off x="2332" y="1503"/>
              <a:ext cx="986" cy="7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673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231169"/>
              </p:ext>
            </p:extLst>
          </p:nvPr>
        </p:nvGraphicFramePr>
        <p:xfrm>
          <a:off x="2733676" y="2259013"/>
          <a:ext cx="6621463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4660560" imgH="1676160" progId="Equation.3">
                  <p:embed/>
                </p:oleObj>
              </mc:Choice>
              <mc:Fallback>
                <p:oleObj name="Equation" r:id="rId3" imgW="4660560" imgH="1676160" progId="Equation.3">
                  <p:embed/>
                  <p:pic>
                    <p:nvPicPr>
                      <p:cNvPr id="1673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6" y="2259013"/>
                        <a:ext cx="6621463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32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963025" y="1476462"/>
            <a:ext cx="8665826" cy="48703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Map with N landmarks:  (3+2N)-dimensional Gaussian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Can handle hundreds of dimensions</a:t>
            </a:r>
          </a:p>
        </p:txBody>
      </p:sp>
      <p:sp>
        <p:nvSpPr>
          <p:cNvPr id="1673227" name="Rectangle 11"/>
          <p:cNvSpPr>
            <a:spLocks noGrp="1" noChangeArrowheads="1"/>
          </p:cNvSpPr>
          <p:nvPr>
            <p:ph type="title"/>
          </p:nvPr>
        </p:nvSpPr>
        <p:spPr>
          <a:xfrm>
            <a:off x="2133601" y="442914"/>
            <a:ext cx="8424863" cy="579437"/>
          </a:xfrm>
        </p:spPr>
        <p:txBody>
          <a:bodyPr/>
          <a:lstStyle/>
          <a:p>
            <a:r>
              <a:rPr lang="en-US" altLang="en-US" sz="3200" dirty="0"/>
              <a:t>EKF-SLAM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911726" y="1887523"/>
            <a:ext cx="1384212" cy="4889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4899026" y="1828786"/>
            <a:ext cx="2033768" cy="19859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251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75" y="24455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50377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7BDC-5E8E-4094-BAF7-66506A0DFB13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1655810" name="Picture 2" descr="dump_000_0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536701"/>
            <a:ext cx="7583488" cy="39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5812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1" y="442914"/>
            <a:ext cx="8424863" cy="579437"/>
          </a:xfrm>
        </p:spPr>
        <p:txBody>
          <a:bodyPr/>
          <a:lstStyle/>
          <a:p>
            <a:r>
              <a:rPr lang="en-US" altLang="en-US" sz="3200"/>
              <a:t>EKF-SLAM</a:t>
            </a:r>
          </a:p>
        </p:txBody>
      </p:sp>
      <p:sp>
        <p:nvSpPr>
          <p:cNvPr id="1655813" name="Text Box 5"/>
          <p:cNvSpPr txBox="1">
            <a:spLocks noChangeArrowheads="1"/>
          </p:cNvSpPr>
          <p:nvPr/>
        </p:nvSpPr>
        <p:spPr bwMode="auto">
          <a:xfrm>
            <a:off x="3937001" y="5692775"/>
            <a:ext cx="47083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Map                                       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2645767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C837-F1A2-43DD-B761-BF8D53BEB1A1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1654787" name="Picture 3" descr="dump_000_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536701"/>
            <a:ext cx="7583488" cy="39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4788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1" y="442914"/>
            <a:ext cx="8424863" cy="579437"/>
          </a:xfrm>
        </p:spPr>
        <p:txBody>
          <a:bodyPr/>
          <a:lstStyle/>
          <a:p>
            <a:r>
              <a:rPr lang="en-US" altLang="en-US" sz="3200"/>
              <a:t>EKF-SLAM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02260" y="5590144"/>
            <a:ext cx="47083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Map                                       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421730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44A5-07FA-43EC-A320-27593B3FCE92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1653765" name="Picture 5" descr="dump_000_00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536701"/>
            <a:ext cx="7583488" cy="39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3764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1" y="442914"/>
            <a:ext cx="8424863" cy="579437"/>
          </a:xfrm>
        </p:spPr>
        <p:txBody>
          <a:bodyPr/>
          <a:lstStyle/>
          <a:p>
            <a:r>
              <a:rPr lang="en-US" altLang="en-US" sz="3200"/>
              <a:t>EKF-SLAM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046058" y="5716072"/>
            <a:ext cx="5101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Map                                              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2911298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35FD-AEA0-4967-8531-53A9722D650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60326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Properties of EKF-SLAM </a:t>
            </a:r>
            <a:br>
              <a:rPr lang="en-US" altLang="en-US" dirty="0"/>
            </a:br>
            <a:r>
              <a:rPr lang="en-US" altLang="en-US" dirty="0"/>
              <a:t>(Linear Case)</a:t>
            </a:r>
            <a:endParaRPr lang="de-DE" altLang="en-US" dirty="0"/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1903413"/>
            <a:ext cx="8169275" cy="4367212"/>
          </a:xfrm>
        </p:spPr>
        <p:txBody>
          <a:bodyPr/>
          <a:lstStyle/>
          <a:p>
            <a:pPr marL="0" indent="0">
              <a:buNone/>
              <a:tabLst>
                <a:tab pos="8077200" algn="l"/>
              </a:tabLst>
            </a:pPr>
            <a:r>
              <a:rPr lang="en-US" altLang="en-US" i="1"/>
              <a:t>Theorem</a:t>
            </a:r>
            <a:r>
              <a:rPr lang="en-US" altLang="en-US"/>
              <a:t>:</a:t>
            </a:r>
          </a:p>
          <a:p>
            <a:pPr marL="0" indent="0">
              <a:buNone/>
              <a:tabLst>
                <a:tab pos="8077200" algn="l"/>
              </a:tabLst>
            </a:pPr>
            <a:r>
              <a:rPr lang="en-US" altLang="en-US"/>
              <a:t>The determinant of any sub-matrix of the map covariance matrix decreases monotonically as successive observations are made.</a:t>
            </a:r>
          </a:p>
          <a:p>
            <a:pPr marL="0" indent="0">
              <a:buNone/>
              <a:tabLst>
                <a:tab pos="8077200" algn="l"/>
              </a:tabLst>
            </a:pPr>
            <a:endParaRPr lang="en-US" altLang="en-US"/>
          </a:p>
          <a:p>
            <a:pPr marL="0" indent="0">
              <a:buNone/>
              <a:tabLst>
                <a:tab pos="8077200" algn="l"/>
              </a:tabLst>
            </a:pPr>
            <a:r>
              <a:rPr lang="en-US" altLang="en-US" i="1"/>
              <a:t>Theorem</a:t>
            </a:r>
            <a:r>
              <a:rPr lang="en-US" altLang="en-US"/>
              <a:t>:</a:t>
            </a:r>
          </a:p>
          <a:p>
            <a:pPr marL="0" indent="0">
              <a:buNone/>
              <a:tabLst>
                <a:tab pos="8077200" algn="l"/>
              </a:tabLst>
            </a:pPr>
            <a:r>
              <a:rPr lang="en-US" altLang="en-US"/>
              <a:t>In the limit the landmark estimates become fully correlated</a:t>
            </a:r>
            <a:endParaRPr lang="de-DE" altLang="en-US"/>
          </a:p>
        </p:txBody>
      </p:sp>
      <p:sp>
        <p:nvSpPr>
          <p:cNvPr id="1656836" name="Rectangle 4"/>
          <p:cNvSpPr>
            <a:spLocks noChangeArrowheads="1"/>
          </p:cNvSpPr>
          <p:nvPr/>
        </p:nvSpPr>
        <p:spPr bwMode="auto">
          <a:xfrm>
            <a:off x="5843588" y="841375"/>
            <a:ext cx="2811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[Dissanayake et al., 2001]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1810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3.3 in Probabilistic Robotics for EKF</a:t>
            </a:r>
          </a:p>
          <a:p>
            <a:r>
              <a:rPr lang="en-US" dirty="0"/>
              <a:t>Chapter 7.4 in Probabilistic Robotics for EKF-Localization</a:t>
            </a:r>
          </a:p>
          <a:p>
            <a:r>
              <a:rPr lang="en-US" dirty="0"/>
              <a:t>Chapter 10.2 in Probabilistic Robotics for EKF-SLAM</a:t>
            </a:r>
          </a:p>
        </p:txBody>
      </p:sp>
    </p:spTree>
    <p:extLst>
      <p:ext uri="{BB962C8B-B14F-4D97-AF65-F5344CB8AC3E}">
        <p14:creationId xmlns:p14="http://schemas.microsoft.com/office/powerpoint/2010/main" val="181731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3" y="2145528"/>
            <a:ext cx="6553545" cy="949286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Kalman Filter: </a:t>
            </a:r>
            <a:b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 instance of Bayes’ Filter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8997374" y="3094814"/>
            <a:ext cx="41942" cy="255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26" y="6068996"/>
            <a:ext cx="2407760" cy="3900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79980" y="5663097"/>
            <a:ext cx="2501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Linear dynamics with Gaussian noise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6280" y="5662406"/>
            <a:ext cx="2696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Linear observations with Gaussian noise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277883" y="2966165"/>
            <a:ext cx="755021" cy="267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40" y="6051479"/>
            <a:ext cx="2386471" cy="41494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574183" y="5662406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Initial belief is Gaussian</a:t>
            </a:r>
          </a:p>
        </p:txBody>
      </p:sp>
      <p:sp>
        <p:nvSpPr>
          <p:cNvPr id="39" name="Plus Sign 38"/>
          <p:cNvSpPr/>
          <p:nvPr/>
        </p:nvSpPr>
        <p:spPr>
          <a:xfrm>
            <a:off x="10414527" y="5689839"/>
            <a:ext cx="233474" cy="206744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001" y="6051479"/>
            <a:ext cx="1513836" cy="1799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2597" y="359963"/>
            <a:ext cx="4318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Assumptions guarantee that if the prior belief before the prediction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step is Gaussian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0180986" y="655975"/>
            <a:ext cx="0" cy="19105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25641" y="4798063"/>
            <a:ext cx="16642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and the posterior belief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(after the update step)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will be Gaussian. 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5430260" y="3174729"/>
            <a:ext cx="4150" cy="14848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06045" y="3898239"/>
            <a:ext cx="21996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then the prior belief after the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prediction step will be Gaussian 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7900610" y="3226584"/>
            <a:ext cx="0" cy="6641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2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3" y="2145528"/>
            <a:ext cx="6553545" cy="949286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Kalman Filter: </a:t>
            </a:r>
            <a:b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 instance of Bayes’ Filter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8935164" y="3094814"/>
            <a:ext cx="41942" cy="255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26" y="6068996"/>
            <a:ext cx="2407760" cy="3947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79980" y="5663097"/>
            <a:ext cx="2501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Linear dynamics with Gaussian noise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6280" y="5662406"/>
            <a:ext cx="2696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Linear observations with Gaussian noise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277883" y="2966165"/>
            <a:ext cx="755021" cy="267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40" y="6051479"/>
            <a:ext cx="2386471" cy="42733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574183" y="5662406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Initial belief is Gaussian</a:t>
            </a:r>
          </a:p>
        </p:txBody>
      </p:sp>
      <p:sp>
        <p:nvSpPr>
          <p:cNvPr id="39" name="Plus Sign 38"/>
          <p:cNvSpPr/>
          <p:nvPr/>
        </p:nvSpPr>
        <p:spPr>
          <a:xfrm>
            <a:off x="10414527" y="5689839"/>
            <a:ext cx="233474" cy="206744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001" y="6051479"/>
            <a:ext cx="1513836" cy="1799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2597" y="359963"/>
            <a:ext cx="4318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Assumptions guarantee that if the prior belief before the prediction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step is Gaussian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0268125" y="687897"/>
            <a:ext cx="8390" cy="18959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25641" y="4798063"/>
            <a:ext cx="16642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and the posterior belief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(after the update step)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will be Gaussian. 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5430260" y="3174729"/>
            <a:ext cx="4150" cy="14848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06045" y="3898239"/>
            <a:ext cx="21996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then the prior belief after the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prediction step will be Gaussian 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7900610" y="3226584"/>
            <a:ext cx="0" cy="6641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8627" y="4726008"/>
            <a:ext cx="40190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Suppose you replace </a:t>
            </a:r>
          </a:p>
          <a:p>
            <a:r>
              <a:rPr lang="en-US" b="1" dirty="0">
                <a:solidFill>
                  <a:srgbClr val="FF9933"/>
                </a:solidFill>
              </a:rPr>
              <a:t>the linear models with </a:t>
            </a:r>
          </a:p>
          <a:p>
            <a:r>
              <a:rPr lang="en-US" b="1" dirty="0">
                <a:solidFill>
                  <a:srgbClr val="FF9933"/>
                </a:solidFill>
              </a:rPr>
              <a:t>nonlinear models.</a:t>
            </a:r>
          </a:p>
          <a:p>
            <a:endParaRPr lang="en-US" b="1" dirty="0">
              <a:solidFill>
                <a:srgbClr val="FF9933"/>
              </a:solidFill>
            </a:endParaRPr>
          </a:p>
          <a:p>
            <a:r>
              <a:rPr lang="en-US" b="1" dirty="0">
                <a:solidFill>
                  <a:srgbClr val="FF9933"/>
                </a:solidFill>
              </a:rPr>
              <a:t>Does the posterior             remain</a:t>
            </a:r>
          </a:p>
          <a:p>
            <a:r>
              <a:rPr lang="en-US" b="1" dirty="0">
                <a:solidFill>
                  <a:srgbClr val="FF9933"/>
                </a:solidFill>
              </a:rPr>
              <a:t>Gaussian?</a:t>
            </a:r>
          </a:p>
        </p:txBody>
      </p:sp>
      <p:sp>
        <p:nvSpPr>
          <p:cNvPr id="5" name="Arrow: Right 4"/>
          <p:cNvSpPr/>
          <p:nvPr/>
        </p:nvSpPr>
        <p:spPr>
          <a:xfrm rot="770578">
            <a:off x="3295293" y="5485677"/>
            <a:ext cx="1226560" cy="121163"/>
          </a:xfrm>
          <a:prstGeom prst="rightArrow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72" y="5949550"/>
            <a:ext cx="568328" cy="2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9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3" y="2145528"/>
            <a:ext cx="6553545" cy="949286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Kalman Filter: </a:t>
            </a:r>
            <a:b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 instance of Bayes’ Filter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8935164" y="3094814"/>
            <a:ext cx="41942" cy="255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26" y="6068996"/>
            <a:ext cx="2407760" cy="3947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79980" y="5663097"/>
            <a:ext cx="2501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Linear dynamics with Gaussian noise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6280" y="5662406"/>
            <a:ext cx="2696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Linear observations with Gaussian noise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277883" y="2966165"/>
            <a:ext cx="755021" cy="267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40" y="6051479"/>
            <a:ext cx="2386471" cy="42733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574183" y="5662406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Initial belief is Gaussian</a:t>
            </a:r>
          </a:p>
        </p:txBody>
      </p:sp>
      <p:sp>
        <p:nvSpPr>
          <p:cNvPr id="39" name="Plus Sign 38"/>
          <p:cNvSpPr/>
          <p:nvPr/>
        </p:nvSpPr>
        <p:spPr>
          <a:xfrm>
            <a:off x="10414527" y="5689839"/>
            <a:ext cx="233474" cy="206744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001" y="6051479"/>
            <a:ext cx="1513836" cy="1799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2597" y="359963"/>
            <a:ext cx="4318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Assumptions guarantee that if the prior belief before the prediction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step is Gaussian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0268125" y="687897"/>
            <a:ext cx="8390" cy="18959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25641" y="4798063"/>
            <a:ext cx="16642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and the posterior belief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(after the update step)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will be Gaussian. 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5430260" y="3174729"/>
            <a:ext cx="4150" cy="14848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06045" y="3898239"/>
            <a:ext cx="21996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then the prior belief after the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prediction step will be Gaussian 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7900610" y="3226584"/>
            <a:ext cx="0" cy="6641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8627" y="4726008"/>
            <a:ext cx="40655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Suppose you replace </a:t>
            </a:r>
          </a:p>
          <a:p>
            <a:r>
              <a:rPr lang="en-US" b="1" dirty="0">
                <a:solidFill>
                  <a:srgbClr val="FF9933"/>
                </a:solidFill>
              </a:rPr>
              <a:t>the linear models with </a:t>
            </a:r>
          </a:p>
          <a:p>
            <a:r>
              <a:rPr lang="en-US" b="1" dirty="0">
                <a:solidFill>
                  <a:srgbClr val="FF9933"/>
                </a:solidFill>
              </a:rPr>
              <a:t>nonlinear models.</a:t>
            </a:r>
          </a:p>
          <a:p>
            <a:endParaRPr lang="en-US" b="1" dirty="0">
              <a:solidFill>
                <a:srgbClr val="FF9933"/>
              </a:solidFill>
            </a:endParaRPr>
          </a:p>
          <a:p>
            <a:r>
              <a:rPr lang="en-US" b="1" dirty="0">
                <a:solidFill>
                  <a:srgbClr val="FF9933"/>
                </a:solidFill>
              </a:rPr>
              <a:t>Does the posterior             remain</a:t>
            </a:r>
          </a:p>
          <a:p>
            <a:r>
              <a:rPr lang="en-US" b="1" dirty="0">
                <a:solidFill>
                  <a:srgbClr val="FF9933"/>
                </a:solidFill>
              </a:rPr>
              <a:t>Gaussian?  NO </a:t>
            </a:r>
          </a:p>
        </p:txBody>
      </p:sp>
      <p:sp>
        <p:nvSpPr>
          <p:cNvPr id="5" name="Arrow: Right 4"/>
          <p:cNvSpPr/>
          <p:nvPr/>
        </p:nvSpPr>
        <p:spPr>
          <a:xfrm rot="760272">
            <a:off x="3317827" y="5477569"/>
            <a:ext cx="1226560" cy="121163"/>
          </a:xfrm>
          <a:prstGeom prst="rightArrow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72" y="5949550"/>
            <a:ext cx="568328" cy="2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6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6573-EF81-4B51-90B8-1B456D10AFA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094" y="417747"/>
            <a:ext cx="8424863" cy="579437"/>
          </a:xfrm>
        </p:spPr>
        <p:txBody>
          <a:bodyPr/>
          <a:lstStyle/>
          <a:p>
            <a:pPr algn="ctr"/>
            <a:r>
              <a:rPr lang="en-US" altLang="en-US" sz="3200" dirty="0"/>
              <a:t>Linearity Assumption Revisited</a:t>
            </a:r>
          </a:p>
        </p:txBody>
      </p:sp>
      <p:pic>
        <p:nvPicPr>
          <p:cNvPr id="1250307" name="Picture 3" descr="ekf-linFun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62" y="1263087"/>
            <a:ext cx="5215725" cy="482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46672" y="2390862"/>
            <a:ext cx="760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</a:p>
          <a:p>
            <a:r>
              <a:rPr lang="en-US" dirty="0"/>
              <a:t>and</a:t>
            </a:r>
          </a:p>
          <a:p>
            <a:endParaRPr lang="en-US" dirty="0"/>
          </a:p>
          <a:p>
            <a:r>
              <a:rPr lang="en-US" dirty="0"/>
              <a:t>then 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415998"/>
            <a:ext cx="1156571" cy="227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52" y="2714027"/>
            <a:ext cx="1237248" cy="248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19" y="3253523"/>
            <a:ext cx="1920050" cy="2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4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5B80-BDE5-4BE7-9AD8-6E47A047F81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Nonlinear Function</a:t>
            </a:r>
          </a:p>
        </p:txBody>
      </p:sp>
      <p:pic>
        <p:nvPicPr>
          <p:cNvPr id="1251331" name="Picture 3" descr="ekf-fu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952" y="1321594"/>
            <a:ext cx="5444096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07541" y="2340528"/>
            <a:ext cx="2815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then y is not necessarily</a:t>
            </a:r>
          </a:p>
          <a:p>
            <a:r>
              <a:rPr lang="en-US" dirty="0"/>
              <a:t>distributed as a Gaussian.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492" y="2376244"/>
            <a:ext cx="911238" cy="2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99" y="2663389"/>
            <a:ext cx="1237248" cy="2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72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9.9325"/>
  <p:tag name="ORIGINALWIDTH" val="3351.331"/>
  <p:tag name="LATEXADDIN" val="\documentclass{article}&#10;\usepackage{amsmath}&#10;\usepackage{amsfonts}&#10;\pagestyle{empty}&#10;\begin{document}&#10;&#10;\begin{equation}&#10;z_t^{(i)}=h_i(x_t)=\begin{bmatrix}&#10;\sqrt{(p_x(t) - l_x^{(i)})^2 \; + \;  (p_y(t) - l_y^{(i)})^2 }\\&#10;\\&#10;\text{atan2}(p_y(t) - l_y^{(i)}, \quad p_x(t) - l_x^{(i)})-\theta(t)\\&#10;\end{bmatrix}+n_t&#10; \nonumber&#10;\end{equation}&#10;&#10;&#10;\end{document}"/>
  <p:tag name="IGUANATEXSIZE" val="2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44.9568"/>
  <p:tag name="LATEXADDIN" val="\documentclass{article}&#10;\usepackage{amsmath}&#10;\usepackage{amsfonts}&#10;\pagestyle{empty}&#10;\begin{document}&#10;&#10;\begin{equation}&#10;bel(x_t)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1.4435"/>
  <p:tag name="ORIGINALWIDTH" val="3116.61"/>
  <p:tag name="LATEXADDIN" val="\documentclass{article}&#10;\usepackage{amsmath}&#10;\pagestyle{empty}&#10;\begin{document}&#10;&#10;\begin{eqnarray}&#10;bel(x_t) &amp; = &amp; p(x_t|u_{0:t-1}, z_{0:t}) \nonumber\\&#10;         &amp; = &amp; \eta \; p(z_t|x_t) \; \int p(x_t|u_{t-1}, x_{t-1}) \; bel(x_{t-1}) \; dx_{t-1} \nonumber&#10;\end{eqnarray}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.4612"/>
  <p:tag name="ORIGINALWIDTH" val="1893.513"/>
  <p:tag name="LATEXADDIN" val="\documentclass{article}&#10;\usepackage{amsmath}&#10;\pagestyle{empty}&#10;\begin{document}&#10;&#10;\begin{eqnarray}&#10;x_t &amp; = &amp; f(x_{t-1}, u_{t-1}) +Gw_{t-1} \nonumber \\&#10;&amp;{} &amp; \text{with noise} \; w_{t-1} \sim \mathcal{N}(0, Q) \nonumber&#10;\end{eqnarray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.4612"/>
  <p:tag name="ORIGINALWIDTH" val="1733.783"/>
  <p:tag name="LATEXADDIN" val="\documentclass{article}&#10;\usepackage{amsmath}&#10;\pagestyle{empty}&#10;\begin{document}&#10;&#10;\begin{eqnarray}&#10;z_t &amp; = &amp; h(x_{t})+n_{t} \nonumber \\&#10;&amp;{} &amp; \text{with noise} \; n_{t} \sim \mathcal{N}(0, R) \nonumber&#10;\end{eqnarray}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072.366"/>
  <p:tag name="LATEXADDIN" val="\documentclass{article}&#10;\usepackage{amsmath}&#10;\pagestyle{empty}&#10;\begin{document}&#10;&#10;\begin{equation}&#10;bel(x_0)\sim \mathcal{N}(\mu_0,\Sigma_0) \nonumber&#10;\end{equation}&#10;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44.9568"/>
  <p:tag name="LATEXADDIN" val="\documentclass{article}&#10;\usepackage{amsmath}&#10;\usepackage{amsfonts}&#10;\pagestyle{empty}&#10;\begin{document}&#10;&#10;\begin{equation}&#10;bel(x_t) \nonumber&#10;\end{equation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69.1788"/>
  <p:tag name="LATEXADDIN" val="\documentclass{article}&#10;\usepackage{amsmath}&#10;\usepackage{amsfonts}&#10;\pagestyle{empty}&#10;\begin{document}&#10;&#10;\begin{equation}&#10;y=ax+b  \nonumber&#10;\end{equation}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01.1624"/>
  <p:tag name="LATEXADDIN" val="\documentclass{article}&#10;\usepackage{amsmath}&#10;\usepackage{amsfonts}&#10;\pagestyle{empty}&#10;\begin{document}&#10;&#10;\begin{equation}&#10;x \sim \mathcal{N}(\mu, \sigma^2) \nonumber&#10;\end{equation}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88.114"/>
  <p:tag name="LATEXADDIN" val="\documentclass{article}&#10;\usepackage{amsmath}&#10;\usepackage{amsfonts}&#10;\pagestyle{empty}&#10;\begin{document}&#10;&#10;\begin{equation}&#10;y \sim \mathcal{N}(a\mu+b, a^2\sigma^2) \nonumber&#10;\end{equation}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48.4439"/>
  <p:tag name="LATEXADDIN" val="\documentclass{article}&#10;\usepackage{amsmath}&#10;\usepackage{amsfonts}&#10;\pagestyle{empty}&#10;\begin{document}&#10;&#10;\begin{equation}&#10;y=g(x)  \nonumber&#10;\end{equation}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1.4435"/>
  <p:tag name="ORIGINALWIDTH" val="3116.61"/>
  <p:tag name="LATEXADDIN" val="\documentclass{article}&#10;\usepackage{amsmath}&#10;\pagestyle{empty}&#10;\begin{document}&#10;&#10;\begin{eqnarray}&#10;bel(x_t) &amp; = &amp; p(x_t|u_{0:t-1}, z_{0:t}) \nonumber\\&#10;         &amp; = &amp; \eta \; p(z_t|x_t) \; \int p(x_t|u_{t-1}, x_{t-1}) \; bel(x_{t-1}) \; dx_{t-1} \nonumber&#10;\end{eqnarray}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01.1624"/>
  <p:tag name="LATEXADDIN" val="\documentclass{article}&#10;\usepackage{amsmath}&#10;\usepackage{amsfonts}&#10;\pagestyle{empty}&#10;\begin{document}&#10;&#10;\begin{equation}&#10;x \sim \mathcal{N}(\mu, \sigma^2) \nonumber&#10;\end{equation}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48.4439"/>
  <p:tag name="LATEXADDIN" val="\documentclass{article}&#10;\usepackage{amsmath}&#10;\usepackage{amsfonts}&#10;\pagestyle{empty}&#10;\begin{document}&#10;&#10;\begin{equation}&#10;y=g(x)  \nonumber&#10;\end{equation}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01.1624"/>
  <p:tag name="LATEXADDIN" val="\documentclass{article}&#10;\usepackage{amsmath}&#10;\usepackage{amsfonts}&#10;\pagestyle{empty}&#10;\begin{document}&#10;&#10;\begin{equation}&#10;x \sim \mathcal{N}(\mu, \sigma^2) \nonumber&#10;\end{equation}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48.4439"/>
  <p:tag name="LATEXADDIN" val="\documentclass{article}&#10;\usepackage{amsmath}&#10;\usepackage{amsfonts}&#10;\pagestyle{empty}&#10;\begin{document}&#10;&#10;\begin{equation}&#10;y=g(x)  \nonumber&#10;\end{equation}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01.1624"/>
  <p:tag name="LATEXADDIN" val="\documentclass{article}&#10;\usepackage{amsmath}&#10;\usepackage{amsfonts}&#10;\pagestyle{empty}&#10;\begin{document}&#10;&#10;\begin{equation}&#10;x \sim \mathcal{N}(\mu, \sigma^2) \nonumber&#10;\end{equation}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48.4439"/>
  <p:tag name="LATEXADDIN" val="\documentclass{article}&#10;\usepackage{amsmath}&#10;\usepackage{amsfonts}&#10;\pagestyle{empty}&#10;\begin{document}&#10;&#10;\begin{equation}&#10;y=g(x)  \nonumber&#10;\end{equation}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01.1624"/>
  <p:tag name="LATEXADDIN" val="\documentclass{article}&#10;\usepackage{amsmath}&#10;\usepackage{amsfonts}&#10;\pagestyle{empty}&#10;\begin{document}&#10;&#10;\begin{equation}&#10;x \sim \mathcal{N}(\mu, \sigma^2) \nonumber&#10;\end{equation}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5.8793"/>
  <p:tag name="ORIGINALWIDTH" val="2719.16"/>
  <p:tag name="LATEXADDIN" val="\documentclass{article}&#10;\usepackage{amsmath}&#10;\usepackage{amsfonts}&#10;\pagestyle{empty}&#10;\begin{document}&#10;&#10;\begin{eqnarray}&#10;x_{t+1} &amp; = &amp; f(x_{t}, u_{t}) + w_t \nonumber \\&#10;      &amp; \approx &amp; f(\mu_{t|t}, u_{t}) + \frac{\partial f}{\partial x}(\mu_{t|t}, u_{t})(x_{t} - \mu_{t|t}) + w_t \nonumber \\&#10;      &amp; = &amp; f(\mu_{t|t}, u_{t}) + F_{t}(x_{t} - \mu_{t|t}) + w_t \nonumber \\&#10;      &amp; = &amp; F_{t}x_{t} + f(\mu_{t|t}, u_{t}) -F_{t}\mu_{t|t} + w_t \nonumber \\&#10;      &amp; = &amp; F_{t}x_{t} + \bar{u}_t + w_t \nonumber&#10;\end{eqnarray}&#10;&#10;&#10;\end{document}"/>
  <p:tag name="IGUANATEXSIZE" val="20"/>
  <p:tag name="IGUANATEXCURSOR" val="4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596.925"/>
  <p:tag name="LATEXADDIN" val="\documentclass{article}&#10;\usepackage{amsmath}&#10;\usepackage{amsfonts}&#10;\pagestyle{empty}&#10;\begin{document}&#10;&#10;\begin{equation}&#10;f(x_1, x_2, u)=[x_1+x_2^2, \; x_2+3u, \;x_1^4-u^2] \; \in \; \mathbb{R}^3 \nonumber&#10;\end{equation}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15.9355"/>
  <p:tag name="LATEXADDIN" val="\documentclass{article}&#10;\usepackage{amsmath}&#10;\usepackage{amsfonts}&#10;\pagestyle{empty}&#10;\begin{document}&#10;&#10;\begin{equation}&#10;(\mu_1, \mu_2, u) \nonumber&#10;\end{equation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116"/>
  <p:tag name="ORIGINALWIDTH" val="1893.513"/>
  <p:tag name="LATEXADDIN" val="\documentclass{article}&#10;\usepackage{amsmath}&#10;\pagestyle{empty}&#10;\begin{document}&#10;&#10;\begin{eqnarray}&#10;x_t &amp; = &amp; Ax_{t-1}+Bu_{t-1} +Gw_{t-1} \nonumber \\&#10;&amp;{} &amp; \text{with noise} \; w_{t-1} \sim \mathcal{N}(0, Q) \nonumber&#10;\end{eqnarray}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0.622"/>
  <p:tag name="ORIGINALWIDTH" val="2516.685"/>
  <p:tag name="LATEXADDIN" val="\documentclass{article}&#10;\usepackage{amsmath}&#10;\usepackage{amsfonts}&#10;\pagestyle{empty}&#10;\begin{document}&#10;&#10;\begin{eqnarray}&#10;\frac{\partial f}{\partial x_{1:2}}(\mu_1, \mu_2, u_1) &amp; = &amp; \begin{bmatrix}&#10;\frac{\partial f_1}{\partial x_1} &amp; \frac{\partial f_1}{\partial x_2}  \\&#10;\frac{\partial f_2}{\partial x_1} &amp; \frac{\partial f_2}{\partial x_2}  \\&#10;\frac{\partial f_3}{\partial x_1} &amp; \frac{\partial f_3}{\partial x_2} &#10;\end{bmatrix}(\mu_1,\mu_2,u_1)\nonumber \\&#10;&amp; = &amp; \begin{bmatrix}&#10;1 &amp; 2\mu_2\\&#10;0 &amp; 1\\&#10;4\mu_1^3 &amp; 0&#10;\end{bmatrix} \nonumber&#10;\end{eqnarray}&#10;&#10;&#10;\end{document}"/>
  <p:tag name="IGUANATEXSIZE" val="20"/>
  <p:tag name="IGUANATEXCURSOR" val="4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81.7023"/>
  <p:tag name="LATEXADDIN" val="\documentclass{article}&#10;\usepackage{amsmath}&#10;\usepackage{amsfonts}&#10;\pagestyle{empty}&#10;\begin{document}&#10;&#10;\begin{equation}&#10;(x_1, x_2) \nonumber&#10;\end{equation}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5.6281"/>
  <p:tag name="ORIGINALWIDTH" val="2842.895"/>
  <p:tag name="LATEXADDIN" val="\documentclass{article}&#10;\usepackage{amsmath}&#10;\usepackage{amsfonts}&#10;\pagestyle{empty}&#10;\begin{document}&#10;&#10;\begin{eqnarray}&#10;z_{t+1} &amp; = &amp; h(x_{t+1}) + n_{t+1} \nonumber \\&#10;      &amp; \approx &amp; h(\mu_{t+1|t}) + \frac{\partial h}{\partial x}(\mu_{t+1|t})(x_{t} - \mu_{t+1|t}) + n_{t+1} \nonumber \\&#10;      &amp; = &amp; h(\mu_{t+1|t}) + H_{t+1}(x_{t+1} - \mu_{t+1|t}) + n_{t+1} \nonumber \\&#10;      &amp; = &amp; H_{t+1}x_{t+1} + h(\mu_{t+1|t}) - H_{t+1}\mu_{t+1|t} + n_{t+1} \nonumber \\&#10;      &amp; = &amp; H_{t+1}x_{t+1} + \bar{c}_{t+1} + n_{t+1} \nonumber&#10;\end{eqnarray}&#10;&#10;&#10;\end{document}"/>
  <p:tag name="IGUANATEXSIZE" val="20"/>
  <p:tag name="IGUANATEXCURSOR" val="5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901.762"/>
  <p:tag name="LATEXADDIN" val="\documentclass{article}&#10;\usepackage{amsmath}&#10;\usepackage{amsfonts}&#10;\pagestyle{empty}&#10;\begin{document}&#10;&#10;\begin{equation}&#10;h(x_1, x_2)=[x_1+x_2^2, \; x_2, \;x_1^4] \; \in \; \mathbb{R}^3 \nonumber&#10;\end{equation}&#10;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89.2013"/>
  <p:tag name="LATEXADDIN" val="\documentclass{article}&#10;\usepackage{amsmath}&#10;\usepackage{amsfonts}&#10;\pagestyle{empty}&#10;\begin{document}&#10;&#10;\begin{equation}&#10;(\mu_1, \mu_2) \nonumber&#10;\end{equation}&#10;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0.622"/>
  <p:tag name="ORIGINALWIDTH" val="2155.98"/>
  <p:tag name="LATEXADDIN" val="\documentclass{article}&#10;\usepackage{amsmath}&#10;\usepackage{amsfonts}&#10;\pagestyle{empty}&#10;\begin{document}&#10;&#10;\begin{eqnarray}&#10;\frac{\partial h}{\partial x_{1:2}}(\mu_1, \mu_2) &amp; = &amp; \begin{bmatrix}&#10;\frac{\partial h_1}{\partial x_1} &amp; \frac{\partial h_1}{\partial x_2}  \\&#10;\frac{\partial h_2}{\partial x_1} &amp; \frac{\partial h_2}{\partial x_2}  \\&#10;\frac{\partial h_3}{\partial x_1} &amp; \frac{\partial h_3}{\partial x_2} &#10;\end{bmatrix}(\mu_1,\mu_2)\nonumber \\&#10;&amp; = &amp; \begin{bmatrix}&#10;1 &amp; 2\mu_2\\&#10;0 &amp; 1\\&#10;4\mu_1^3 &amp; 0&#10;\end{bmatrix} \nonumber&#10;\end{eqnarray}&#10;&#10;&#10;\end{document}"/>
  <p:tag name="IGUANATEXSIZE" val="20"/>
  <p:tag name="IGUANATEXCURSOR" val="4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81.7023"/>
  <p:tag name="LATEXADDIN" val="\documentclass{article}&#10;\usepackage{amsmath}&#10;\usepackage{amsfonts}&#10;\pagestyle{empty}&#10;\begin{document}&#10;&#10;\begin{equation}&#10;(x_1, x_2) \nonumber&#10;\end{equation}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1.4435"/>
  <p:tag name="ORIGINALWIDTH" val="3116.61"/>
  <p:tag name="LATEXADDIN" val="\documentclass{article}&#10;\usepackage{amsmath}&#10;\pagestyle{empty}&#10;\begin{document}&#10;&#10;\begin{eqnarray}&#10;bel(x_t) &amp; = &amp; p(x_t|u_{0:t-1}, z_{0:t}) \nonumber\\&#10;         &amp; = &amp; \eta \; p(z_t|x_t) \; \int p(x_t|u_{t-1}, x_{t-1}) \; bel(x_{t-1}) \; dx_{t-1} \nonumber&#10;\end{eqnarray}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893.513"/>
  <p:tag name="LATEXADDIN" val="\documentclass{article}&#10;\usepackage{amsmath}&#10;\pagestyle{empty}&#10;\begin{document}&#10;&#10;\begin{eqnarray}&#10;x_t &amp; = &amp; F_{t-1}x_{t-1} + \bar{u}_{t-1} +Gw_{t-1} \nonumber \\&#10;&amp;{} &amp; \text{with noise} \; w_{t-1} \sim \mathcal{N}(0, Q) \nonumber&#10;\end{eqnarray}&#10;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4623"/>
  <p:tag name="ORIGINALWIDTH" val="1733.783"/>
  <p:tag name="LATEXADDIN" val="\documentclass{article}&#10;\usepackage{amsmath}&#10;\pagestyle{empty}&#10;\begin{document}&#10;&#10;\begin{eqnarray}&#10;z_t &amp; = &amp; H_tx_t +\bar{c}_t + n_{t} \nonumber \\&#10;&amp;{} &amp; \text{with noise} \; n_{t} \sim \mathcal{N}(0, R) \nonumber&#10;\end{eqnarray}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4623"/>
  <p:tag name="ORIGINALWIDTH" val="1733.783"/>
  <p:tag name="LATEXADDIN" val="\documentclass{article}&#10;\usepackage{amsmath}&#10;\pagestyle{empty}&#10;\begin{document}&#10;&#10;\begin{eqnarray}&#10;z_t &amp; = &amp; Hx_{t}+n_{t} \nonumber \\&#10;&amp;{} &amp; \text{with noise} \; n_{t} \sim \mathcal{N}(0, R) \nonumber&#10;\end{eqnarray}&#10;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072.366"/>
  <p:tag name="LATEXADDIN" val="\documentclass{article}&#10;\usepackage{amsmath}&#10;\pagestyle{empty}&#10;\begin{document}&#10;&#10;\begin{equation}&#10;bel(x_0)\sim \mathcal{N}(\mu_0,\Sigma_0) \nonumber&#10;\end{equation}&#10;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990.6262"/>
  <p:tag name="LATEXADDIN" val="\documentclass{article}&#10;\usepackage{amsmath}&#10;\usepackage{amsfonts}&#10;\pagestyle{empty}&#10;\begin{document}&#10;&#10;\begin{equation}&#10;\mu_{t+1|t}=f(\mu_{t|t}, u_{t}) \nonumber&#10;\end{equation}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1502.812"/>
  <p:tag name="LATEXADDIN" val="\documentclass{article}&#10;\usepackage{amsmath}&#10;\usepackage{amsfonts}&#10;\pagestyle{empty}&#10;\begin{document}&#10;&#10;\begin{equation}&#10;\Sigma_{t+1|t}=F_t\Sigma_{t|t}F_t^T+GQG^T \nonumber&#10;\end{equation}&#10;&#10;&#10;\end{document}"/>
  <p:tag name="IGUANATEXSIZE" val="20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081.74"/>
  <p:tag name="LATEXADDIN" val="\documentclass{article}&#10;\usepackage{amsmath}&#10;\usepackage{amsfonts}&#10;\pagestyle{empty}&#10;\begin{document}&#10;&#10;\begin{equation}&#10;\mu_{t+1|t+1}=\mu_{t+1|t} + K_{t+1}(\bar{z}_{t+1} - \mu_{z_{t+1}}) \nonumber&#10;\end{equation}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956.505"/>
  <p:tag name="LATEXADDIN" val="\documentclass{article}&#10;\usepackage{amsmath}&#10;\usepackage{amsfonts}&#10;\pagestyle{empty}&#10;\begin{document}&#10;&#10;\begin{equation}&#10;\Sigma_{t+1|t+1}=\Sigma_{t+1|t}-K_{t+1}H_{t+1}\Sigma_{t+1|t} \nonumber&#10;\end{equation}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33.596"/>
  <p:tag name="LATEXADDIN" val="\documentclass{article}&#10;\usepackage{amsmath}&#10;\usepackage{amsfonts}&#10;\pagestyle{empty}&#10;\begin{document}&#10;&#10;\begin{equation}&#10;x_{t+1}=f(x_t, u_t) + Gw_t \nonumber&#10;\end{equation}&#10;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716.9104"/>
  <p:tag name="LATEXADDIN" val="\documentclass{article}&#10;\usepackage{amsmath}&#10;\usepackage{amsfonts}&#10;\pagestyle{empty}&#10;\begin{document}&#10;&#10;\begin{equation}&#10;w_t \sim \mathcal{N}(0, Q) \nonumber&#10;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06.8991"/>
  <p:tag name="LATEXADDIN" val="\documentclass{article}&#10;\usepackage{amsmath}&#10;\usepackage{amsfonts}&#10;\pagestyle{empty}&#10;\begin{document}&#10;&#10;\begin{equation}&#10;z_{t}=h(x_t) + n_t \nonumber&#10;\end{equation}&#10;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230.596"/>
  <p:tag name="LATEXADDIN" val="\documentclass{article}&#10;\usepackage{amsmath}&#10;\usepackage{amsfonts}&#10;\pagestyle{empty}&#10;\begin{document}&#10;&#10;\begin{equation}&#10;bel(x_0)\sim \mathcal{N}(\mu_{0|0}, \Sigma_{0|0}) \nonumber&#10;\end{equation}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699.6625"/>
  <p:tag name="LATEXADDIN" val="\documentclass{article}&#10;\usepackage{amsmath}&#10;\usepackage{amsfonts}&#10;\pagestyle{empty}&#10;\begin{document}&#10;&#10;\begin{equation}&#10;n_t \sim \mathcal{N}(0, R) \nonumber&#10;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072.366"/>
  <p:tag name="LATEXADDIN" val="\documentclass{article}&#10;\usepackage{amsmath}&#10;\pagestyle{empty}&#10;\begin{document}&#10;&#10;\begin{equation}&#10;bel(x_0)\sim \mathcal{N}(\mu_0,\Sigma_0) \nonumber&#10;\end{equation}&#10;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268.841"/>
  <p:tag name="LATEXADDIN" val="\documentclass{article}&#10;\usepackage{amsmath}&#10;\usepackage{amsfonts}&#10;\pagestyle{empty}&#10;\begin{document}&#10;&#10;\begin{equation}&#10;K_{t+1}=\Sigma_{t+1|t}H_{t+1}^TS_{t+1}^{-1} \nonumber&#10;\end{equation}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48.069"/>
  <p:tag name="LATEXADDIN" val="\documentclass{article}&#10;\usepackage{amsmath}&#10;\usepackage{amsfonts}&#10;\pagestyle{empty}&#10;\begin{document}&#10;&#10;\begin{equation}&#10;\delta z \sim \mathcal{N}(\bar{z}_{t+1}-\mu_{z_{t+1}}, S_{t+1})  \nonumber&#10;\end{equation}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1526.809"/>
  <p:tag name="LATEXADDIN" val="\documentclass{article}&#10;\usepackage{amsmath}&#10;\usepackage{amsfonts}&#10;\pagestyle{empty}&#10;\begin{document}&#10;&#10;\begin{equation}&#10;S_{t+1}=H_{t+1}\Sigma_{t+1|t}H_{t+1}^T+R \nonumber&#10;\end{equation}&#10;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207.724"/>
  <p:tag name="LATEXADDIN" val="\documentclass{article}&#10;\usepackage{amsmath}&#10;\usepackage{amsfonts}&#10;\pagestyle{empty}&#10;\begin{document}&#10;&#10;\begin{equation}&#10;\bar{z}_{t+1} \nonumber&#10;\end{equation}&#10;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908.1365"/>
  <p:tag name="LATEXADDIN" val="\documentclass{article}&#10;\usepackage{amsmath}&#10;\usepackage{amsfonts}&#10;\pagestyle{empty}&#10;\begin{document}&#10;&#10;\begin{equation}&#10;\mu_{z_{t+1}}=h(\mu_{t+1|t}) \nonumber&#10;\end{equation}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670.4162"/>
  <p:tag name="LATEXADDIN" val="\documentclass{article}&#10;\usepackage{amsmath}&#10;\usepackage{amsfonts}&#10;\pagestyle{empty}&#10;\begin{document}&#10;&#10;\begin{equation}&#10;x_t=\begin{bmatrix}&#10;p_x(t)\\&#10;p_y(t)\\&#10;\theta(t)&#10;\end{bmatrix}&#10; \nonumber&#10;\end{equation}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4792"/>
  <p:tag name="ORIGINALWIDTH" val="445.4443"/>
  <p:tag name="LATEXADDIN" val="\documentclass{article}&#10;\usepackage{amsmath}&#10;\usepackage{amsfonts}&#10;\pagestyle{empty}&#10;\begin{document}&#10;&#10;\begin{equation}&#10;{(l_x^{(i)}, l_y^{(i)})} \nonumber&#10;\end{equation}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570.6786"/>
  <p:tag name="LATEXADDIN" val="\documentclass{article}&#10;\usepackage{amsmath}&#10;\usepackage{amsfonts}&#10;\pagestyle{empty}&#10;\begin{document}&#10;&#10;\begin{equation}&#10;z_t=\begin{bmatrix}&#10;...\\&#10;z_t^{(i)}\\&#10;...\\&#10;\end{bmatrix}&#10; \nonumber&#10;\end{equation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9.9325"/>
  <p:tag name="ORIGINALWIDTH" val="3351.331"/>
  <p:tag name="LATEXADDIN" val="\documentclass{article}&#10;\usepackage{amsmath}&#10;\usepackage{amsfonts}&#10;\pagestyle{empty}&#10;\begin{document}&#10;&#10;\begin{equation}&#10;z_t^{(i)}=h_i(x_t)=\begin{bmatrix}&#10;\sqrt{(p_x(t) - l_x^{(i)})^2 \; + \;  (p_y(t) - l_y^{(i)})^2 }\\&#10;\\&#10;\text{atan2}(p_y(t) - l_y^{(i)}, \quad p_x(t) - l_x^{(i)})-\theta(t)\\&#10;\end{bmatrix}+n_t&#10; \nonumber&#10;\end{equation}&#10;&#10;&#10;\end{document}"/>
  <p:tag name="IGUANATEXSIZE" val="2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1.4435"/>
  <p:tag name="ORIGINALWIDTH" val="3116.61"/>
  <p:tag name="LATEXADDIN" val="\documentclass{article}&#10;\usepackage{amsmath}&#10;\pagestyle{empty}&#10;\begin{document}&#10;&#10;\begin{eqnarray}&#10;bel(x_t) &amp; = &amp; p(x_t|u_{0:t-1}, z_{0:t}) \nonumber\\&#10;         &amp; = &amp; \eta \; p(z_t|x_t) \; \int p(x_t|u_{t-1}, x_{t-1}) \; bel(x_{t-1}) \; dx_{t-1} \nonumber&#10;\end{eqnarray}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.4612"/>
  <p:tag name="ORIGINALWIDTH" val="1893.513"/>
  <p:tag name="LATEXADDIN" val="\documentclass{article}&#10;\usepackage{amsmath}&#10;\pagestyle{empty}&#10;\begin{document}&#10;&#10;\begin{eqnarray}&#10;x_t &amp; = &amp; f(x_{t-1}, u_{t-1}) +Gw_{t-1} \nonumber \\&#10;&amp;{} &amp; \text{with noise} \; w_{t-1} \sim \mathcal{N}(0, Q) \nonumber&#10;\end{eqnarray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.4612"/>
  <p:tag name="ORIGINALWIDTH" val="1733.783"/>
  <p:tag name="LATEXADDIN" val="\documentclass{article}&#10;\usepackage{amsmath}&#10;\pagestyle{empty}&#10;\begin{document}&#10;&#10;\begin{eqnarray}&#10;z_t &amp; = &amp; h(x_{t})+n_{t} \nonumber \\&#10;&amp;{} &amp; \text{with noise} \; n_{t} \sim \mathcal{N}(0, R) \nonumber&#10;\end{eqnarray}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072.366"/>
  <p:tag name="LATEXADDIN" val="\documentclass{article}&#10;\usepackage{amsmath}&#10;\pagestyle{empty}&#10;\begin{document}&#10;&#10;\begin{equation}&#10;bel(x_0)\sim \mathcal{N}(\mu_0,\Sigma_0) \nonumber&#10;\end{equation}&#10;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18559</TotalTime>
  <Words>1621</Words>
  <Application>Microsoft Macintosh PowerPoint</Application>
  <PresentationFormat>Widescreen</PresentationFormat>
  <Paragraphs>324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Georgia</vt:lpstr>
      <vt:lpstr>Office Theme</vt:lpstr>
      <vt:lpstr>Equation</vt:lpstr>
      <vt:lpstr>        COMP417 Introduction to Robotics and Intelligent Systems  Lecture 17: Extended Kalman Filter</vt:lpstr>
      <vt:lpstr>Beyond the KF Assumptions</vt:lpstr>
      <vt:lpstr>Plan for today</vt:lpstr>
      <vt:lpstr>Recommended reading</vt:lpstr>
      <vt:lpstr>Kalman Filter:  an instance of Bayes’ Filter</vt:lpstr>
      <vt:lpstr>Kalman Filter:  an instance of Bayes’ Filter</vt:lpstr>
      <vt:lpstr>Kalman Filter:  an instance of Bayes’ Filter</vt:lpstr>
      <vt:lpstr>Linearity Assumption Revisited</vt:lpstr>
      <vt:lpstr>Nonlinear Function</vt:lpstr>
      <vt:lpstr>Nonlinear Function</vt:lpstr>
      <vt:lpstr>Nonlinear Function</vt:lpstr>
      <vt:lpstr>Nonlinear Function</vt:lpstr>
      <vt:lpstr>Linearization </vt:lpstr>
      <vt:lpstr>Linearization with low approximation error</vt:lpstr>
      <vt:lpstr>Linearization with high approximation error</vt:lpstr>
      <vt:lpstr>How do we linearize?</vt:lpstr>
      <vt:lpstr>How do we linearize?</vt:lpstr>
      <vt:lpstr> Extended Kalman Filter:  an instance of Bayes’ Filter</vt:lpstr>
      <vt:lpstr>EKF in N dimensions</vt:lpstr>
      <vt:lpstr>EKF Summary</vt:lpstr>
      <vt:lpstr>Example #1: EKF-Localization</vt:lpstr>
      <vt:lpstr>Landmark-based Localization</vt:lpstr>
      <vt:lpstr>Landmark-based Localization</vt:lpstr>
      <vt:lpstr>Estimation Sequence (1)</vt:lpstr>
      <vt:lpstr>Estimation Sequence (2)</vt:lpstr>
      <vt:lpstr>Comparison to true trajectory</vt:lpstr>
      <vt:lpstr>Example #2:  EKF-SLAM</vt:lpstr>
      <vt:lpstr>Structure of Landmark-based SLAM </vt:lpstr>
      <vt:lpstr>Why is SLAM a hard problem?</vt:lpstr>
      <vt:lpstr>Why is SLAM a hard problem?</vt:lpstr>
      <vt:lpstr>EKF-SLAM</vt:lpstr>
      <vt:lpstr>Appendix</vt:lpstr>
      <vt:lpstr>EKF-SLAM</vt:lpstr>
      <vt:lpstr>EKF-SLAM</vt:lpstr>
      <vt:lpstr>EKF-SLAM</vt:lpstr>
      <vt:lpstr>Properties of EKF-SLAM  (Linear Case)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</dc:creator>
  <cp:lastModifiedBy>David Meger</cp:lastModifiedBy>
  <cp:revision>1151</cp:revision>
  <dcterms:created xsi:type="dcterms:W3CDTF">2017-01-06T17:45:34Z</dcterms:created>
  <dcterms:modified xsi:type="dcterms:W3CDTF">2019-10-17T17:30:49Z</dcterms:modified>
</cp:coreProperties>
</file>