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1.xml" ContentType="application/vnd.openxmlformats-officedocument.presentationml.notesSlide+xml"/>
  <Override PartName="/ppt/tags/tag5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5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20" r:id="rId2"/>
    <p:sldId id="277" r:id="rId3"/>
    <p:sldId id="276" r:id="rId4"/>
    <p:sldId id="334" r:id="rId5"/>
    <p:sldId id="321" r:id="rId6"/>
    <p:sldId id="324" r:id="rId7"/>
    <p:sldId id="322" r:id="rId8"/>
    <p:sldId id="331" r:id="rId9"/>
    <p:sldId id="325" r:id="rId10"/>
    <p:sldId id="327" r:id="rId11"/>
    <p:sldId id="326" r:id="rId12"/>
    <p:sldId id="282" r:id="rId13"/>
    <p:sldId id="283" r:id="rId14"/>
    <p:sldId id="286" r:id="rId15"/>
    <p:sldId id="287" r:id="rId16"/>
    <p:sldId id="288" r:id="rId17"/>
    <p:sldId id="328" r:id="rId18"/>
    <p:sldId id="289" r:id="rId19"/>
    <p:sldId id="290" r:id="rId20"/>
    <p:sldId id="291" r:id="rId21"/>
    <p:sldId id="292" r:id="rId22"/>
    <p:sldId id="293" r:id="rId23"/>
    <p:sldId id="294" r:id="rId24"/>
    <p:sldId id="295" r:id="rId25"/>
    <p:sldId id="296" r:id="rId26"/>
    <p:sldId id="297" r:id="rId27"/>
    <p:sldId id="298" r:id="rId28"/>
    <p:sldId id="332" r:id="rId29"/>
    <p:sldId id="333" r:id="rId30"/>
    <p:sldId id="309" r:id="rId31"/>
    <p:sldId id="310" r:id="rId32"/>
    <p:sldId id="311" r:id="rId33"/>
    <p:sldId id="305" r:id="rId34"/>
    <p:sldId id="312" r:id="rId35"/>
    <p:sldId id="313" r:id="rId36"/>
    <p:sldId id="314" r:id="rId37"/>
    <p:sldId id="315" r:id="rId38"/>
    <p:sldId id="316" r:id="rId39"/>
    <p:sldId id="317" r:id="rId40"/>
    <p:sldId id="329" r:id="rId41"/>
    <p:sldId id="33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004E84-8242-CD46-9D50-15AC4E329E22}" v="136" dt="2019-11-05T18:39:32.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51" autoAdjust="0"/>
    <p:restoredTop sz="94660"/>
  </p:normalViewPr>
  <p:slideViewPr>
    <p:cSldViewPr snapToGrid="0">
      <p:cViewPr varScale="1">
        <p:scale>
          <a:sx n="176" d="100"/>
          <a:sy n="176" d="100"/>
        </p:scale>
        <p:origin x="21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eger" userId="089caf2d-9c90-4e79-b76c-bb29309b972a" providerId="ADAL" clId="{E8004E84-8242-CD46-9D50-15AC4E329E22}"/>
    <pc:docChg chg="custSel addSld delSld modSld">
      <pc:chgData name="David Meger" userId="089caf2d-9c90-4e79-b76c-bb29309b972a" providerId="ADAL" clId="{E8004E84-8242-CD46-9D50-15AC4E329E22}" dt="2019-11-05T18:39:42.558" v="1715" actId="14100"/>
      <pc:docMkLst>
        <pc:docMk/>
      </pc:docMkLst>
      <pc:sldChg chg="add">
        <pc:chgData name="David Meger" userId="089caf2d-9c90-4e79-b76c-bb29309b972a" providerId="ADAL" clId="{E8004E84-8242-CD46-9D50-15AC4E329E22}" dt="2019-11-05T18:38:52.579" v="1709"/>
        <pc:sldMkLst>
          <pc:docMk/>
          <pc:sldMk cId="3603441179" sldId="276"/>
        </pc:sldMkLst>
      </pc:sldChg>
      <pc:sldChg chg="add">
        <pc:chgData name="David Meger" userId="089caf2d-9c90-4e79-b76c-bb29309b972a" providerId="ADAL" clId="{E8004E84-8242-CD46-9D50-15AC4E329E22}" dt="2019-11-05T18:38:52.579" v="1709"/>
        <pc:sldMkLst>
          <pc:docMk/>
          <pc:sldMk cId="3090876227" sldId="277"/>
        </pc:sldMkLst>
      </pc:sldChg>
      <pc:sldChg chg="modSp">
        <pc:chgData name="David Meger" userId="089caf2d-9c90-4e79-b76c-bb29309b972a" providerId="ADAL" clId="{E8004E84-8242-CD46-9D50-15AC4E329E22}" dt="2019-11-05T18:26:28.669" v="811" actId="14100"/>
        <pc:sldMkLst>
          <pc:docMk/>
          <pc:sldMk cId="2483452793" sldId="282"/>
        </pc:sldMkLst>
        <pc:spChg chg="mod">
          <ac:chgData name="David Meger" userId="089caf2d-9c90-4e79-b76c-bb29309b972a" providerId="ADAL" clId="{E8004E84-8242-CD46-9D50-15AC4E329E22}" dt="2019-11-05T18:26:11.832" v="806" actId="20577"/>
          <ac:spMkLst>
            <pc:docMk/>
            <pc:sldMk cId="2483452793" sldId="282"/>
            <ac:spMk id="3" creationId="{00000000-0000-0000-0000-000000000000}"/>
          </ac:spMkLst>
        </pc:spChg>
        <pc:picChg chg="mod">
          <ac:chgData name="David Meger" userId="089caf2d-9c90-4e79-b76c-bb29309b972a" providerId="ADAL" clId="{E8004E84-8242-CD46-9D50-15AC4E329E22}" dt="2019-11-05T18:26:17.547" v="807" actId="1076"/>
          <ac:picMkLst>
            <pc:docMk/>
            <pc:sldMk cId="2483452793" sldId="282"/>
            <ac:picMk id="4" creationId="{00000000-0000-0000-0000-000000000000}"/>
          </ac:picMkLst>
        </pc:picChg>
        <pc:picChg chg="mod">
          <ac:chgData name="David Meger" userId="089caf2d-9c90-4e79-b76c-bb29309b972a" providerId="ADAL" clId="{E8004E84-8242-CD46-9D50-15AC4E329E22}" dt="2019-11-05T18:26:20.482" v="808" actId="1076"/>
          <ac:picMkLst>
            <pc:docMk/>
            <pc:sldMk cId="2483452793" sldId="282"/>
            <ac:picMk id="12" creationId="{00000000-0000-0000-0000-000000000000}"/>
          </ac:picMkLst>
        </pc:picChg>
        <pc:cxnChg chg="mod">
          <ac:chgData name="David Meger" userId="089caf2d-9c90-4e79-b76c-bb29309b972a" providerId="ADAL" clId="{E8004E84-8242-CD46-9D50-15AC4E329E22}" dt="2019-11-05T18:26:23.577" v="809" actId="14100"/>
          <ac:cxnSpMkLst>
            <pc:docMk/>
            <pc:sldMk cId="2483452793" sldId="282"/>
            <ac:cxnSpMk id="13" creationId="{00000000-0000-0000-0000-000000000000}"/>
          </ac:cxnSpMkLst>
        </pc:cxnChg>
        <pc:cxnChg chg="mod">
          <ac:chgData name="David Meger" userId="089caf2d-9c90-4e79-b76c-bb29309b972a" providerId="ADAL" clId="{E8004E84-8242-CD46-9D50-15AC4E329E22}" dt="2019-11-05T18:26:28.669" v="811" actId="14100"/>
          <ac:cxnSpMkLst>
            <pc:docMk/>
            <pc:sldMk cId="2483452793" sldId="282"/>
            <ac:cxnSpMk id="18" creationId="{00000000-0000-0000-0000-000000000000}"/>
          </ac:cxnSpMkLst>
        </pc:cxnChg>
      </pc:sldChg>
      <pc:sldChg chg="modSp">
        <pc:chgData name="David Meger" userId="089caf2d-9c90-4e79-b76c-bb29309b972a" providerId="ADAL" clId="{E8004E84-8242-CD46-9D50-15AC4E329E22}" dt="2019-11-05T18:28:53.645" v="1017" actId="207"/>
        <pc:sldMkLst>
          <pc:docMk/>
          <pc:sldMk cId="21411990" sldId="312"/>
        </pc:sldMkLst>
        <pc:spChg chg="mod">
          <ac:chgData name="David Meger" userId="089caf2d-9c90-4e79-b76c-bb29309b972a" providerId="ADAL" clId="{E8004E84-8242-CD46-9D50-15AC4E329E22}" dt="2019-11-05T18:28:53.645" v="1017" actId="207"/>
          <ac:spMkLst>
            <pc:docMk/>
            <pc:sldMk cId="21411990" sldId="312"/>
            <ac:spMk id="3" creationId="{00000000-0000-0000-0000-000000000000}"/>
          </ac:spMkLst>
        </pc:spChg>
      </pc:sldChg>
      <pc:sldChg chg="del">
        <pc:chgData name="David Meger" userId="089caf2d-9c90-4e79-b76c-bb29309b972a" providerId="ADAL" clId="{E8004E84-8242-CD46-9D50-15AC4E329E22}" dt="2019-11-05T18:29:26.342" v="1018" actId="2696"/>
        <pc:sldMkLst>
          <pc:docMk/>
          <pc:sldMk cId="3080249621" sldId="318"/>
        </pc:sldMkLst>
      </pc:sldChg>
      <pc:sldChg chg="addSp modSp">
        <pc:chgData name="David Meger" userId="089caf2d-9c90-4e79-b76c-bb29309b972a" providerId="ADAL" clId="{E8004E84-8242-CD46-9D50-15AC4E329E22}" dt="2019-11-05T18:21:40.139" v="83" actId="207"/>
        <pc:sldMkLst>
          <pc:docMk/>
          <pc:sldMk cId="774742787" sldId="324"/>
        </pc:sldMkLst>
        <pc:spChg chg="mod">
          <ac:chgData name="David Meger" userId="089caf2d-9c90-4e79-b76c-bb29309b972a" providerId="ADAL" clId="{E8004E84-8242-CD46-9D50-15AC4E329E22}" dt="2019-11-05T18:21:06.106" v="79" actId="20577"/>
          <ac:spMkLst>
            <pc:docMk/>
            <pc:sldMk cId="774742787" sldId="324"/>
            <ac:spMk id="3" creationId="{00000000-0000-0000-0000-000000000000}"/>
          </ac:spMkLst>
        </pc:spChg>
        <pc:spChg chg="add mod">
          <ac:chgData name="David Meger" userId="089caf2d-9c90-4e79-b76c-bb29309b972a" providerId="ADAL" clId="{E8004E84-8242-CD46-9D50-15AC4E329E22}" dt="2019-11-05T18:20:00.376" v="23" actId="2085"/>
          <ac:spMkLst>
            <pc:docMk/>
            <pc:sldMk cId="774742787" sldId="324"/>
            <ac:spMk id="8" creationId="{4A873866-5F7D-AE49-BBE5-1EA6E6BC8C84}"/>
          </ac:spMkLst>
        </pc:spChg>
        <pc:spChg chg="add mod">
          <ac:chgData name="David Meger" userId="089caf2d-9c90-4e79-b76c-bb29309b972a" providerId="ADAL" clId="{E8004E84-8242-CD46-9D50-15AC4E329E22}" dt="2019-11-05T18:20:06.685" v="25" actId="1076"/>
          <ac:spMkLst>
            <pc:docMk/>
            <pc:sldMk cId="774742787" sldId="324"/>
            <ac:spMk id="9" creationId="{39870F19-8566-5840-9CCE-2AEF5E20DF6B}"/>
          </ac:spMkLst>
        </pc:spChg>
        <pc:spChg chg="add mod">
          <ac:chgData name="David Meger" userId="089caf2d-9c90-4e79-b76c-bb29309b972a" providerId="ADAL" clId="{E8004E84-8242-CD46-9D50-15AC4E329E22}" dt="2019-11-05T18:20:12.416" v="27" actId="20577"/>
          <ac:spMkLst>
            <pc:docMk/>
            <pc:sldMk cId="774742787" sldId="324"/>
            <ac:spMk id="10" creationId="{C5EAF468-AD84-684D-B8D9-18DF1264B4EB}"/>
          </ac:spMkLst>
        </pc:spChg>
        <pc:spChg chg="add mod">
          <ac:chgData name="David Meger" userId="089caf2d-9c90-4e79-b76c-bb29309b972a" providerId="ADAL" clId="{E8004E84-8242-CD46-9D50-15AC4E329E22}" dt="2019-11-05T18:20:25.226" v="29" actId="20577"/>
          <ac:spMkLst>
            <pc:docMk/>
            <pc:sldMk cId="774742787" sldId="324"/>
            <ac:spMk id="11" creationId="{68A38E94-F518-4344-BDB6-CD433A990F28}"/>
          </ac:spMkLst>
        </pc:spChg>
        <pc:spChg chg="add mod">
          <ac:chgData name="David Meger" userId="089caf2d-9c90-4e79-b76c-bb29309b972a" providerId="ADAL" clId="{E8004E84-8242-CD46-9D50-15AC4E329E22}" dt="2019-11-05T18:20:50.161" v="47" actId="20577"/>
          <ac:spMkLst>
            <pc:docMk/>
            <pc:sldMk cId="774742787" sldId="324"/>
            <ac:spMk id="12" creationId="{5CFC8BE3-50CF-C146-9865-2E2157D4EC24}"/>
          </ac:spMkLst>
        </pc:spChg>
        <pc:spChg chg="add mod">
          <ac:chgData name="David Meger" userId="089caf2d-9c90-4e79-b76c-bb29309b972a" providerId="ADAL" clId="{E8004E84-8242-CD46-9D50-15AC4E329E22}" dt="2019-11-05T18:20:57.057" v="51" actId="20577"/>
          <ac:spMkLst>
            <pc:docMk/>
            <pc:sldMk cId="774742787" sldId="324"/>
            <ac:spMk id="13" creationId="{06C2C02B-8B22-D54D-8DBF-51E4662C75D9}"/>
          </ac:spMkLst>
        </pc:spChg>
        <pc:picChg chg="add mod">
          <ac:chgData name="David Meger" userId="089caf2d-9c90-4e79-b76c-bb29309b972a" providerId="ADAL" clId="{E8004E84-8242-CD46-9D50-15AC4E329E22}" dt="2019-11-05T18:21:40.139" v="83" actId="207"/>
          <ac:picMkLst>
            <pc:docMk/>
            <pc:sldMk cId="774742787" sldId="324"/>
            <ac:picMk id="15" creationId="{E595B485-C6DC-0A4B-A418-55D5B7170D68}"/>
          </ac:picMkLst>
        </pc:picChg>
        <pc:cxnChg chg="add mod">
          <ac:chgData name="David Meger" userId="089caf2d-9c90-4e79-b76c-bb29309b972a" providerId="ADAL" clId="{E8004E84-8242-CD46-9D50-15AC4E329E22}" dt="2019-11-05T18:19:30.355" v="17" actId="208"/>
          <ac:cxnSpMkLst>
            <pc:docMk/>
            <pc:sldMk cId="774742787" sldId="324"/>
            <ac:cxnSpMk id="5" creationId="{70FD0867-10DE-6740-9456-A02EA7BA9A20}"/>
          </ac:cxnSpMkLst>
        </pc:cxnChg>
        <pc:cxnChg chg="add mod">
          <ac:chgData name="David Meger" userId="089caf2d-9c90-4e79-b76c-bb29309b972a" providerId="ADAL" clId="{E8004E84-8242-CD46-9D50-15AC4E329E22}" dt="2019-11-05T18:19:42.681" v="20" actId="1076"/>
          <ac:cxnSpMkLst>
            <pc:docMk/>
            <pc:sldMk cId="774742787" sldId="324"/>
            <ac:cxnSpMk id="6" creationId="{0AA9AD40-812E-BA44-81D7-DA76E2FEAEA6}"/>
          </ac:cxnSpMkLst>
        </pc:cxnChg>
      </pc:sldChg>
      <pc:sldChg chg="modSp add">
        <pc:chgData name="David Meger" userId="089caf2d-9c90-4e79-b76c-bb29309b972a" providerId="ADAL" clId="{E8004E84-8242-CD46-9D50-15AC4E329E22}" dt="2019-11-05T18:25:27.687" v="695" actId="207"/>
        <pc:sldMkLst>
          <pc:docMk/>
          <pc:sldMk cId="47744072" sldId="331"/>
        </pc:sldMkLst>
        <pc:spChg chg="mod">
          <ac:chgData name="David Meger" userId="089caf2d-9c90-4e79-b76c-bb29309b972a" providerId="ADAL" clId="{E8004E84-8242-CD46-9D50-15AC4E329E22}" dt="2019-11-05T18:22:54.436" v="147" actId="20577"/>
          <ac:spMkLst>
            <pc:docMk/>
            <pc:sldMk cId="47744072" sldId="331"/>
            <ac:spMk id="2" creationId="{7AE4D86A-86A9-294B-9BA5-2DC088D1B980}"/>
          </ac:spMkLst>
        </pc:spChg>
        <pc:spChg chg="mod">
          <ac:chgData name="David Meger" userId="089caf2d-9c90-4e79-b76c-bb29309b972a" providerId="ADAL" clId="{E8004E84-8242-CD46-9D50-15AC4E329E22}" dt="2019-11-05T18:25:27.687" v="695" actId="207"/>
          <ac:spMkLst>
            <pc:docMk/>
            <pc:sldMk cId="47744072" sldId="331"/>
            <ac:spMk id="3" creationId="{492BC7CA-BA97-F442-9687-CED352868CEA}"/>
          </ac:spMkLst>
        </pc:spChg>
      </pc:sldChg>
      <pc:sldChg chg="addSp modSp add">
        <pc:chgData name="David Meger" userId="089caf2d-9c90-4e79-b76c-bb29309b972a" providerId="ADAL" clId="{E8004E84-8242-CD46-9D50-15AC4E329E22}" dt="2019-11-05T18:36:02.031" v="1439" actId="5793"/>
        <pc:sldMkLst>
          <pc:docMk/>
          <pc:sldMk cId="2790439150" sldId="332"/>
        </pc:sldMkLst>
        <pc:spChg chg="mod">
          <ac:chgData name="David Meger" userId="089caf2d-9c90-4e79-b76c-bb29309b972a" providerId="ADAL" clId="{E8004E84-8242-CD46-9D50-15AC4E329E22}" dt="2019-11-05T18:30:11.030" v="1075" actId="20577"/>
          <ac:spMkLst>
            <pc:docMk/>
            <pc:sldMk cId="2790439150" sldId="332"/>
            <ac:spMk id="2" creationId="{D0B142DD-D3F6-474B-A81C-0492636BC62D}"/>
          </ac:spMkLst>
        </pc:spChg>
        <pc:spChg chg="mod">
          <ac:chgData name="David Meger" userId="089caf2d-9c90-4e79-b76c-bb29309b972a" providerId="ADAL" clId="{E8004E84-8242-CD46-9D50-15AC4E329E22}" dt="2019-11-05T18:36:02.031" v="1439" actId="5793"/>
          <ac:spMkLst>
            <pc:docMk/>
            <pc:sldMk cId="2790439150" sldId="332"/>
            <ac:spMk id="3" creationId="{683A7CAF-6AB6-6B4F-8FA2-19874F1089EC}"/>
          </ac:spMkLst>
        </pc:spChg>
        <pc:picChg chg="add mod">
          <ac:chgData name="David Meger" userId="089caf2d-9c90-4e79-b76c-bb29309b972a" providerId="ADAL" clId="{E8004E84-8242-CD46-9D50-15AC4E329E22}" dt="2019-11-05T18:30:38.529" v="1130" actId="14100"/>
          <ac:picMkLst>
            <pc:docMk/>
            <pc:sldMk cId="2790439150" sldId="332"/>
            <ac:picMk id="4" creationId="{85DDA750-FDC6-1A47-80A6-6672E7EE0D5A}"/>
          </ac:picMkLst>
        </pc:picChg>
      </pc:sldChg>
      <pc:sldChg chg="modSp add">
        <pc:chgData name="David Meger" userId="089caf2d-9c90-4e79-b76c-bb29309b972a" providerId="ADAL" clId="{E8004E84-8242-CD46-9D50-15AC4E329E22}" dt="2019-11-05T18:38:18.284" v="1708" actId="20577"/>
        <pc:sldMkLst>
          <pc:docMk/>
          <pc:sldMk cId="1086808630" sldId="333"/>
        </pc:sldMkLst>
        <pc:spChg chg="mod">
          <ac:chgData name="David Meger" userId="089caf2d-9c90-4e79-b76c-bb29309b972a" providerId="ADAL" clId="{E8004E84-8242-CD46-9D50-15AC4E329E22}" dt="2019-11-05T18:38:18.284" v="1708" actId="20577"/>
          <ac:spMkLst>
            <pc:docMk/>
            <pc:sldMk cId="1086808630" sldId="333"/>
            <ac:spMk id="3" creationId="{683A7CAF-6AB6-6B4F-8FA2-19874F1089EC}"/>
          </ac:spMkLst>
        </pc:spChg>
      </pc:sldChg>
      <pc:sldChg chg="addSp delSp modSp add modAnim">
        <pc:chgData name="David Meger" userId="089caf2d-9c90-4e79-b76c-bb29309b972a" providerId="ADAL" clId="{E8004E84-8242-CD46-9D50-15AC4E329E22}" dt="2019-11-05T18:39:42.558" v="1715" actId="14100"/>
        <pc:sldMkLst>
          <pc:docMk/>
          <pc:sldMk cId="3630093928" sldId="334"/>
        </pc:sldMkLst>
        <pc:spChg chg="del">
          <ac:chgData name="David Meger" userId="089caf2d-9c90-4e79-b76c-bb29309b972a" providerId="ADAL" clId="{E8004E84-8242-CD46-9D50-15AC4E329E22}" dt="2019-11-05T18:39:35.418" v="1712" actId="478"/>
          <ac:spMkLst>
            <pc:docMk/>
            <pc:sldMk cId="3630093928" sldId="334"/>
            <ac:spMk id="2" creationId="{CA3AA970-0154-2A4D-A476-F7702B250DF2}"/>
          </ac:spMkLst>
        </pc:spChg>
        <pc:spChg chg="del">
          <ac:chgData name="David Meger" userId="089caf2d-9c90-4e79-b76c-bb29309b972a" providerId="ADAL" clId="{E8004E84-8242-CD46-9D50-15AC4E329E22}" dt="2019-11-05T18:39:32.701" v="1711"/>
          <ac:spMkLst>
            <pc:docMk/>
            <pc:sldMk cId="3630093928" sldId="334"/>
            <ac:spMk id="3" creationId="{296D3533-1CDA-E846-A5B4-9CAF31F33FE4}"/>
          </ac:spMkLst>
        </pc:spChg>
        <pc:picChg chg="add mod">
          <ac:chgData name="David Meger" userId="089caf2d-9c90-4e79-b76c-bb29309b972a" providerId="ADAL" clId="{E8004E84-8242-CD46-9D50-15AC4E329E22}" dt="2019-11-05T18:39:42.558" v="1715" actId="14100"/>
          <ac:picMkLst>
            <pc:docMk/>
            <pc:sldMk cId="3630093928" sldId="334"/>
            <ac:picMk id="4" creationId="{E15A02BC-F9D3-944A-919F-674A1BB8121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93B4C-1E12-4749-8CB6-017BEE23598F}" type="datetimeFigureOut">
              <a:rPr lang="en-CA" smtClean="0"/>
              <a:t>2019-11-05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049CD-4458-4A8E-9321-4ED2C0126E8B}" type="slidenum">
              <a:rPr lang="en-CA" smtClean="0"/>
              <a:t>‹#›</a:t>
            </a:fld>
            <a:endParaRPr lang="en-CA"/>
          </a:p>
        </p:txBody>
      </p:sp>
    </p:spTree>
    <p:extLst>
      <p:ext uri="{BB962C8B-B14F-4D97-AF65-F5344CB8AC3E}">
        <p14:creationId xmlns:p14="http://schemas.microsoft.com/office/powerpoint/2010/main" val="202060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6737D5-FA9A-4EBB-AE99-79BF9A9B71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416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17</a:t>
            </a:fld>
            <a:endParaRPr lang="en-US"/>
          </a:p>
        </p:txBody>
      </p:sp>
    </p:spTree>
    <p:extLst>
      <p:ext uri="{BB962C8B-B14F-4D97-AF65-F5344CB8AC3E}">
        <p14:creationId xmlns:p14="http://schemas.microsoft.com/office/powerpoint/2010/main" val="1961308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18</a:t>
            </a:fld>
            <a:endParaRPr lang="en-US"/>
          </a:p>
        </p:txBody>
      </p:sp>
    </p:spTree>
    <p:extLst>
      <p:ext uri="{BB962C8B-B14F-4D97-AF65-F5344CB8AC3E}">
        <p14:creationId xmlns:p14="http://schemas.microsoft.com/office/powerpoint/2010/main" val="859229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19</a:t>
            </a:fld>
            <a:endParaRPr lang="en-US"/>
          </a:p>
        </p:txBody>
      </p:sp>
    </p:spTree>
    <p:extLst>
      <p:ext uri="{BB962C8B-B14F-4D97-AF65-F5344CB8AC3E}">
        <p14:creationId xmlns:p14="http://schemas.microsoft.com/office/powerpoint/2010/main" val="1685403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20</a:t>
            </a:fld>
            <a:endParaRPr lang="en-US"/>
          </a:p>
        </p:txBody>
      </p:sp>
    </p:spTree>
    <p:extLst>
      <p:ext uri="{BB962C8B-B14F-4D97-AF65-F5344CB8AC3E}">
        <p14:creationId xmlns:p14="http://schemas.microsoft.com/office/powerpoint/2010/main" val="542572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21</a:t>
            </a:fld>
            <a:endParaRPr lang="en-US"/>
          </a:p>
        </p:txBody>
      </p:sp>
    </p:spTree>
    <p:extLst>
      <p:ext uri="{BB962C8B-B14F-4D97-AF65-F5344CB8AC3E}">
        <p14:creationId xmlns:p14="http://schemas.microsoft.com/office/powerpoint/2010/main" val="3382741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22</a:t>
            </a:fld>
            <a:endParaRPr lang="en-US"/>
          </a:p>
        </p:txBody>
      </p:sp>
    </p:spTree>
    <p:extLst>
      <p:ext uri="{BB962C8B-B14F-4D97-AF65-F5344CB8AC3E}">
        <p14:creationId xmlns:p14="http://schemas.microsoft.com/office/powerpoint/2010/main" val="3913549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23</a:t>
            </a:fld>
            <a:endParaRPr lang="en-US"/>
          </a:p>
        </p:txBody>
      </p:sp>
    </p:spTree>
    <p:extLst>
      <p:ext uri="{BB962C8B-B14F-4D97-AF65-F5344CB8AC3E}">
        <p14:creationId xmlns:p14="http://schemas.microsoft.com/office/powerpoint/2010/main" val="2072520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24</a:t>
            </a:fld>
            <a:endParaRPr lang="en-US"/>
          </a:p>
        </p:txBody>
      </p:sp>
    </p:spTree>
    <p:extLst>
      <p:ext uri="{BB962C8B-B14F-4D97-AF65-F5344CB8AC3E}">
        <p14:creationId xmlns:p14="http://schemas.microsoft.com/office/powerpoint/2010/main" val="4244972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25</a:t>
            </a:fld>
            <a:endParaRPr lang="en-US"/>
          </a:p>
        </p:txBody>
      </p:sp>
    </p:spTree>
    <p:extLst>
      <p:ext uri="{BB962C8B-B14F-4D97-AF65-F5344CB8AC3E}">
        <p14:creationId xmlns:p14="http://schemas.microsoft.com/office/powerpoint/2010/main" val="803733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26</a:t>
            </a:fld>
            <a:endParaRPr lang="en-US"/>
          </a:p>
        </p:txBody>
      </p:sp>
    </p:spTree>
    <p:extLst>
      <p:ext uri="{BB962C8B-B14F-4D97-AF65-F5344CB8AC3E}">
        <p14:creationId xmlns:p14="http://schemas.microsoft.com/office/powerpoint/2010/main" val="133777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2</a:t>
            </a:fld>
            <a:endParaRPr lang="en-US"/>
          </a:p>
        </p:txBody>
      </p:sp>
    </p:spTree>
    <p:extLst>
      <p:ext uri="{BB962C8B-B14F-4D97-AF65-F5344CB8AC3E}">
        <p14:creationId xmlns:p14="http://schemas.microsoft.com/office/powerpoint/2010/main" val="13145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27</a:t>
            </a:fld>
            <a:endParaRPr lang="en-US"/>
          </a:p>
        </p:txBody>
      </p:sp>
    </p:spTree>
    <p:extLst>
      <p:ext uri="{BB962C8B-B14F-4D97-AF65-F5344CB8AC3E}">
        <p14:creationId xmlns:p14="http://schemas.microsoft.com/office/powerpoint/2010/main" val="1108951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30</a:t>
            </a:fld>
            <a:endParaRPr lang="en-US"/>
          </a:p>
        </p:txBody>
      </p:sp>
    </p:spTree>
    <p:extLst>
      <p:ext uri="{BB962C8B-B14F-4D97-AF65-F5344CB8AC3E}">
        <p14:creationId xmlns:p14="http://schemas.microsoft.com/office/powerpoint/2010/main" val="1087780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31</a:t>
            </a:fld>
            <a:endParaRPr lang="en-US"/>
          </a:p>
        </p:txBody>
      </p:sp>
    </p:spTree>
    <p:extLst>
      <p:ext uri="{BB962C8B-B14F-4D97-AF65-F5344CB8AC3E}">
        <p14:creationId xmlns:p14="http://schemas.microsoft.com/office/powerpoint/2010/main" val="1363801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32</a:t>
            </a:fld>
            <a:endParaRPr lang="en-US"/>
          </a:p>
        </p:txBody>
      </p:sp>
    </p:spTree>
    <p:extLst>
      <p:ext uri="{BB962C8B-B14F-4D97-AF65-F5344CB8AC3E}">
        <p14:creationId xmlns:p14="http://schemas.microsoft.com/office/powerpoint/2010/main" val="2726078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33</a:t>
            </a:fld>
            <a:endParaRPr lang="en-US"/>
          </a:p>
        </p:txBody>
      </p:sp>
    </p:spTree>
    <p:extLst>
      <p:ext uri="{BB962C8B-B14F-4D97-AF65-F5344CB8AC3E}">
        <p14:creationId xmlns:p14="http://schemas.microsoft.com/office/powerpoint/2010/main" val="859350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34</a:t>
            </a:fld>
            <a:endParaRPr lang="en-US"/>
          </a:p>
        </p:txBody>
      </p:sp>
    </p:spTree>
    <p:extLst>
      <p:ext uri="{BB962C8B-B14F-4D97-AF65-F5344CB8AC3E}">
        <p14:creationId xmlns:p14="http://schemas.microsoft.com/office/powerpoint/2010/main" val="3880031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35</a:t>
            </a:fld>
            <a:endParaRPr lang="en-US"/>
          </a:p>
        </p:txBody>
      </p:sp>
    </p:spTree>
    <p:extLst>
      <p:ext uri="{BB962C8B-B14F-4D97-AF65-F5344CB8AC3E}">
        <p14:creationId xmlns:p14="http://schemas.microsoft.com/office/powerpoint/2010/main" val="3083960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36</a:t>
            </a:fld>
            <a:endParaRPr lang="en-US"/>
          </a:p>
        </p:txBody>
      </p:sp>
    </p:spTree>
    <p:extLst>
      <p:ext uri="{BB962C8B-B14F-4D97-AF65-F5344CB8AC3E}">
        <p14:creationId xmlns:p14="http://schemas.microsoft.com/office/powerpoint/2010/main" val="1940074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37</a:t>
            </a:fld>
            <a:endParaRPr lang="en-US"/>
          </a:p>
        </p:txBody>
      </p:sp>
    </p:spTree>
    <p:extLst>
      <p:ext uri="{BB962C8B-B14F-4D97-AF65-F5344CB8AC3E}">
        <p14:creationId xmlns:p14="http://schemas.microsoft.com/office/powerpoint/2010/main" val="3754628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38</a:t>
            </a:fld>
            <a:endParaRPr lang="en-US"/>
          </a:p>
        </p:txBody>
      </p:sp>
    </p:spTree>
    <p:extLst>
      <p:ext uri="{BB962C8B-B14F-4D97-AF65-F5344CB8AC3E}">
        <p14:creationId xmlns:p14="http://schemas.microsoft.com/office/powerpoint/2010/main" val="371132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a:t>
            </a:fld>
            <a:endParaRPr lang="en-US"/>
          </a:p>
        </p:txBody>
      </p:sp>
    </p:spTree>
    <p:extLst>
      <p:ext uri="{BB962C8B-B14F-4D97-AF65-F5344CB8AC3E}">
        <p14:creationId xmlns:p14="http://schemas.microsoft.com/office/powerpoint/2010/main" val="1174042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39</a:t>
            </a:fld>
            <a:endParaRPr lang="en-US"/>
          </a:p>
        </p:txBody>
      </p:sp>
    </p:spTree>
    <p:extLst>
      <p:ext uri="{BB962C8B-B14F-4D97-AF65-F5344CB8AC3E}">
        <p14:creationId xmlns:p14="http://schemas.microsoft.com/office/powerpoint/2010/main" val="232992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5</a:t>
            </a:fld>
            <a:endParaRPr lang="en-US"/>
          </a:p>
        </p:txBody>
      </p:sp>
    </p:spTree>
    <p:extLst>
      <p:ext uri="{BB962C8B-B14F-4D97-AF65-F5344CB8AC3E}">
        <p14:creationId xmlns:p14="http://schemas.microsoft.com/office/powerpoint/2010/main" val="2039880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12</a:t>
            </a:fld>
            <a:endParaRPr lang="en-US"/>
          </a:p>
        </p:txBody>
      </p:sp>
    </p:spTree>
    <p:extLst>
      <p:ext uri="{BB962C8B-B14F-4D97-AF65-F5344CB8AC3E}">
        <p14:creationId xmlns:p14="http://schemas.microsoft.com/office/powerpoint/2010/main" val="3151283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13</a:t>
            </a:fld>
            <a:endParaRPr lang="en-US"/>
          </a:p>
        </p:txBody>
      </p:sp>
    </p:spTree>
    <p:extLst>
      <p:ext uri="{BB962C8B-B14F-4D97-AF65-F5344CB8AC3E}">
        <p14:creationId xmlns:p14="http://schemas.microsoft.com/office/powerpoint/2010/main" val="391794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14</a:t>
            </a:fld>
            <a:endParaRPr lang="en-US"/>
          </a:p>
        </p:txBody>
      </p:sp>
    </p:spTree>
    <p:extLst>
      <p:ext uri="{BB962C8B-B14F-4D97-AF65-F5344CB8AC3E}">
        <p14:creationId xmlns:p14="http://schemas.microsoft.com/office/powerpoint/2010/main" val="238938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15</a:t>
            </a:fld>
            <a:endParaRPr lang="en-US"/>
          </a:p>
        </p:txBody>
      </p:sp>
    </p:spTree>
    <p:extLst>
      <p:ext uri="{BB962C8B-B14F-4D97-AF65-F5344CB8AC3E}">
        <p14:creationId xmlns:p14="http://schemas.microsoft.com/office/powerpoint/2010/main" val="674879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A32ED2-775E-457D-BE2F-7FD9938650E0}" type="slidenum">
              <a:rPr lang="en-US"/>
              <a:t>16</a:t>
            </a:fld>
            <a:endParaRPr lang="en-US"/>
          </a:p>
        </p:txBody>
      </p:sp>
    </p:spTree>
    <p:extLst>
      <p:ext uri="{BB962C8B-B14F-4D97-AF65-F5344CB8AC3E}">
        <p14:creationId xmlns:p14="http://schemas.microsoft.com/office/powerpoint/2010/main" val="1773064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B8DC-C508-4275-96F3-BC7A43E9F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77D2DFF-08F6-4A51-89FA-9EB95741B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A0BB9CC-D7E9-450E-AA09-425B3D777090}"/>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5" name="Footer Placeholder 4">
            <a:extLst>
              <a:ext uri="{FF2B5EF4-FFF2-40B4-BE49-F238E27FC236}">
                <a16:creationId xmlns:a16="http://schemas.microsoft.com/office/drawing/2014/main" id="{5EA1719E-40E0-476D-966F-244A4933F1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3D3461-70C7-47A2-A509-72D7D1519642}"/>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229981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522B-E592-4F86-8B1C-8E9785E91EC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26BAA13-0D79-4E0E-AF9B-CCF5AA4FFE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CF1D1A9-612D-447C-A5A5-09D92356A138}"/>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5" name="Footer Placeholder 4">
            <a:extLst>
              <a:ext uri="{FF2B5EF4-FFF2-40B4-BE49-F238E27FC236}">
                <a16:creationId xmlns:a16="http://schemas.microsoft.com/office/drawing/2014/main" id="{80B26D10-CE89-4E89-9AF0-BA7674565D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5BC829-3311-4DB9-BA0D-53C82262F54A}"/>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422055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0B5D0-2A7E-4DC0-950D-9281D6FD7F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BB4C75-055D-4858-B952-D3DC023A4D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2AE718-2612-4226-83BE-884095B7AFF6}"/>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5" name="Footer Placeholder 4">
            <a:extLst>
              <a:ext uri="{FF2B5EF4-FFF2-40B4-BE49-F238E27FC236}">
                <a16:creationId xmlns:a16="http://schemas.microsoft.com/office/drawing/2014/main" id="{8F798F2A-83B0-4290-A426-405CC4ACB11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FDD302-AB57-4116-9706-EDA7DA923462}"/>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139954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8495-F279-4A22-966B-9972F7A28D8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14D9E47-23A0-404C-98BA-39D1D71499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AC9FC7-D5CF-40C7-BB29-AE546D8D831F}"/>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5" name="Footer Placeholder 4">
            <a:extLst>
              <a:ext uri="{FF2B5EF4-FFF2-40B4-BE49-F238E27FC236}">
                <a16:creationId xmlns:a16="http://schemas.microsoft.com/office/drawing/2014/main" id="{033BB0EA-FDF6-4F82-8528-B25DDB0D9C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3CF959-13BC-427B-9B72-3B9628C3E33A}"/>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377507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28E7-E0E6-4845-B9D6-9D2F7253D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71952C8-20D2-454C-8B0E-B06252A77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237926-1926-4A79-9201-9BC4CDE278CD}"/>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5" name="Footer Placeholder 4">
            <a:extLst>
              <a:ext uri="{FF2B5EF4-FFF2-40B4-BE49-F238E27FC236}">
                <a16:creationId xmlns:a16="http://schemas.microsoft.com/office/drawing/2014/main" id="{4BC9E378-983B-47D3-A613-6DD3058B5A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9DCF45-34A3-4675-9719-BEAC38418C6E}"/>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344083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BC4B-B5A2-4956-8A02-EEA1E8ED518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BC3B8D3-1D7E-430C-8D05-B8445E1854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B69BD29-1B97-47CB-A029-3D83520C64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BFC1E72-02FD-4274-88AF-DD69C5031ADA}"/>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6" name="Footer Placeholder 5">
            <a:extLst>
              <a:ext uri="{FF2B5EF4-FFF2-40B4-BE49-F238E27FC236}">
                <a16:creationId xmlns:a16="http://schemas.microsoft.com/office/drawing/2014/main" id="{9AEFFC44-0A18-4A22-8984-745AC0BC6C1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56D12DE-2976-4607-AAC0-60D47278A6DF}"/>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3468277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18F9-E203-4489-9F14-C8CA7C096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1C39FD8-4285-4709-954C-76E5525BC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68F2CC-23E4-43FF-AE30-14E614716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8ADDAEA-E768-4E76-B3C5-D49120947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5AA84E-9365-42E6-B6DC-254E5320D3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9F26ED7-3573-4056-B1D9-66BC070AB670}"/>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8" name="Footer Placeholder 7">
            <a:extLst>
              <a:ext uri="{FF2B5EF4-FFF2-40B4-BE49-F238E27FC236}">
                <a16:creationId xmlns:a16="http://schemas.microsoft.com/office/drawing/2014/main" id="{47EFBA2E-D2E9-4CFA-88BD-02CF703D49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09B813-DF2D-4076-8846-A33490113087}"/>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247799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3AAD-2C50-420D-A4DF-03973CE6C5D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254FEC0-3721-466C-8963-9570EC523846}"/>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4" name="Footer Placeholder 3">
            <a:extLst>
              <a:ext uri="{FF2B5EF4-FFF2-40B4-BE49-F238E27FC236}">
                <a16:creationId xmlns:a16="http://schemas.microsoft.com/office/drawing/2014/main" id="{1ACB9307-8B89-4CBF-A28D-71BBB958E09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EB5B0F-6B5C-4B2A-9E25-D2B1D3848995}"/>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189574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F8DAF-C709-43EA-BFA9-6C2F99C2C51F}"/>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3" name="Footer Placeholder 2">
            <a:extLst>
              <a:ext uri="{FF2B5EF4-FFF2-40B4-BE49-F238E27FC236}">
                <a16:creationId xmlns:a16="http://schemas.microsoft.com/office/drawing/2014/main" id="{80A45224-AF11-42E5-B7AA-325EB352B5F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2A159A7-7A6A-4721-A7FB-49F4871EE8A8}"/>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414802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374B-5B3E-48CC-B8A0-847BE5FD9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7024571-3B64-4620-83A1-B4A99BBE1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C65C78-10FA-4EB2-870A-DAC8BD3BD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265EEA-A7DC-4262-8670-1C2F1555CFBB}"/>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6" name="Footer Placeholder 5">
            <a:extLst>
              <a:ext uri="{FF2B5EF4-FFF2-40B4-BE49-F238E27FC236}">
                <a16:creationId xmlns:a16="http://schemas.microsoft.com/office/drawing/2014/main" id="{5A700D44-EF5A-4D7B-82D5-3BB4D3074C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50E497-D0F0-449F-A675-F907FCC211F7}"/>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217292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415D-1842-4137-A46C-761BFCA57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C67BE26-BD55-43BE-9748-7A66DBA15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B56E401-C241-4C21-A3AF-9476E4A4C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93A941-153F-4984-8750-BAADFE98B39F}"/>
              </a:ext>
            </a:extLst>
          </p:cNvPr>
          <p:cNvSpPr>
            <a:spLocks noGrp="1"/>
          </p:cNvSpPr>
          <p:nvPr>
            <p:ph type="dt" sz="half" idx="10"/>
          </p:nvPr>
        </p:nvSpPr>
        <p:spPr/>
        <p:txBody>
          <a:bodyPr/>
          <a:lstStyle/>
          <a:p>
            <a:fld id="{D3F5CE20-4808-4ADB-BDC6-0466DE13929D}" type="datetimeFigureOut">
              <a:rPr lang="en-CA" smtClean="0"/>
              <a:t>2019-11-05</a:t>
            </a:fld>
            <a:endParaRPr lang="en-CA"/>
          </a:p>
        </p:txBody>
      </p:sp>
      <p:sp>
        <p:nvSpPr>
          <p:cNvPr id="6" name="Footer Placeholder 5">
            <a:extLst>
              <a:ext uri="{FF2B5EF4-FFF2-40B4-BE49-F238E27FC236}">
                <a16:creationId xmlns:a16="http://schemas.microsoft.com/office/drawing/2014/main" id="{DD5EBB7C-FE4A-4E2D-BD41-CF351704CE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78380DD-E24E-4050-8649-7769345BD624}"/>
              </a:ext>
            </a:extLst>
          </p:cNvPr>
          <p:cNvSpPr>
            <a:spLocks noGrp="1"/>
          </p:cNvSpPr>
          <p:nvPr>
            <p:ph type="sldNum" sz="quarter" idx="12"/>
          </p:nvPr>
        </p:nvSpPr>
        <p:spPr/>
        <p:txBody>
          <a:bodyPr/>
          <a:lstStyle/>
          <a:p>
            <a:fld id="{2E2F7953-54D0-4D08-996A-4829F803A3F9}" type="slidenum">
              <a:rPr lang="en-CA" smtClean="0"/>
              <a:t>‹#›</a:t>
            </a:fld>
            <a:endParaRPr lang="en-CA"/>
          </a:p>
        </p:txBody>
      </p:sp>
    </p:spTree>
    <p:extLst>
      <p:ext uri="{BB962C8B-B14F-4D97-AF65-F5344CB8AC3E}">
        <p14:creationId xmlns:p14="http://schemas.microsoft.com/office/powerpoint/2010/main" val="99470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D8BE3E-E610-4393-AFBF-BE030D889E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18780F-C9AD-4FF2-880D-1C3177796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358388-FCA6-4CED-BDDD-861AAD5759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5CE20-4808-4ADB-BDC6-0466DE13929D}" type="datetimeFigureOut">
              <a:rPr lang="en-CA" smtClean="0"/>
              <a:t>2019-11-05</a:t>
            </a:fld>
            <a:endParaRPr lang="en-CA"/>
          </a:p>
        </p:txBody>
      </p:sp>
      <p:sp>
        <p:nvSpPr>
          <p:cNvPr id="5" name="Footer Placeholder 4">
            <a:extLst>
              <a:ext uri="{FF2B5EF4-FFF2-40B4-BE49-F238E27FC236}">
                <a16:creationId xmlns:a16="http://schemas.microsoft.com/office/drawing/2014/main" id="{35003D9B-9F38-43D5-A4A1-F487834E7C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1D61E06-7525-4A99-A55C-551BEDFEC5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F7953-54D0-4D08-996A-4829F803A3F9}" type="slidenum">
              <a:rPr lang="en-CA" smtClean="0"/>
              <a:t>‹#›</a:t>
            </a:fld>
            <a:endParaRPr lang="en-CA"/>
          </a:p>
        </p:txBody>
      </p:sp>
    </p:spTree>
    <p:extLst>
      <p:ext uri="{BB962C8B-B14F-4D97-AF65-F5344CB8AC3E}">
        <p14:creationId xmlns:p14="http://schemas.microsoft.com/office/powerpoint/2010/main" val="173350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7.xml"/><Relationship Id="rId7" Type="http://schemas.openxmlformats.org/officeDocument/2006/relationships/image" Target="../media/image1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5.xml"/><Relationship Id="rId5" Type="http://schemas.openxmlformats.org/officeDocument/2006/relationships/slideLayout" Target="../slideLayouts/slideLayout2.xml"/><Relationship Id="rId10" Type="http://schemas.openxmlformats.org/officeDocument/2006/relationships/image" Target="../media/image19.png"/><Relationship Id="rId4" Type="http://schemas.openxmlformats.org/officeDocument/2006/relationships/tags" Target="../tags/tag8.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2.xml"/><Relationship Id="rId7" Type="http://schemas.openxmlformats.org/officeDocument/2006/relationships/image" Target="../media/image2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0.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7.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25.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5.xml"/><Relationship Id="rId13" Type="http://schemas.openxmlformats.org/officeDocument/2006/relationships/image" Target="../media/image31.png"/><Relationship Id="rId3" Type="http://schemas.openxmlformats.org/officeDocument/2006/relationships/tags" Target="../tags/tag26.xml"/><Relationship Id="rId7" Type="http://schemas.openxmlformats.org/officeDocument/2006/relationships/slideLayout" Target="../slideLayouts/slideLayout2.xml"/><Relationship Id="rId12" Type="http://schemas.openxmlformats.org/officeDocument/2006/relationships/image" Target="../media/image30.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29.png"/><Relationship Id="rId5" Type="http://schemas.openxmlformats.org/officeDocument/2006/relationships/tags" Target="../tags/tag28.xml"/><Relationship Id="rId10" Type="http://schemas.openxmlformats.org/officeDocument/2006/relationships/image" Target="../media/image28.png"/><Relationship Id="rId4" Type="http://schemas.openxmlformats.org/officeDocument/2006/relationships/tags" Target="../tags/tag27.xml"/><Relationship Id="rId9" Type="http://schemas.openxmlformats.org/officeDocument/2006/relationships/image" Target="../media/image27.png"/><Relationship Id="rId1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32.xml"/><Relationship Id="rId7" Type="http://schemas.openxmlformats.org/officeDocument/2006/relationships/notesSlide" Target="../notesSlides/notesSlide16.xml"/><Relationship Id="rId12" Type="http://schemas.openxmlformats.org/officeDocument/2006/relationships/image" Target="../media/image34.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xml"/><Relationship Id="rId11" Type="http://schemas.openxmlformats.org/officeDocument/2006/relationships/image" Target="../media/image33.png"/><Relationship Id="rId5" Type="http://schemas.openxmlformats.org/officeDocument/2006/relationships/tags" Target="../tags/tag34.xml"/><Relationship Id="rId10" Type="http://schemas.openxmlformats.org/officeDocument/2006/relationships/image" Target="../media/image32.png"/><Relationship Id="rId4" Type="http://schemas.openxmlformats.org/officeDocument/2006/relationships/tags" Target="../tags/tag33.xml"/><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37.xml"/><Relationship Id="rId7" Type="http://schemas.openxmlformats.org/officeDocument/2006/relationships/notesSlide" Target="../notesSlides/notesSlide17.xml"/><Relationship Id="rId12" Type="http://schemas.openxmlformats.org/officeDocument/2006/relationships/image" Target="../media/image34.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11" Type="http://schemas.openxmlformats.org/officeDocument/2006/relationships/image" Target="../media/image33.png"/><Relationship Id="rId5" Type="http://schemas.openxmlformats.org/officeDocument/2006/relationships/tags" Target="../tags/tag39.xml"/><Relationship Id="rId10" Type="http://schemas.openxmlformats.org/officeDocument/2006/relationships/image" Target="../media/image32.png"/><Relationship Id="rId4" Type="http://schemas.openxmlformats.org/officeDocument/2006/relationships/tags" Target="../tags/tag38.xml"/><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42.xml"/><Relationship Id="rId7" Type="http://schemas.openxmlformats.org/officeDocument/2006/relationships/image" Target="../media/image2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5.png"/><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4.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33.png"/><Relationship Id="rId2" Type="http://schemas.openxmlformats.org/officeDocument/2006/relationships/tags" Target="../tags/tag44.xml"/><Relationship Id="rId16" Type="http://schemas.openxmlformats.org/officeDocument/2006/relationships/image" Target="../media/image39.png"/><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22.png"/><Relationship Id="rId5" Type="http://schemas.openxmlformats.org/officeDocument/2006/relationships/tags" Target="../tags/tag47.xml"/><Relationship Id="rId15" Type="http://schemas.openxmlformats.org/officeDocument/2006/relationships/image" Target="../media/image38.png"/><Relationship Id="rId10" Type="http://schemas.openxmlformats.org/officeDocument/2006/relationships/image" Target="../media/image36.png"/><Relationship Id="rId4" Type="http://schemas.openxmlformats.org/officeDocument/2006/relationships/tags" Target="../tags/tag46.xml"/><Relationship Id="rId9" Type="http://schemas.openxmlformats.org/officeDocument/2006/relationships/notesSlide" Target="../notesSlides/notesSlide19.xml"/><Relationship Id="rId14" Type="http://schemas.openxmlformats.org/officeDocument/2006/relationships/image" Target="../media/image37.png"/></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52.xml"/><Relationship Id="rId7" Type="http://schemas.openxmlformats.org/officeDocument/2006/relationships/notesSlide" Target="../notesSlides/notesSlide20.xml"/><Relationship Id="rId12" Type="http://schemas.openxmlformats.org/officeDocument/2006/relationships/image" Target="../media/image44.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2.xml"/><Relationship Id="rId11" Type="http://schemas.openxmlformats.org/officeDocument/2006/relationships/image" Target="../media/image43.png"/><Relationship Id="rId5" Type="http://schemas.openxmlformats.org/officeDocument/2006/relationships/tags" Target="../tags/tag54.xml"/><Relationship Id="rId10" Type="http://schemas.openxmlformats.org/officeDocument/2006/relationships/image" Target="../media/image42.png"/><Relationship Id="rId4" Type="http://schemas.openxmlformats.org/officeDocument/2006/relationships/tags" Target="../tags/tag53.xml"/><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55.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ideo" Target="https://www.youtube.com/embed/iKY95d7z0Fs" TargetMode="External"/><Relationship Id="rId4" Type="http://schemas.openxmlformats.org/officeDocument/2006/relationships/image" Target="../media/image47.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7.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ideo" Target="https://www.youtube.com/embed/QJbCfhRkcyg" TargetMode="External"/><Relationship Id="rId4" Type="http://schemas.openxmlformats.org/officeDocument/2006/relationships/image" Target="../media/image52.jpe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https://www.youtube.com/embed/IquGO78ZIf0?feature=oembed"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xml"/><Relationship Id="rId7" Type="http://schemas.openxmlformats.org/officeDocument/2006/relationships/image" Target="../media/image1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notesSlide" Target="../notesSlides/notesSlide4.xml"/><Relationship Id="rId10" Type="http://schemas.openxmlformats.org/officeDocument/2006/relationships/image" Target="../media/image13.png"/><Relationship Id="rId4" Type="http://schemas.openxmlformats.org/officeDocument/2006/relationships/slideLayout" Target="../slideLayouts/slideLayout2.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1249" y="1467580"/>
            <a:ext cx="9969500" cy="2700672"/>
          </a:xfrm>
        </p:spPr>
        <p:txBody>
          <a:bodyPr>
            <a:normAutofit fontScale="90000"/>
          </a:bodyPr>
          <a:lstStyle/>
          <a:p>
            <a:br>
              <a:rPr lang="en-US" sz="3200" dirty="0">
                <a:latin typeface="Georgia" panose="02040502050405020303" pitchFamily="18" charset="0"/>
              </a:rPr>
            </a:br>
            <a:br>
              <a:rPr lang="en-US" sz="3200" dirty="0">
                <a:latin typeface="Georgia" panose="02040502050405020303" pitchFamily="18" charset="0"/>
              </a:rPr>
            </a:br>
            <a:br>
              <a:rPr lang="en-US" sz="3200" dirty="0">
                <a:latin typeface="Georgia" panose="02040502050405020303" pitchFamily="18" charset="0"/>
              </a:rPr>
            </a:br>
            <a:br>
              <a:rPr lang="en-US" sz="3200" dirty="0">
                <a:latin typeface="Georgia" panose="02040502050405020303" pitchFamily="18" charset="0"/>
              </a:rPr>
            </a:br>
            <a:br>
              <a:rPr lang="en-US" sz="3200" dirty="0">
                <a:latin typeface="Georgia" panose="02040502050405020303" pitchFamily="18" charset="0"/>
              </a:rPr>
            </a:br>
            <a:br>
              <a:rPr lang="en-US" sz="3200" dirty="0">
                <a:latin typeface="Georgia" panose="02040502050405020303" pitchFamily="18" charset="0"/>
              </a:rPr>
            </a:br>
            <a:br>
              <a:rPr lang="en-US" sz="3200" dirty="0">
                <a:latin typeface="Georgia" panose="02040502050405020303" pitchFamily="18" charset="0"/>
              </a:rPr>
            </a:br>
            <a:br>
              <a:rPr lang="en-US" sz="3200" dirty="0">
                <a:latin typeface="Georgia" panose="02040502050405020303" pitchFamily="18" charset="0"/>
              </a:rPr>
            </a:br>
            <a:r>
              <a:rPr lang="en-US" sz="3200" dirty="0">
                <a:latin typeface="Georgia"/>
              </a:rPr>
              <a:t>COMP417</a:t>
            </a:r>
            <a:br>
              <a:rPr lang="en-US" sz="3200" dirty="0">
                <a:latin typeface="Georgia" panose="02040502050405020303" pitchFamily="18" charset="0"/>
              </a:rPr>
            </a:br>
            <a:r>
              <a:rPr lang="en-US" sz="3200" dirty="0">
                <a:latin typeface="Georgia"/>
              </a:rPr>
              <a:t>Intro to Robotics</a:t>
            </a:r>
            <a:br>
              <a:rPr lang="en-US" sz="3200" dirty="0">
                <a:latin typeface="Georgia" panose="02040502050405020303" pitchFamily="18" charset="0"/>
              </a:rPr>
            </a:br>
            <a:br>
              <a:rPr lang="en-US" sz="3200" dirty="0">
                <a:latin typeface="Georgia" panose="02040502050405020303" pitchFamily="18" charset="0"/>
              </a:rPr>
            </a:br>
            <a:r>
              <a:rPr lang="en-US" sz="3200" dirty="0">
                <a:latin typeface="Georgia" panose="02040502050405020303" pitchFamily="18" charset="0"/>
              </a:rPr>
              <a:t>Lecture 17 - </a:t>
            </a:r>
            <a:r>
              <a:rPr lang="en-US" sz="3200" dirty="0">
                <a:latin typeface="Georgia"/>
              </a:rPr>
              <a:t>LQR</a:t>
            </a:r>
            <a:endParaRPr lang="en-US" sz="3200" dirty="0">
              <a:latin typeface="Georgia" panose="02040502050405020303" pitchFamily="18" charset="0"/>
            </a:endParaRPr>
          </a:p>
        </p:txBody>
      </p:sp>
      <p:sp>
        <p:nvSpPr>
          <p:cNvPr id="3" name="Subtitle 2"/>
          <p:cNvSpPr>
            <a:spLocks noGrp="1"/>
          </p:cNvSpPr>
          <p:nvPr>
            <p:ph type="subTitle" idx="1"/>
          </p:nvPr>
        </p:nvSpPr>
        <p:spPr>
          <a:xfrm>
            <a:off x="1523999" y="4451446"/>
            <a:ext cx="9144000" cy="1275409"/>
          </a:xfrm>
        </p:spPr>
        <p:txBody>
          <a:bodyPr vert="horz" lIns="91440" tIns="45720" rIns="91440" bIns="45720" rtlCol="0" anchor="t">
            <a:normAutofit/>
          </a:bodyPr>
          <a:lstStyle/>
          <a:p>
            <a:pPr algn="ctr"/>
            <a:endParaRPr lang="en-US" dirty="0"/>
          </a:p>
          <a:p>
            <a:pPr algn="ctr"/>
            <a:r>
              <a:rPr lang="en-US" sz="2000" dirty="0">
                <a:latin typeface="Georgia" panose="02040502050405020303" pitchFamily="18" charset="0"/>
              </a:rPr>
              <a:t>Fall 2019</a:t>
            </a:r>
          </a:p>
          <a:p>
            <a:r>
              <a:rPr lang="en-US" sz="2000" dirty="0">
                <a:latin typeface="Georgia"/>
              </a:rPr>
              <a:t>David Meger</a:t>
            </a:r>
            <a:endParaRPr lang="en-US" sz="2000" dirty="0">
              <a:latin typeface="Georgia" panose="02040502050405020303" pitchFamily="18" charset="0"/>
            </a:endParaRPr>
          </a:p>
        </p:txBody>
      </p:sp>
      <p:pic>
        <p:nvPicPr>
          <p:cNvPr id="4" name="Picture 3"/>
          <p:cNvPicPr>
            <a:picLocks noChangeAspect="1"/>
          </p:cNvPicPr>
          <p:nvPr/>
        </p:nvPicPr>
        <p:blipFill>
          <a:blip r:embed="rId3"/>
          <a:stretch>
            <a:fillRect/>
          </a:stretch>
        </p:blipFill>
        <p:spPr>
          <a:xfrm>
            <a:off x="298575" y="5875002"/>
            <a:ext cx="2896407" cy="685291"/>
          </a:xfrm>
          <a:prstGeom prst="rect">
            <a:avLst/>
          </a:prstGeom>
        </p:spPr>
      </p:pic>
      <p:pic>
        <p:nvPicPr>
          <p:cNvPr id="5" name="Picture 4"/>
          <p:cNvPicPr>
            <a:picLocks noChangeAspect="1"/>
          </p:cNvPicPr>
          <p:nvPr/>
        </p:nvPicPr>
        <p:blipFill>
          <a:blip r:embed="rId4"/>
          <a:stretch>
            <a:fillRect/>
          </a:stretch>
        </p:blipFill>
        <p:spPr>
          <a:xfrm>
            <a:off x="8226443" y="5941554"/>
            <a:ext cx="3671555" cy="552186"/>
          </a:xfrm>
          <a:prstGeom prst="rect">
            <a:avLst/>
          </a:prstGeom>
        </p:spPr>
      </p:pic>
      <p:pic>
        <p:nvPicPr>
          <p:cNvPr id="1028" name="Picture 4"/>
          <p:cNvPicPr>
            <a:picLocks noChangeAspect="1" noChangeArrowheads="1"/>
          </p:cNvPicPr>
          <p:nvPr/>
        </p:nvPicPr>
        <p:blipFill>
          <a:blip r:embed="rId5"/>
          <a:stretch>
            <a:fillRect/>
          </a:stretch>
        </p:blipFill>
        <p:spPr bwMode="auto">
          <a:xfrm>
            <a:off x="697941" y="412240"/>
            <a:ext cx="2097674" cy="28054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8604435" y="412240"/>
            <a:ext cx="2915570" cy="2332457"/>
          </a:xfrm>
          <a:prstGeom prst="rect">
            <a:avLst/>
          </a:prstGeom>
        </p:spPr>
      </p:pic>
    </p:spTree>
    <p:extLst>
      <p:ext uri="{BB962C8B-B14F-4D97-AF65-F5344CB8AC3E}">
        <p14:creationId xmlns:p14="http://schemas.microsoft.com/office/powerpoint/2010/main" val="19170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Hierarchy	</a:t>
            </a:r>
          </a:p>
        </p:txBody>
      </p:sp>
      <p:sp>
        <p:nvSpPr>
          <p:cNvPr id="3" name="Content Placeholder 2"/>
          <p:cNvSpPr>
            <a:spLocks noGrp="1"/>
          </p:cNvSpPr>
          <p:nvPr>
            <p:ph idx="1"/>
          </p:nvPr>
        </p:nvSpPr>
        <p:spPr/>
        <p:txBody>
          <a:bodyPr>
            <a:normAutofit fontScale="92500" lnSpcReduction="20000"/>
          </a:bodyPr>
          <a:lstStyle/>
          <a:p>
            <a:r>
              <a:rPr lang="en-US" dirty="0"/>
              <a:t>Time:</a:t>
            </a:r>
          </a:p>
          <a:p>
            <a:pPr lvl="1"/>
            <a:r>
              <a:rPr lang="en-US" dirty="0"/>
              <a:t>Continuous or discrete</a:t>
            </a:r>
          </a:p>
          <a:p>
            <a:pPr lvl="1"/>
            <a:r>
              <a:rPr lang="en-US" dirty="0"/>
              <a:t>Fixed or infinite horizon</a:t>
            </a:r>
          </a:p>
          <a:p>
            <a:r>
              <a:rPr lang="en-US" dirty="0"/>
              <a:t>State and action spaces:</a:t>
            </a:r>
          </a:p>
          <a:p>
            <a:pPr lvl="1"/>
            <a:r>
              <a:rPr lang="en-US" dirty="0"/>
              <a:t>Continuous or discrete</a:t>
            </a:r>
          </a:p>
          <a:p>
            <a:r>
              <a:rPr lang="en-US" dirty="0"/>
              <a:t>Motion model:</a:t>
            </a:r>
          </a:p>
          <a:p>
            <a:pPr lvl="1"/>
            <a:r>
              <a:rPr lang="en-US" dirty="0"/>
              <a:t>Linear or non-linear</a:t>
            </a:r>
          </a:p>
          <a:p>
            <a:pPr lvl="1"/>
            <a:r>
              <a:rPr lang="en-US" dirty="0"/>
              <a:t>Known or unknown </a:t>
            </a:r>
          </a:p>
          <a:p>
            <a:pPr lvl="1"/>
            <a:r>
              <a:rPr lang="en-US" dirty="0"/>
              <a:t>Deterministic or stochastic </a:t>
            </a:r>
          </a:p>
          <a:p>
            <a:r>
              <a:rPr lang="en-US" dirty="0"/>
              <a:t>Cost function:</a:t>
            </a:r>
          </a:p>
          <a:p>
            <a:pPr lvl="1"/>
            <a:r>
              <a:rPr lang="en-US" dirty="0"/>
              <a:t>Quadratic or general non-linear</a:t>
            </a:r>
          </a:p>
          <a:p>
            <a:pPr lvl="1"/>
            <a:r>
              <a:rPr lang="en-US" dirty="0"/>
              <a:t>Known or unknown</a:t>
            </a:r>
          </a:p>
          <a:p>
            <a:pPr lvl="1"/>
            <a:endParaRPr lang="en-US" dirty="0"/>
          </a:p>
        </p:txBody>
      </p:sp>
      <p:sp>
        <p:nvSpPr>
          <p:cNvPr id="4" name="TextBox 3"/>
          <p:cNvSpPr txBox="1"/>
          <p:nvPr/>
        </p:nvSpPr>
        <p:spPr>
          <a:xfrm>
            <a:off x="7122695" y="3206081"/>
            <a:ext cx="3946358" cy="1384995"/>
          </a:xfrm>
          <a:prstGeom prst="rect">
            <a:avLst/>
          </a:prstGeom>
          <a:noFill/>
        </p:spPr>
        <p:txBody>
          <a:bodyPr wrap="square" rtlCol="0">
            <a:spAutoFit/>
          </a:bodyPr>
          <a:lstStyle/>
          <a:p>
            <a:r>
              <a:rPr lang="en-US" sz="2800" dirty="0">
                <a:solidFill>
                  <a:srgbClr val="C00000"/>
                </a:solidFill>
              </a:rPr>
              <a:t>Reinforcement Learning:</a:t>
            </a:r>
          </a:p>
          <a:p>
            <a:r>
              <a:rPr lang="en-US" sz="2800" dirty="0">
                <a:solidFill>
                  <a:srgbClr val="C00000"/>
                </a:solidFill>
              </a:rPr>
              <a:t>Not testable, we’ll see as bonus material</a:t>
            </a:r>
          </a:p>
        </p:txBody>
      </p:sp>
      <p:cxnSp>
        <p:nvCxnSpPr>
          <p:cNvPr id="6" name="Straight Arrow Connector 5"/>
          <p:cNvCxnSpPr>
            <a:stCxn id="4" idx="1"/>
            <a:endCxn id="19" idx="6"/>
          </p:cNvCxnSpPr>
          <p:nvPr/>
        </p:nvCxnSpPr>
        <p:spPr>
          <a:xfrm flipH="1" flipV="1">
            <a:off x="4367463" y="2286000"/>
            <a:ext cx="2755232" cy="161257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a:endCxn id="21" idx="6"/>
          </p:cNvCxnSpPr>
          <p:nvPr/>
        </p:nvCxnSpPr>
        <p:spPr>
          <a:xfrm flipH="1" flipV="1">
            <a:off x="4403558" y="3303211"/>
            <a:ext cx="2719137" cy="5953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1"/>
            <a:endCxn id="22" idx="6"/>
          </p:cNvCxnSpPr>
          <p:nvPr/>
        </p:nvCxnSpPr>
        <p:spPr>
          <a:xfrm flipH="1">
            <a:off x="3880184" y="3898579"/>
            <a:ext cx="3242511" cy="4118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1"/>
            <a:endCxn id="23" idx="6"/>
          </p:cNvCxnSpPr>
          <p:nvPr/>
        </p:nvCxnSpPr>
        <p:spPr>
          <a:xfrm flipH="1">
            <a:off x="3934326" y="3898579"/>
            <a:ext cx="3188369" cy="170180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140242" y="2081463"/>
            <a:ext cx="1227221" cy="40907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176337" y="3098674"/>
            <a:ext cx="1227221" cy="40907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52963" y="4105906"/>
            <a:ext cx="1227221" cy="40907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707105" y="5395846"/>
            <a:ext cx="1227221" cy="40907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03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Hierarchy	</a:t>
            </a:r>
          </a:p>
        </p:txBody>
      </p:sp>
      <p:sp>
        <p:nvSpPr>
          <p:cNvPr id="3" name="Content Placeholder 2"/>
          <p:cNvSpPr>
            <a:spLocks noGrp="1"/>
          </p:cNvSpPr>
          <p:nvPr>
            <p:ph idx="1"/>
          </p:nvPr>
        </p:nvSpPr>
        <p:spPr/>
        <p:txBody>
          <a:bodyPr>
            <a:normAutofit fontScale="92500" lnSpcReduction="20000"/>
          </a:bodyPr>
          <a:lstStyle/>
          <a:p>
            <a:r>
              <a:rPr lang="en-US" dirty="0"/>
              <a:t>Time:</a:t>
            </a:r>
          </a:p>
          <a:p>
            <a:pPr lvl="1"/>
            <a:r>
              <a:rPr lang="en-US" dirty="0"/>
              <a:t>Continuous or discrete</a:t>
            </a:r>
          </a:p>
          <a:p>
            <a:pPr lvl="1"/>
            <a:r>
              <a:rPr lang="en-US" dirty="0"/>
              <a:t>Fixed or infinite horizon</a:t>
            </a:r>
          </a:p>
          <a:p>
            <a:r>
              <a:rPr lang="en-US" dirty="0"/>
              <a:t>State and action spaces:</a:t>
            </a:r>
          </a:p>
          <a:p>
            <a:pPr lvl="1"/>
            <a:r>
              <a:rPr lang="en-US" dirty="0"/>
              <a:t>Continuous or discrete</a:t>
            </a:r>
          </a:p>
          <a:p>
            <a:r>
              <a:rPr lang="en-US" dirty="0"/>
              <a:t>Motion model:</a:t>
            </a:r>
          </a:p>
          <a:p>
            <a:pPr lvl="1"/>
            <a:r>
              <a:rPr lang="en-US" dirty="0"/>
              <a:t>Linear or non-linear</a:t>
            </a:r>
          </a:p>
          <a:p>
            <a:pPr lvl="1"/>
            <a:r>
              <a:rPr lang="en-US" dirty="0"/>
              <a:t>Known or unknown </a:t>
            </a:r>
          </a:p>
          <a:p>
            <a:pPr lvl="1"/>
            <a:r>
              <a:rPr lang="en-US" dirty="0"/>
              <a:t>Deterministic or stochastic </a:t>
            </a:r>
          </a:p>
          <a:p>
            <a:r>
              <a:rPr lang="en-US" dirty="0"/>
              <a:t>Cost function:</a:t>
            </a:r>
          </a:p>
          <a:p>
            <a:pPr lvl="1"/>
            <a:r>
              <a:rPr lang="en-US" dirty="0"/>
              <a:t>Quadratic or general non-linear</a:t>
            </a:r>
          </a:p>
          <a:p>
            <a:pPr lvl="1"/>
            <a:r>
              <a:rPr lang="en-US" dirty="0"/>
              <a:t>Known or unknown</a:t>
            </a:r>
          </a:p>
          <a:p>
            <a:pPr lvl="1"/>
            <a:endParaRPr lang="en-US" dirty="0"/>
          </a:p>
        </p:txBody>
      </p:sp>
      <p:sp>
        <p:nvSpPr>
          <p:cNvPr id="4" name="TextBox 3"/>
          <p:cNvSpPr txBox="1"/>
          <p:nvPr/>
        </p:nvSpPr>
        <p:spPr>
          <a:xfrm>
            <a:off x="7122695" y="3206081"/>
            <a:ext cx="3946358" cy="523220"/>
          </a:xfrm>
          <a:prstGeom prst="rect">
            <a:avLst/>
          </a:prstGeom>
          <a:noFill/>
        </p:spPr>
        <p:txBody>
          <a:bodyPr wrap="square" rtlCol="0">
            <a:spAutoFit/>
          </a:bodyPr>
          <a:lstStyle/>
          <a:p>
            <a:r>
              <a:rPr lang="en-US" sz="2800" dirty="0">
                <a:solidFill>
                  <a:srgbClr val="C00000"/>
                </a:solidFill>
              </a:rPr>
              <a:t>Our next algorithm, LQR</a:t>
            </a:r>
          </a:p>
        </p:txBody>
      </p:sp>
      <p:cxnSp>
        <p:nvCxnSpPr>
          <p:cNvPr id="6" name="Straight Arrow Connector 5"/>
          <p:cNvCxnSpPr>
            <a:stCxn id="4" idx="1"/>
            <a:endCxn id="19" idx="6"/>
          </p:cNvCxnSpPr>
          <p:nvPr/>
        </p:nvCxnSpPr>
        <p:spPr>
          <a:xfrm flipH="1" flipV="1">
            <a:off x="4367463" y="2286000"/>
            <a:ext cx="2755232" cy="118169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a:endCxn id="21" idx="6"/>
          </p:cNvCxnSpPr>
          <p:nvPr/>
        </p:nvCxnSpPr>
        <p:spPr>
          <a:xfrm flipH="1" flipV="1">
            <a:off x="2971800" y="3311208"/>
            <a:ext cx="4150895" cy="15648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1"/>
            <a:endCxn id="22" idx="6"/>
          </p:cNvCxnSpPr>
          <p:nvPr/>
        </p:nvCxnSpPr>
        <p:spPr>
          <a:xfrm flipH="1">
            <a:off x="2532647" y="3467691"/>
            <a:ext cx="4590048" cy="8356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1"/>
            <a:endCxn id="23" idx="6"/>
          </p:cNvCxnSpPr>
          <p:nvPr/>
        </p:nvCxnSpPr>
        <p:spPr>
          <a:xfrm flipH="1">
            <a:off x="2652963" y="3467691"/>
            <a:ext cx="4469732" cy="218413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140242" y="2081463"/>
            <a:ext cx="1227221" cy="40907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528011" y="3106671"/>
            <a:ext cx="1443789" cy="40907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305426" y="4160188"/>
            <a:ext cx="1227221" cy="28632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25742" y="5486702"/>
            <a:ext cx="1227221" cy="33024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305425" y="3861973"/>
            <a:ext cx="1227221" cy="28632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4" idx="1"/>
          </p:cNvCxnSpPr>
          <p:nvPr/>
        </p:nvCxnSpPr>
        <p:spPr>
          <a:xfrm flipH="1">
            <a:off x="2592805" y="3467691"/>
            <a:ext cx="4529890" cy="5251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425742" y="4438290"/>
            <a:ext cx="1798721" cy="35445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4" idx="1"/>
            <a:endCxn id="26" idx="6"/>
          </p:cNvCxnSpPr>
          <p:nvPr/>
        </p:nvCxnSpPr>
        <p:spPr>
          <a:xfrm flipH="1">
            <a:off x="3224463" y="3467691"/>
            <a:ext cx="3898232" cy="11478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485900" y="5077629"/>
            <a:ext cx="1287379" cy="40907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4" idx="1"/>
            <a:endCxn id="29" idx="6"/>
          </p:cNvCxnSpPr>
          <p:nvPr/>
        </p:nvCxnSpPr>
        <p:spPr>
          <a:xfrm flipH="1">
            <a:off x="2773279" y="3467691"/>
            <a:ext cx="4349416" cy="1814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02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An analytical approach: LQR</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Linear quadratic regulator shows an optimal control case that has exact analytical solution, and gives this closed form answer</a:t>
            </a:r>
          </a:p>
          <a:p>
            <a:r>
              <a:rPr lang="en-US" dirty="0"/>
              <a:t>Idea: if the dynamics model is known and linear and the cost is quadratic, it’s easy to write out the full analytical expression for the next state and its cost-to-go</a:t>
            </a:r>
          </a:p>
          <a:p>
            <a:endParaRPr lang="en-US" dirty="0"/>
          </a:p>
          <a:p>
            <a:endParaRPr lang="en-US" dirty="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33195" y="4121674"/>
            <a:ext cx="3441911" cy="412925"/>
          </a:xfrm>
          <a:prstGeom prst="rect">
            <a:avLst/>
          </a:prstGeom>
        </p:spPr>
      </p:pic>
      <p:pic>
        <p:nvPicPr>
          <p:cNvPr id="12" name="Picture 1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085896" y="4085802"/>
            <a:ext cx="4599963" cy="430819"/>
          </a:xfrm>
          <a:prstGeom prst="rect">
            <a:avLst/>
          </a:prstGeom>
        </p:spPr>
      </p:pic>
      <p:cxnSp>
        <p:nvCxnSpPr>
          <p:cNvPr id="13" name="Straight Arrow Connector 12"/>
          <p:cNvCxnSpPr>
            <a:cxnSpLocks/>
          </p:cNvCxnSpPr>
          <p:nvPr/>
        </p:nvCxnSpPr>
        <p:spPr>
          <a:xfrm flipV="1">
            <a:off x="8173164" y="4627007"/>
            <a:ext cx="324950" cy="3369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67828" y="4914900"/>
            <a:ext cx="5416869" cy="369332"/>
          </a:xfrm>
          <a:prstGeom prst="rect">
            <a:avLst/>
          </a:prstGeom>
          <a:noFill/>
        </p:spPr>
        <p:txBody>
          <a:bodyPr wrap="none" rtlCol="0">
            <a:spAutoFit/>
          </a:bodyPr>
          <a:lstStyle/>
          <a:p>
            <a:pPr algn="ctr"/>
            <a:r>
              <a:rPr lang="en-US">
                <a:solidFill>
                  <a:srgbClr val="FF0000"/>
                </a:solidFill>
              </a:rPr>
              <a:t>Square matrices Q and R must be positive definite:</a:t>
            </a:r>
          </a:p>
        </p:txBody>
      </p:sp>
      <p:pic>
        <p:nvPicPr>
          <p:cNvPr id="16" name="Picture 15"/>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734551" y="5257800"/>
            <a:ext cx="3212806" cy="265632"/>
          </a:xfrm>
          <a:prstGeom prst="rect">
            <a:avLst/>
          </a:prstGeom>
        </p:spPr>
      </p:pic>
      <p:pic>
        <p:nvPicPr>
          <p:cNvPr id="17" name="Picture 16"/>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734551" y="5572125"/>
            <a:ext cx="3289650" cy="273247"/>
          </a:xfrm>
          <a:prstGeom prst="rect">
            <a:avLst/>
          </a:prstGeom>
        </p:spPr>
      </p:pic>
      <p:cxnSp>
        <p:nvCxnSpPr>
          <p:cNvPr id="18" name="Straight Arrow Connector 17"/>
          <p:cNvCxnSpPr>
            <a:cxnSpLocks/>
          </p:cNvCxnSpPr>
          <p:nvPr/>
        </p:nvCxnSpPr>
        <p:spPr>
          <a:xfrm flipV="1">
            <a:off x="9702800" y="4475257"/>
            <a:ext cx="413657" cy="4886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828" y="5886450"/>
            <a:ext cx="5939447" cy="369332"/>
          </a:xfrm>
          <a:prstGeom prst="rect">
            <a:avLst/>
          </a:prstGeom>
          <a:noFill/>
        </p:spPr>
        <p:txBody>
          <a:bodyPr wrap="none" rtlCol="0">
            <a:spAutoFit/>
          </a:bodyPr>
          <a:lstStyle/>
          <a:p>
            <a:pPr algn="ctr"/>
            <a:r>
              <a:rPr lang="en-US">
                <a:solidFill>
                  <a:srgbClr val="FF0000"/>
                </a:solidFill>
              </a:rPr>
              <a:t>i.e. positive cost for ANY nonzero state or control vector</a:t>
            </a:r>
          </a:p>
        </p:txBody>
      </p:sp>
    </p:spTree>
    <p:extLst>
      <p:ext uri="{BB962C8B-B14F-4D97-AF65-F5344CB8AC3E}">
        <p14:creationId xmlns:p14="http://schemas.microsoft.com/office/powerpoint/2010/main" val="248345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LQR: preview</a:t>
            </a:r>
          </a:p>
        </p:txBody>
      </p:sp>
      <p:sp>
        <p:nvSpPr>
          <p:cNvPr id="3" name="Content Placeholder 2"/>
          <p:cNvSpPr>
            <a:spLocks noGrp="1"/>
          </p:cNvSpPr>
          <p:nvPr>
            <p:ph idx="1"/>
          </p:nvPr>
        </p:nvSpPr>
        <p:spPr/>
        <p:txBody>
          <a:bodyPr vert="horz" lIns="91440" tIns="45720" rIns="91440" bIns="45720" rtlCol="0" anchor="t">
            <a:normAutofit/>
          </a:bodyPr>
          <a:lstStyle/>
          <a:p>
            <a:r>
              <a:rPr lang="en-US"/>
              <a:t>This simple case has an exact analytical optimum</a:t>
            </a:r>
          </a:p>
          <a:p>
            <a:r>
              <a:rPr lang="en-US"/>
              <a:t>The form allows value iteration to be solved exactly in a single pass</a:t>
            </a:r>
          </a:p>
          <a:p>
            <a:r>
              <a:rPr lang="en-US"/>
              <a:t>The proof gives useful intuition about the problem that is re-used regularly in current research</a:t>
            </a:r>
          </a:p>
          <a:p>
            <a:endParaRPr lang="en-US"/>
          </a:p>
          <a:p>
            <a:endParaRPr lang="en-US"/>
          </a:p>
        </p:txBody>
      </p:sp>
    </p:spTree>
    <p:extLst>
      <p:ext uri="{BB962C8B-B14F-4D97-AF65-F5344CB8AC3E}">
        <p14:creationId xmlns:p14="http://schemas.microsoft.com/office/powerpoint/2010/main" val="94694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Finite-Horizon LQR</a:t>
            </a:r>
          </a:p>
        </p:txBody>
      </p:sp>
      <p:sp>
        <p:nvSpPr>
          <p:cNvPr id="3" name="Content Placeholder 2"/>
          <p:cNvSpPr>
            <a:spLocks noGrp="1"/>
          </p:cNvSpPr>
          <p:nvPr>
            <p:ph idx="1"/>
          </p:nvPr>
        </p:nvSpPr>
        <p:spPr/>
        <p:txBody>
          <a:bodyPr/>
          <a:lstStyle/>
          <a:p>
            <a:r>
              <a:rPr lang="en-US"/>
              <a:t>Idea: finding controls is an optimization problem</a:t>
            </a:r>
          </a:p>
          <a:p>
            <a:r>
              <a:rPr lang="en-US"/>
              <a:t>Compute the control variables that minimize the cumulative cost </a:t>
            </a:r>
          </a:p>
          <a:p>
            <a:pPr marL="0" indent="0">
              <a:buNone/>
            </a:pPr>
            <a:endParaRPr lang="en-US"/>
          </a:p>
        </p:txBody>
      </p:sp>
      <p:pic>
        <p:nvPicPr>
          <p:cNvPr id="15" name="Picture 1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418673" y="3101807"/>
            <a:ext cx="4571543" cy="3458883"/>
          </a:xfrm>
          <a:prstGeom prst="rect">
            <a:avLst/>
          </a:prstGeom>
        </p:spPr>
      </p:pic>
    </p:spTree>
    <p:extLst>
      <p:ext uri="{BB962C8B-B14F-4D97-AF65-F5344CB8AC3E}">
        <p14:creationId xmlns:p14="http://schemas.microsoft.com/office/powerpoint/2010/main" val="7808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Let             denote the cumulative cost-to-go starting from state x and moving for n time steps.              </a:t>
            </a:r>
          </a:p>
          <a:p>
            <a:endParaRPr lang="en-US" dirty="0"/>
          </a:p>
          <a:p>
            <a:r>
              <a:rPr lang="en-US" dirty="0"/>
              <a:t>i.e. cumulative future cost from now till n more steps</a:t>
            </a:r>
          </a:p>
          <a:p>
            <a:pPr marL="0" indent="0">
              <a:buNone/>
            </a:pPr>
            <a:endParaRPr lang="en-US" dirty="0"/>
          </a:p>
          <a:p>
            <a:r>
              <a:rPr lang="en-US" dirty="0"/>
              <a:t>                                is the terminal cost of ending up at state x. Special because no actions left to do. Let’s denote it               </a:t>
            </a:r>
          </a:p>
          <a:p>
            <a:endParaRPr lang="en-US" dirty="0"/>
          </a:p>
          <a:p>
            <a:pPr marL="0" indent="0">
              <a:buNone/>
            </a:pPr>
            <a:endParaRPr lang="en-US" dirty="0"/>
          </a:p>
        </p:txBody>
      </p:sp>
      <p:pic>
        <p:nvPicPr>
          <p:cNvPr id="9" name="Picture 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697033" y="1866900"/>
            <a:ext cx="910445" cy="391207"/>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200255" y="4219575"/>
            <a:ext cx="2468158" cy="445739"/>
          </a:xfrm>
          <a:prstGeom prst="rect">
            <a:avLst/>
          </a:prstGeom>
        </p:spPr>
      </p:pic>
      <p:sp>
        <p:nvSpPr>
          <p:cNvPr id="8" name="TextBox 7"/>
          <p:cNvSpPr txBox="1"/>
          <p:nvPr/>
        </p:nvSpPr>
        <p:spPr>
          <a:xfrm>
            <a:off x="1989779" y="5536734"/>
            <a:ext cx="7898316" cy="369332"/>
          </a:xfrm>
          <a:prstGeom prst="rect">
            <a:avLst/>
          </a:prstGeom>
          <a:noFill/>
        </p:spPr>
        <p:txBody>
          <a:bodyPr wrap="none" rtlCol="0">
            <a:spAutoFit/>
          </a:bodyPr>
          <a:lstStyle/>
          <a:p>
            <a:r>
              <a:rPr lang="en-US">
                <a:solidFill>
                  <a:srgbClr val="FF0000"/>
                </a:solidFill>
              </a:rPr>
              <a:t>Q: What is the optimal cumulative cost-to-go function with 1 time step left? </a:t>
            </a:r>
          </a:p>
        </p:txBody>
      </p:sp>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637654" y="4655285"/>
            <a:ext cx="2586705" cy="445739"/>
          </a:xfrm>
          <a:prstGeom prst="rect">
            <a:avLst/>
          </a:prstGeom>
        </p:spPr>
      </p:pic>
    </p:spTree>
    <p:extLst>
      <p:ext uri="{BB962C8B-B14F-4D97-AF65-F5344CB8AC3E}">
        <p14:creationId xmlns:p14="http://schemas.microsoft.com/office/powerpoint/2010/main" val="178168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11" name="Picture 10"/>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06791" y="1847721"/>
            <a:ext cx="2586705" cy="445739"/>
          </a:xfrm>
          <a:prstGeom prst="rect">
            <a:avLst/>
          </a:prstGeom>
        </p:spPr>
      </p:pic>
      <p:sp>
        <p:nvSpPr>
          <p:cNvPr id="12" name="TextBox 11"/>
          <p:cNvSpPr txBox="1"/>
          <p:nvPr/>
        </p:nvSpPr>
        <p:spPr>
          <a:xfrm>
            <a:off x="7450111" y="2129680"/>
            <a:ext cx="4741889" cy="923330"/>
          </a:xfrm>
          <a:prstGeom prst="rect">
            <a:avLst/>
          </a:prstGeom>
          <a:noFill/>
        </p:spPr>
        <p:txBody>
          <a:bodyPr wrap="square" rtlCol="0">
            <a:spAutoFit/>
          </a:bodyPr>
          <a:lstStyle/>
          <a:p>
            <a:pPr algn="ctr"/>
            <a:r>
              <a:rPr lang="en-US" dirty="0">
                <a:solidFill>
                  <a:srgbClr val="FF0000"/>
                </a:solidFill>
              </a:rPr>
              <a:t>Bellman update</a:t>
            </a:r>
          </a:p>
          <a:p>
            <a:pPr algn="ctr"/>
            <a:r>
              <a:rPr lang="en-US" dirty="0">
                <a:solidFill>
                  <a:srgbClr val="FF0000"/>
                </a:solidFill>
              </a:rPr>
              <a:t>(a.k.a.  Dynamic Programming)</a:t>
            </a:r>
          </a:p>
          <a:p>
            <a:pPr algn="ctr"/>
            <a:r>
              <a:rPr lang="en-US" dirty="0">
                <a:solidFill>
                  <a:srgbClr val="FF0000"/>
                </a:solidFill>
              </a:rPr>
              <a:t>Expand this using our assumptions!</a:t>
            </a:r>
          </a:p>
        </p:txBody>
      </p:sp>
      <mc:AlternateContent xmlns:mc="http://schemas.openxmlformats.org/markup-compatibility/2006" xmlns:a14="http://schemas.microsoft.com/office/drawing/2010/main">
        <mc:Choice Requires="a14">
          <p:sp>
            <p:nvSpPr>
              <p:cNvPr id="3" name="TextBox 2"/>
              <p:cNvSpPr txBox="1"/>
              <p:nvPr/>
            </p:nvSpPr>
            <p:spPr>
              <a:xfrm>
                <a:off x="-130040" y="2494065"/>
                <a:ext cx="8047071" cy="652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Arial" charset="0"/>
                              <a:cs typeface="Arial" charset="0"/>
                            </a:rPr>
                          </m:ctrlPr>
                        </m:sSubPr>
                        <m:e>
                          <m:r>
                            <a:rPr lang="en-CA" sz="2800" b="0" i="1" smtClean="0">
                              <a:latin typeface="Cambria Math" panose="02040503050406030204" pitchFamily="18" charset="0"/>
                              <a:ea typeface="Arial" charset="0"/>
                              <a:cs typeface="Arial" charset="0"/>
                            </a:rPr>
                            <m:t>𝐽</m:t>
                          </m:r>
                        </m:e>
                        <m:sub>
                          <m:r>
                            <a:rPr lang="en-CA" sz="2800" b="0" i="1" smtClean="0">
                              <a:latin typeface="Cambria Math" panose="02040503050406030204" pitchFamily="18" charset="0"/>
                              <a:ea typeface="Arial" charset="0"/>
                              <a:cs typeface="Arial" charset="0"/>
                            </a:rPr>
                            <m:t>1</m:t>
                          </m:r>
                        </m:sub>
                      </m:sSub>
                      <m:d>
                        <m:dPr>
                          <m:ctrlPr>
                            <a:rPr lang="en-CA" sz="2800" b="0" i="1" smtClean="0">
                              <a:latin typeface="Cambria Math" panose="02040503050406030204" pitchFamily="18" charset="0"/>
                              <a:ea typeface="Arial" charset="0"/>
                              <a:cs typeface="Arial" charset="0"/>
                            </a:rPr>
                          </m:ctrlPr>
                        </m:dPr>
                        <m:e>
                          <m:r>
                            <a:rPr lang="en-CA" sz="2800" b="0" i="1" smtClean="0">
                              <a:latin typeface="Cambria Math" panose="02040503050406030204" pitchFamily="18" charset="0"/>
                              <a:ea typeface="Arial" charset="0"/>
                              <a:cs typeface="Arial" charset="0"/>
                            </a:rPr>
                            <m:t>𝑥</m:t>
                          </m:r>
                        </m:e>
                      </m:d>
                      <m:r>
                        <a:rPr lang="en-CA" sz="2800" b="0" i="1" smtClean="0">
                          <a:latin typeface="Cambria Math" panose="02040503050406030204" pitchFamily="18" charset="0"/>
                          <a:ea typeface="Arial" charset="0"/>
                          <a:cs typeface="Arial" charset="0"/>
                        </a:rPr>
                        <m:t>=</m:t>
                      </m:r>
                      <m:func>
                        <m:funcPr>
                          <m:ctrlPr>
                            <a:rPr lang="en-US" sz="2800" b="0" i="1" smtClean="0">
                              <a:latin typeface="Cambria Math" panose="02040503050406030204" pitchFamily="18" charset="0"/>
                              <a:ea typeface="Arial" charset="0"/>
                              <a:cs typeface="Arial" charset="0"/>
                            </a:rPr>
                          </m:ctrlPr>
                        </m:funcPr>
                        <m:fName>
                          <m:limLow>
                            <m:limLowPr>
                              <m:ctrlPr>
                                <a:rPr lang="en-US" sz="2800" b="0" i="1" smtClean="0">
                                  <a:latin typeface="Cambria Math" panose="02040503050406030204" pitchFamily="18" charset="0"/>
                                  <a:ea typeface="Arial" charset="0"/>
                                  <a:cs typeface="Arial" charset="0"/>
                                </a:rPr>
                              </m:ctrlPr>
                            </m:limLowPr>
                            <m:e>
                              <m:r>
                                <m:rPr>
                                  <m:sty m:val="p"/>
                                </m:rPr>
                                <a:rPr lang="en-US" sz="2800" b="0" i="0" smtClean="0">
                                  <a:latin typeface="Cambria Math" panose="02040503050406030204" pitchFamily="18" charset="0"/>
                                  <a:ea typeface="Arial" charset="0"/>
                                  <a:cs typeface="Arial" charset="0"/>
                                </a:rPr>
                                <m:t>min</m:t>
                              </m:r>
                            </m:e>
                            <m:lim>
                              <m:r>
                                <a:rPr lang="en-CA" sz="2800" b="0" i="1" smtClean="0">
                                  <a:latin typeface="Cambria Math" panose="02040503050406030204" pitchFamily="18" charset="0"/>
                                  <a:ea typeface="Arial" charset="0"/>
                                  <a:cs typeface="Arial" charset="0"/>
                                </a:rPr>
                                <m:t>𝑢</m:t>
                              </m:r>
                            </m:lim>
                          </m:limLow>
                        </m:fName>
                        <m:e>
                          <m:d>
                            <m:dPr>
                              <m:begChr m:val="["/>
                              <m:endChr m:val="]"/>
                              <m:ctrlPr>
                                <a:rPr lang="pt-BR" sz="2800" b="0" i="1" smtClean="0">
                                  <a:latin typeface="Cambria Math" panose="02040503050406030204" pitchFamily="18" charset="0"/>
                                  <a:ea typeface="Arial" charset="0"/>
                                  <a:cs typeface="Arial" charset="0"/>
                                </a:rPr>
                              </m:ctrlPr>
                            </m:dPr>
                            <m:e>
                              <m:r>
                                <a:rPr lang="en-CA" sz="2800" b="0" i="1" smtClean="0">
                                  <a:latin typeface="Cambria Math" panose="02040503050406030204" pitchFamily="18" charset="0"/>
                                  <a:ea typeface="Arial" charset="0"/>
                                  <a:cs typeface="Arial" charset="0"/>
                                </a:rPr>
                                <m:t>𝑓</m:t>
                              </m:r>
                              <m:d>
                                <m:dPr>
                                  <m:ctrlPr>
                                    <a:rPr lang="en-CA" sz="2800" b="0" i="1" smtClean="0">
                                      <a:latin typeface="Cambria Math" panose="02040503050406030204" pitchFamily="18" charset="0"/>
                                      <a:ea typeface="Arial" charset="0"/>
                                      <a:cs typeface="Arial" charset="0"/>
                                    </a:rPr>
                                  </m:ctrlPr>
                                </m:dPr>
                                <m:e>
                                  <m:r>
                                    <a:rPr lang="en-CA" sz="2800" b="0" i="1" smtClean="0">
                                      <a:latin typeface="Cambria Math" panose="02040503050406030204" pitchFamily="18" charset="0"/>
                                      <a:ea typeface="Arial" charset="0"/>
                                      <a:cs typeface="Arial" charset="0"/>
                                    </a:rPr>
                                    <m:t>𝑥</m:t>
                                  </m:r>
                                  <m:r>
                                    <a:rPr lang="en-CA" sz="2800" b="0" i="1" smtClean="0">
                                      <a:latin typeface="Cambria Math" panose="02040503050406030204" pitchFamily="18" charset="0"/>
                                      <a:ea typeface="Arial" charset="0"/>
                                      <a:cs typeface="Arial" charset="0"/>
                                    </a:rPr>
                                    <m:t>,</m:t>
                                  </m:r>
                                  <m:r>
                                    <a:rPr lang="en-CA" sz="2800" b="0" i="1" smtClean="0">
                                      <a:latin typeface="Cambria Math" panose="02040503050406030204" pitchFamily="18" charset="0"/>
                                      <a:ea typeface="Arial" charset="0"/>
                                      <a:cs typeface="Arial" charset="0"/>
                                    </a:rPr>
                                    <m:t>𝑢</m:t>
                                  </m:r>
                                </m:e>
                              </m:d>
                              <m:r>
                                <a:rPr lang="en-CA" sz="2800" b="0" i="1" smtClean="0">
                                  <a:latin typeface="Cambria Math" panose="02040503050406030204" pitchFamily="18" charset="0"/>
                                  <a:ea typeface="Arial" charset="0"/>
                                  <a:cs typeface="Arial" charset="0"/>
                                </a:rPr>
                                <m:t>+</m:t>
                              </m:r>
                              <m:sSub>
                                <m:sSubPr>
                                  <m:ctrlPr>
                                    <a:rPr lang="en-US" sz="2800" b="0" i="1" smtClean="0">
                                      <a:latin typeface="Cambria Math" panose="02040503050406030204" pitchFamily="18" charset="0"/>
                                      <a:ea typeface="Arial" charset="0"/>
                                      <a:cs typeface="Arial" charset="0"/>
                                    </a:rPr>
                                  </m:ctrlPr>
                                </m:sSubPr>
                                <m:e>
                                  <m:r>
                                    <a:rPr lang="en-CA" sz="2800" b="0" i="1" smtClean="0">
                                      <a:latin typeface="Cambria Math" panose="02040503050406030204" pitchFamily="18" charset="0"/>
                                      <a:ea typeface="Arial" charset="0"/>
                                      <a:cs typeface="Arial" charset="0"/>
                                    </a:rPr>
                                    <m:t>𝐽</m:t>
                                  </m:r>
                                </m:e>
                                <m:sub>
                                  <m:r>
                                    <a:rPr lang="en-CA" sz="2800" b="0" i="1" smtClean="0">
                                      <a:latin typeface="Cambria Math" panose="02040503050406030204" pitchFamily="18" charset="0"/>
                                      <a:ea typeface="Arial" charset="0"/>
                                      <a:cs typeface="Arial" charset="0"/>
                                    </a:rPr>
                                    <m:t>0</m:t>
                                  </m:r>
                                </m:sub>
                              </m:sSub>
                              <m:r>
                                <a:rPr lang="en-CA" sz="2800" b="0" i="1" smtClean="0">
                                  <a:latin typeface="Cambria Math" panose="02040503050406030204" pitchFamily="18" charset="0"/>
                                  <a:ea typeface="Arial" charset="0"/>
                                  <a:cs typeface="Arial" charset="0"/>
                                </a:rPr>
                                <m:t>(</m:t>
                              </m:r>
                              <m:r>
                                <a:rPr lang="en-CA" sz="2800" b="0" i="1" smtClean="0">
                                  <a:latin typeface="Cambria Math" panose="02040503050406030204" pitchFamily="18" charset="0"/>
                                  <a:ea typeface="Arial" charset="0"/>
                                  <a:cs typeface="Arial" charset="0"/>
                                </a:rPr>
                                <m:t>𝑓</m:t>
                              </m:r>
                              <m:d>
                                <m:dPr>
                                  <m:ctrlPr>
                                    <a:rPr lang="en-CA" sz="2800" b="0" i="1" smtClean="0">
                                      <a:latin typeface="Cambria Math" panose="02040503050406030204" pitchFamily="18" charset="0"/>
                                      <a:ea typeface="Arial" charset="0"/>
                                      <a:cs typeface="Arial" charset="0"/>
                                    </a:rPr>
                                  </m:ctrlPr>
                                </m:dPr>
                                <m:e>
                                  <m:r>
                                    <a:rPr lang="en-CA" sz="2800" b="0" i="1" smtClean="0">
                                      <a:latin typeface="Cambria Math" panose="02040503050406030204" pitchFamily="18" charset="0"/>
                                      <a:ea typeface="Arial" charset="0"/>
                                      <a:cs typeface="Arial" charset="0"/>
                                    </a:rPr>
                                    <m:t>𝑥</m:t>
                                  </m:r>
                                  <m:r>
                                    <a:rPr lang="en-CA" sz="2800" b="0" i="1" smtClean="0">
                                      <a:latin typeface="Cambria Math" panose="02040503050406030204" pitchFamily="18" charset="0"/>
                                      <a:ea typeface="Arial" charset="0"/>
                                      <a:cs typeface="Arial" charset="0"/>
                                    </a:rPr>
                                    <m:t>,</m:t>
                                  </m:r>
                                  <m:r>
                                    <a:rPr lang="en-CA" sz="2800" b="0" i="1" smtClean="0">
                                      <a:latin typeface="Cambria Math" panose="02040503050406030204" pitchFamily="18" charset="0"/>
                                      <a:ea typeface="Arial" charset="0"/>
                                      <a:cs typeface="Arial" charset="0"/>
                                    </a:rPr>
                                    <m:t>𝑢</m:t>
                                  </m:r>
                                </m:e>
                              </m:d>
                              <m:r>
                                <a:rPr lang="en-CA" sz="2800" b="0" i="1" smtClean="0">
                                  <a:latin typeface="Cambria Math" panose="02040503050406030204" pitchFamily="18" charset="0"/>
                                  <a:ea typeface="Arial" charset="0"/>
                                  <a:cs typeface="Arial" charset="0"/>
                                </a:rPr>
                                <m:t>)</m:t>
                              </m:r>
                            </m:e>
                          </m:d>
                        </m:e>
                      </m:func>
                    </m:oMath>
                  </m:oMathPara>
                </a14:m>
                <a:endParaRPr lang="en-US" sz="2800" dirty="0">
                  <a:latin typeface="Arial" charset="0"/>
                  <a:ea typeface="Arial" charset="0"/>
                  <a:cs typeface="Arial"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30040" y="2494065"/>
                <a:ext cx="8047071" cy="65299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3667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77926" y="3341971"/>
            <a:ext cx="7606012" cy="587996"/>
          </a:xfrm>
          <a:prstGeom prst="rect">
            <a:avLst/>
          </a:prstGeom>
        </p:spPr>
      </p:pic>
      <p:pic>
        <p:nvPicPr>
          <p:cNvPr id="11" name="Picture 10"/>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06791" y="1847721"/>
            <a:ext cx="2586705" cy="445739"/>
          </a:xfrm>
          <a:prstGeom prst="rect">
            <a:avLst/>
          </a:prstGeom>
        </p:spPr>
      </p:pic>
      <p:sp>
        <p:nvSpPr>
          <p:cNvPr id="12" name="TextBox 11"/>
          <p:cNvSpPr txBox="1"/>
          <p:nvPr/>
        </p:nvSpPr>
        <p:spPr>
          <a:xfrm>
            <a:off x="9789952" y="3112315"/>
            <a:ext cx="2536272" cy="646331"/>
          </a:xfrm>
          <a:prstGeom prst="rect">
            <a:avLst/>
          </a:prstGeom>
          <a:noFill/>
        </p:spPr>
        <p:txBody>
          <a:bodyPr wrap="square" rtlCol="0">
            <a:spAutoFit/>
          </a:bodyPr>
          <a:lstStyle/>
          <a:p>
            <a:pPr algn="ctr"/>
            <a:r>
              <a:rPr lang="en-US" dirty="0">
                <a:solidFill>
                  <a:srgbClr val="FF0000"/>
                </a:solidFill>
              </a:rPr>
              <a:t>Linear motion, </a:t>
            </a:r>
          </a:p>
          <a:p>
            <a:pPr algn="ctr"/>
            <a:r>
              <a:rPr lang="en-US" dirty="0">
                <a:solidFill>
                  <a:srgbClr val="FF0000"/>
                </a:solidFill>
              </a:rPr>
              <a:t>Quadratic cost</a:t>
            </a:r>
          </a:p>
        </p:txBody>
      </p:sp>
      <mc:AlternateContent xmlns:mc="http://schemas.openxmlformats.org/markup-compatibility/2006" xmlns:a14="http://schemas.microsoft.com/office/drawing/2010/main">
        <mc:Choice Requires="a14">
          <p:sp>
            <p:nvSpPr>
              <p:cNvPr id="3" name="TextBox 2"/>
              <p:cNvSpPr txBox="1"/>
              <p:nvPr/>
            </p:nvSpPr>
            <p:spPr>
              <a:xfrm>
                <a:off x="-130040" y="2494065"/>
                <a:ext cx="8047071" cy="652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Arial" charset="0"/>
                              <a:cs typeface="Arial" charset="0"/>
                            </a:rPr>
                          </m:ctrlPr>
                        </m:sSubPr>
                        <m:e>
                          <m:r>
                            <a:rPr lang="en-CA" sz="2800" b="0" i="1" smtClean="0">
                              <a:latin typeface="Cambria Math" panose="02040503050406030204" pitchFamily="18" charset="0"/>
                              <a:ea typeface="Arial" charset="0"/>
                              <a:cs typeface="Arial" charset="0"/>
                            </a:rPr>
                            <m:t>𝐽</m:t>
                          </m:r>
                        </m:e>
                        <m:sub>
                          <m:r>
                            <a:rPr lang="en-CA" sz="2800" b="0" i="1" smtClean="0">
                              <a:latin typeface="Cambria Math" panose="02040503050406030204" pitchFamily="18" charset="0"/>
                              <a:ea typeface="Arial" charset="0"/>
                              <a:cs typeface="Arial" charset="0"/>
                            </a:rPr>
                            <m:t>1</m:t>
                          </m:r>
                        </m:sub>
                      </m:sSub>
                      <m:d>
                        <m:dPr>
                          <m:ctrlPr>
                            <a:rPr lang="en-CA" sz="2800" b="0" i="1" smtClean="0">
                              <a:latin typeface="Cambria Math" panose="02040503050406030204" pitchFamily="18" charset="0"/>
                              <a:ea typeface="Arial" charset="0"/>
                              <a:cs typeface="Arial" charset="0"/>
                            </a:rPr>
                          </m:ctrlPr>
                        </m:dPr>
                        <m:e>
                          <m:r>
                            <a:rPr lang="en-CA" sz="2800" b="0" i="1" smtClean="0">
                              <a:latin typeface="Cambria Math" panose="02040503050406030204" pitchFamily="18" charset="0"/>
                              <a:ea typeface="Arial" charset="0"/>
                              <a:cs typeface="Arial" charset="0"/>
                            </a:rPr>
                            <m:t>𝑥</m:t>
                          </m:r>
                        </m:e>
                      </m:d>
                      <m:r>
                        <a:rPr lang="en-CA" sz="2800" b="0" i="1" smtClean="0">
                          <a:latin typeface="Cambria Math" panose="02040503050406030204" pitchFamily="18" charset="0"/>
                          <a:ea typeface="Arial" charset="0"/>
                          <a:cs typeface="Arial" charset="0"/>
                        </a:rPr>
                        <m:t>=</m:t>
                      </m:r>
                      <m:func>
                        <m:funcPr>
                          <m:ctrlPr>
                            <a:rPr lang="en-US" sz="2800" b="0" i="1" smtClean="0">
                              <a:latin typeface="Cambria Math" panose="02040503050406030204" pitchFamily="18" charset="0"/>
                              <a:ea typeface="Arial" charset="0"/>
                              <a:cs typeface="Arial" charset="0"/>
                            </a:rPr>
                          </m:ctrlPr>
                        </m:funcPr>
                        <m:fName>
                          <m:limLow>
                            <m:limLowPr>
                              <m:ctrlPr>
                                <a:rPr lang="en-US" sz="2800" b="0" i="1" smtClean="0">
                                  <a:latin typeface="Cambria Math" panose="02040503050406030204" pitchFamily="18" charset="0"/>
                                  <a:ea typeface="Arial" charset="0"/>
                                  <a:cs typeface="Arial" charset="0"/>
                                </a:rPr>
                              </m:ctrlPr>
                            </m:limLowPr>
                            <m:e>
                              <m:r>
                                <m:rPr>
                                  <m:sty m:val="p"/>
                                </m:rPr>
                                <a:rPr lang="en-US" sz="2800" b="0" i="0" smtClean="0">
                                  <a:latin typeface="Cambria Math" panose="02040503050406030204" pitchFamily="18" charset="0"/>
                                  <a:ea typeface="Arial" charset="0"/>
                                  <a:cs typeface="Arial" charset="0"/>
                                </a:rPr>
                                <m:t>min</m:t>
                              </m:r>
                            </m:e>
                            <m:lim>
                              <m:r>
                                <a:rPr lang="en-CA" sz="2800" b="0" i="1" smtClean="0">
                                  <a:latin typeface="Cambria Math" panose="02040503050406030204" pitchFamily="18" charset="0"/>
                                  <a:ea typeface="Arial" charset="0"/>
                                  <a:cs typeface="Arial" charset="0"/>
                                </a:rPr>
                                <m:t>𝑢</m:t>
                              </m:r>
                            </m:lim>
                          </m:limLow>
                        </m:fName>
                        <m:e>
                          <m:d>
                            <m:dPr>
                              <m:begChr m:val="["/>
                              <m:endChr m:val="]"/>
                              <m:ctrlPr>
                                <a:rPr lang="pt-BR" sz="2800" b="0" i="1" smtClean="0">
                                  <a:latin typeface="Cambria Math" panose="02040503050406030204" pitchFamily="18" charset="0"/>
                                  <a:ea typeface="Arial" charset="0"/>
                                  <a:cs typeface="Arial" charset="0"/>
                                </a:rPr>
                              </m:ctrlPr>
                            </m:dPr>
                            <m:e>
                              <m:r>
                                <a:rPr lang="en-CA" sz="2800" b="0" i="1" smtClean="0">
                                  <a:latin typeface="Cambria Math" panose="02040503050406030204" pitchFamily="18" charset="0"/>
                                  <a:ea typeface="Arial" charset="0"/>
                                  <a:cs typeface="Arial" charset="0"/>
                                </a:rPr>
                                <m:t>𝑓</m:t>
                              </m:r>
                              <m:d>
                                <m:dPr>
                                  <m:ctrlPr>
                                    <a:rPr lang="en-CA" sz="2800" b="0" i="1" smtClean="0">
                                      <a:latin typeface="Cambria Math" panose="02040503050406030204" pitchFamily="18" charset="0"/>
                                      <a:ea typeface="Arial" charset="0"/>
                                      <a:cs typeface="Arial" charset="0"/>
                                    </a:rPr>
                                  </m:ctrlPr>
                                </m:dPr>
                                <m:e>
                                  <m:r>
                                    <a:rPr lang="en-CA" sz="2800" b="0" i="1" smtClean="0">
                                      <a:latin typeface="Cambria Math" panose="02040503050406030204" pitchFamily="18" charset="0"/>
                                      <a:ea typeface="Arial" charset="0"/>
                                      <a:cs typeface="Arial" charset="0"/>
                                    </a:rPr>
                                    <m:t>𝑥</m:t>
                                  </m:r>
                                  <m:r>
                                    <a:rPr lang="en-CA" sz="2800" b="0" i="1" smtClean="0">
                                      <a:latin typeface="Cambria Math" panose="02040503050406030204" pitchFamily="18" charset="0"/>
                                      <a:ea typeface="Arial" charset="0"/>
                                      <a:cs typeface="Arial" charset="0"/>
                                    </a:rPr>
                                    <m:t>,</m:t>
                                  </m:r>
                                  <m:r>
                                    <a:rPr lang="en-CA" sz="2800" b="0" i="1" smtClean="0">
                                      <a:latin typeface="Cambria Math" panose="02040503050406030204" pitchFamily="18" charset="0"/>
                                      <a:ea typeface="Arial" charset="0"/>
                                      <a:cs typeface="Arial" charset="0"/>
                                    </a:rPr>
                                    <m:t>𝑢</m:t>
                                  </m:r>
                                </m:e>
                              </m:d>
                              <m:r>
                                <a:rPr lang="en-CA" sz="2800" b="0" i="1" smtClean="0">
                                  <a:latin typeface="Cambria Math" panose="02040503050406030204" pitchFamily="18" charset="0"/>
                                  <a:ea typeface="Arial" charset="0"/>
                                  <a:cs typeface="Arial" charset="0"/>
                                </a:rPr>
                                <m:t>+</m:t>
                              </m:r>
                              <m:sSub>
                                <m:sSubPr>
                                  <m:ctrlPr>
                                    <a:rPr lang="en-US" sz="2800" b="0" i="1" smtClean="0">
                                      <a:latin typeface="Cambria Math" panose="02040503050406030204" pitchFamily="18" charset="0"/>
                                      <a:ea typeface="Arial" charset="0"/>
                                      <a:cs typeface="Arial" charset="0"/>
                                    </a:rPr>
                                  </m:ctrlPr>
                                </m:sSubPr>
                                <m:e>
                                  <m:r>
                                    <a:rPr lang="en-CA" sz="2800" b="0" i="1" smtClean="0">
                                      <a:latin typeface="Cambria Math" panose="02040503050406030204" pitchFamily="18" charset="0"/>
                                      <a:ea typeface="Arial" charset="0"/>
                                      <a:cs typeface="Arial" charset="0"/>
                                    </a:rPr>
                                    <m:t>𝐽</m:t>
                                  </m:r>
                                </m:e>
                                <m:sub>
                                  <m:r>
                                    <a:rPr lang="en-CA" sz="2800" b="0" i="1" smtClean="0">
                                      <a:latin typeface="Cambria Math" panose="02040503050406030204" pitchFamily="18" charset="0"/>
                                      <a:ea typeface="Arial" charset="0"/>
                                      <a:cs typeface="Arial" charset="0"/>
                                    </a:rPr>
                                    <m:t>0</m:t>
                                  </m:r>
                                </m:sub>
                              </m:sSub>
                              <m:r>
                                <a:rPr lang="en-CA" sz="2800" b="0" i="1" smtClean="0">
                                  <a:latin typeface="Cambria Math" panose="02040503050406030204" pitchFamily="18" charset="0"/>
                                  <a:ea typeface="Arial" charset="0"/>
                                  <a:cs typeface="Arial" charset="0"/>
                                </a:rPr>
                                <m:t>(</m:t>
                              </m:r>
                              <m:r>
                                <a:rPr lang="en-CA" sz="2800" b="0" i="1" smtClean="0">
                                  <a:latin typeface="Cambria Math" panose="02040503050406030204" pitchFamily="18" charset="0"/>
                                  <a:ea typeface="Arial" charset="0"/>
                                  <a:cs typeface="Arial" charset="0"/>
                                </a:rPr>
                                <m:t>𝑓</m:t>
                              </m:r>
                              <m:d>
                                <m:dPr>
                                  <m:ctrlPr>
                                    <a:rPr lang="en-CA" sz="2800" b="0" i="1" smtClean="0">
                                      <a:latin typeface="Cambria Math" panose="02040503050406030204" pitchFamily="18" charset="0"/>
                                      <a:ea typeface="Arial" charset="0"/>
                                      <a:cs typeface="Arial" charset="0"/>
                                    </a:rPr>
                                  </m:ctrlPr>
                                </m:dPr>
                                <m:e>
                                  <m:r>
                                    <a:rPr lang="en-CA" sz="2800" b="0" i="1" smtClean="0">
                                      <a:latin typeface="Cambria Math" panose="02040503050406030204" pitchFamily="18" charset="0"/>
                                      <a:ea typeface="Arial" charset="0"/>
                                      <a:cs typeface="Arial" charset="0"/>
                                    </a:rPr>
                                    <m:t>𝑥</m:t>
                                  </m:r>
                                  <m:r>
                                    <a:rPr lang="en-CA" sz="2800" b="0" i="1" smtClean="0">
                                      <a:latin typeface="Cambria Math" panose="02040503050406030204" pitchFamily="18" charset="0"/>
                                      <a:ea typeface="Arial" charset="0"/>
                                      <a:cs typeface="Arial" charset="0"/>
                                    </a:rPr>
                                    <m:t>,</m:t>
                                  </m:r>
                                  <m:r>
                                    <a:rPr lang="en-CA" sz="2800" b="0" i="1" smtClean="0">
                                      <a:latin typeface="Cambria Math" panose="02040503050406030204" pitchFamily="18" charset="0"/>
                                      <a:ea typeface="Arial" charset="0"/>
                                      <a:cs typeface="Arial" charset="0"/>
                                    </a:rPr>
                                    <m:t>𝑢</m:t>
                                  </m:r>
                                </m:e>
                              </m:d>
                              <m:r>
                                <a:rPr lang="en-CA" sz="2800" b="0" i="1" smtClean="0">
                                  <a:latin typeface="Cambria Math" panose="02040503050406030204" pitchFamily="18" charset="0"/>
                                  <a:ea typeface="Arial" charset="0"/>
                                  <a:cs typeface="Arial" charset="0"/>
                                </a:rPr>
                                <m:t>)</m:t>
                              </m:r>
                            </m:e>
                          </m:d>
                        </m:e>
                      </m:func>
                    </m:oMath>
                  </m:oMathPara>
                </a14:m>
                <a:endParaRPr lang="en-US" sz="2800" dirty="0">
                  <a:latin typeface="Arial" charset="0"/>
                  <a:ea typeface="Arial" charset="0"/>
                  <a:cs typeface="Arial"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30040" y="2494065"/>
                <a:ext cx="8047071" cy="652999"/>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219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9" name="Picture 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21598" y="3325188"/>
            <a:ext cx="10346829" cy="1370410"/>
          </a:xfrm>
          <a:prstGeom prst="rect">
            <a:avLst/>
          </a:prstGeom>
        </p:spPr>
      </p:pic>
      <p:pic>
        <p:nvPicPr>
          <p:cNvPr id="11" name="Picture 10"/>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21597" y="2285071"/>
            <a:ext cx="2586705" cy="445739"/>
          </a:xfrm>
          <a:prstGeom prst="rect">
            <a:avLst/>
          </a:prstGeom>
        </p:spPr>
      </p:pic>
      <p:sp>
        <p:nvSpPr>
          <p:cNvPr id="8" name="TextBox 7"/>
          <p:cNvSpPr txBox="1"/>
          <p:nvPr/>
        </p:nvSpPr>
        <p:spPr>
          <a:xfrm>
            <a:off x="2614949" y="5289976"/>
            <a:ext cx="6642204" cy="461665"/>
          </a:xfrm>
          <a:prstGeom prst="rect">
            <a:avLst/>
          </a:prstGeom>
          <a:noFill/>
        </p:spPr>
        <p:txBody>
          <a:bodyPr wrap="none" rtlCol="0">
            <a:spAutoFit/>
          </a:bodyPr>
          <a:lstStyle/>
          <a:p>
            <a:pPr algn="ctr"/>
            <a:r>
              <a:rPr lang="en-US" sz="2400" dirty="0">
                <a:solidFill>
                  <a:srgbClr val="FF0000"/>
                </a:solidFill>
              </a:rPr>
              <a:t>Begin to expand and factor terms independent of u.</a:t>
            </a:r>
          </a:p>
        </p:txBody>
      </p:sp>
    </p:spTree>
    <p:extLst>
      <p:ext uri="{BB962C8B-B14F-4D97-AF65-F5344CB8AC3E}">
        <p14:creationId xmlns:p14="http://schemas.microsoft.com/office/powerpoint/2010/main" val="3159946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21596" y="3100828"/>
            <a:ext cx="8765836" cy="1825882"/>
          </a:xfrm>
          <a:prstGeom prst="rect">
            <a:avLst/>
          </a:prstGeom>
        </p:spPr>
      </p:pic>
      <p:pic>
        <p:nvPicPr>
          <p:cNvPr id="9" name="Picture 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21597" y="2285072"/>
            <a:ext cx="2586705" cy="445739"/>
          </a:xfrm>
          <a:prstGeom prst="rect">
            <a:avLst/>
          </a:prstGeom>
        </p:spPr>
      </p:pic>
    </p:spTree>
    <p:extLst>
      <p:ext uri="{BB962C8B-B14F-4D97-AF65-F5344CB8AC3E}">
        <p14:creationId xmlns:p14="http://schemas.microsoft.com/office/powerpoint/2010/main" val="385187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State and control of a cartpole</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974514" y="2130577"/>
            <a:ext cx="6385783" cy="802832"/>
          </a:xfrm>
          <a:prstGeom prst="rect">
            <a:avLst/>
          </a:prstGeom>
        </p:spPr>
      </p:pic>
      <p:sp>
        <p:nvSpPr>
          <p:cNvPr id="15" name="TextBox 14"/>
          <p:cNvSpPr txBox="1"/>
          <p:nvPr/>
        </p:nvSpPr>
        <p:spPr>
          <a:xfrm>
            <a:off x="5094345" y="3373298"/>
            <a:ext cx="5144357" cy="646331"/>
          </a:xfrm>
          <a:prstGeom prst="rect">
            <a:avLst/>
          </a:prstGeom>
          <a:noFill/>
        </p:spPr>
        <p:txBody>
          <a:bodyPr wrap="none" rtlCol="0">
            <a:spAutoFit/>
          </a:bodyPr>
          <a:lstStyle/>
          <a:p>
            <a:pPr algn="ctr"/>
            <a:r>
              <a:rPr lang="en-US"/>
              <a:t>State = [Position and velocity of cart, orientation</a:t>
            </a:r>
          </a:p>
          <a:p>
            <a:pPr algn="ctr"/>
            <a:r>
              <a:rPr lang="en-US"/>
              <a:t>and angular velocity of pole]</a:t>
            </a:r>
          </a:p>
        </p:txBody>
      </p:sp>
      <p:pic>
        <p:nvPicPr>
          <p:cNvPr id="10" name="Picture 9"/>
          <p:cNvPicPr>
            <a:picLocks noChangeAspect="1"/>
          </p:cNvPicPr>
          <p:nvPr/>
        </p:nvPicPr>
        <p:blipFill rotWithShape="1">
          <a:blip r:embed="rId5"/>
          <a:srcRect l="44375" t="48147" r="36666" b="27223"/>
          <a:stretch/>
        </p:blipFill>
        <p:spPr>
          <a:xfrm>
            <a:off x="318430" y="2046370"/>
            <a:ext cx="3504269" cy="2560812"/>
          </a:xfrm>
          <a:prstGeom prst="rect">
            <a:avLst/>
          </a:prstGeom>
        </p:spPr>
      </p:pic>
      <p:pic>
        <p:nvPicPr>
          <p:cNvPr id="3" name="Picture 2"/>
          <p:cNvPicPr>
            <a:picLocks noChangeAspect="1"/>
          </p:cNvPicPr>
          <p:nvPr/>
        </p:nvPicPr>
        <p:blipFill>
          <a:blip r:embed="rId6"/>
          <a:stretch>
            <a:fillRect/>
          </a:stretch>
        </p:blipFill>
        <p:spPr>
          <a:xfrm>
            <a:off x="5974363" y="4305300"/>
            <a:ext cx="2382914" cy="809625"/>
          </a:xfrm>
          <a:prstGeom prst="rect">
            <a:avLst/>
          </a:prstGeom>
        </p:spPr>
      </p:pic>
      <p:sp>
        <p:nvSpPr>
          <p:cNvPr id="7" name="TextBox 6"/>
          <p:cNvSpPr txBox="1"/>
          <p:nvPr/>
        </p:nvSpPr>
        <p:spPr>
          <a:xfrm>
            <a:off x="6272585" y="5257800"/>
            <a:ext cx="2787879" cy="369332"/>
          </a:xfrm>
          <a:prstGeom prst="rect">
            <a:avLst/>
          </a:prstGeom>
          <a:noFill/>
        </p:spPr>
        <p:txBody>
          <a:bodyPr wrap="none" rtlCol="0" anchor="t">
            <a:spAutoFit/>
          </a:bodyPr>
          <a:lstStyle/>
          <a:p>
            <a:pPr algn="ctr"/>
            <a:r>
              <a:rPr lang="en-US"/>
              <a:t>Control = [Horizontal force]</a:t>
            </a:r>
          </a:p>
        </p:txBody>
      </p:sp>
    </p:spTree>
    <p:extLst>
      <p:ext uri="{BB962C8B-B14F-4D97-AF65-F5344CB8AC3E}">
        <p14:creationId xmlns:p14="http://schemas.microsoft.com/office/powerpoint/2010/main" val="3090876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9" name="Picture 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21598" y="3165547"/>
            <a:ext cx="10797377" cy="241523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21597" y="2285071"/>
            <a:ext cx="2586705" cy="445739"/>
          </a:xfrm>
          <a:prstGeom prst="rect">
            <a:avLst/>
          </a:prstGeom>
        </p:spPr>
      </p:pic>
      <p:sp>
        <p:nvSpPr>
          <p:cNvPr id="6" name="TextBox 5"/>
          <p:cNvSpPr txBox="1"/>
          <p:nvPr/>
        </p:nvSpPr>
        <p:spPr>
          <a:xfrm>
            <a:off x="2124292" y="6015521"/>
            <a:ext cx="7289175" cy="646331"/>
          </a:xfrm>
          <a:prstGeom prst="rect">
            <a:avLst/>
          </a:prstGeom>
          <a:noFill/>
        </p:spPr>
        <p:txBody>
          <a:bodyPr wrap="none" rtlCol="0">
            <a:spAutoFit/>
          </a:bodyPr>
          <a:lstStyle/>
          <a:p>
            <a:pPr algn="ctr"/>
            <a:r>
              <a:rPr lang="en-US">
                <a:solidFill>
                  <a:srgbClr val="FF0000"/>
                </a:solidFill>
              </a:rPr>
              <a:t>Q: How do we optimize a multivariable function with respect to some </a:t>
            </a:r>
          </a:p>
          <a:p>
            <a:pPr algn="ctr"/>
            <a:r>
              <a:rPr lang="en-US">
                <a:solidFill>
                  <a:srgbClr val="FF0000"/>
                </a:solidFill>
              </a:rPr>
              <a:t>variables (in our case, the controls)?</a:t>
            </a:r>
          </a:p>
        </p:txBody>
      </p:sp>
    </p:spTree>
    <p:extLst>
      <p:ext uri="{BB962C8B-B14F-4D97-AF65-F5344CB8AC3E}">
        <p14:creationId xmlns:p14="http://schemas.microsoft.com/office/powerpoint/2010/main" val="261115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17" name="Picture 1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21597" y="3165547"/>
            <a:ext cx="10797377" cy="2415230"/>
          </a:xfrm>
          <a:prstGeom prst="rect">
            <a:avLst/>
          </a:prstGeom>
        </p:spPr>
      </p:pic>
      <p:pic>
        <p:nvPicPr>
          <p:cNvPr id="15" name="Picture 1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21597" y="2285071"/>
            <a:ext cx="2586705" cy="445739"/>
          </a:xfrm>
          <a:prstGeom prst="rect">
            <a:avLst/>
          </a:prstGeom>
        </p:spPr>
      </p:pic>
      <p:sp>
        <p:nvSpPr>
          <p:cNvPr id="7" name="TextBox 6"/>
          <p:cNvSpPr txBox="1"/>
          <p:nvPr/>
        </p:nvSpPr>
        <p:spPr>
          <a:xfrm>
            <a:off x="1368991" y="6488668"/>
            <a:ext cx="9999676" cy="369332"/>
          </a:xfrm>
          <a:prstGeom prst="rect">
            <a:avLst/>
          </a:prstGeom>
          <a:noFill/>
        </p:spPr>
        <p:txBody>
          <a:bodyPr wrap="square" rtlCol="0">
            <a:spAutoFit/>
          </a:bodyPr>
          <a:lstStyle/>
          <a:p>
            <a:pPr algn="ctr"/>
            <a:r>
              <a:rPr lang="en-US">
                <a:solidFill>
                  <a:srgbClr val="FF0000"/>
                </a:solidFill>
              </a:rPr>
              <a:t>A: Take the partial derivative w.r.t. controls and set it to zero. That will give you a critical point.</a:t>
            </a:r>
          </a:p>
        </p:txBody>
      </p:sp>
      <p:cxnSp>
        <p:nvCxnSpPr>
          <p:cNvPr id="8" name="Straight Arrow Connector 7"/>
          <p:cNvCxnSpPr>
            <a:cxnSpLocks/>
          </p:cNvCxnSpPr>
          <p:nvPr/>
        </p:nvCxnSpPr>
        <p:spPr>
          <a:xfrm flipV="1">
            <a:off x="7038363" y="5506137"/>
            <a:ext cx="159560" cy="349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47024" y="5842337"/>
            <a:ext cx="1342238" cy="646331"/>
          </a:xfrm>
          <a:prstGeom prst="rect">
            <a:avLst/>
          </a:prstGeom>
          <a:noFill/>
        </p:spPr>
        <p:txBody>
          <a:bodyPr wrap="square" rtlCol="0">
            <a:spAutoFit/>
          </a:bodyPr>
          <a:lstStyle/>
          <a:p>
            <a:pPr algn="ctr"/>
            <a:r>
              <a:rPr lang="en-US">
                <a:solidFill>
                  <a:srgbClr val="FF0000"/>
                </a:solidFill>
              </a:rPr>
              <a:t>Quadratic </a:t>
            </a:r>
          </a:p>
          <a:p>
            <a:pPr algn="ctr"/>
            <a:r>
              <a:rPr lang="en-US">
                <a:solidFill>
                  <a:srgbClr val="FF0000"/>
                </a:solidFill>
              </a:rPr>
              <a:t>term in u</a:t>
            </a:r>
          </a:p>
        </p:txBody>
      </p:sp>
      <p:sp>
        <p:nvSpPr>
          <p:cNvPr id="11" name="TextBox 10"/>
          <p:cNvSpPr txBox="1"/>
          <p:nvPr/>
        </p:nvSpPr>
        <p:spPr>
          <a:xfrm>
            <a:off x="10322099" y="5813857"/>
            <a:ext cx="1342238" cy="646331"/>
          </a:xfrm>
          <a:prstGeom prst="rect">
            <a:avLst/>
          </a:prstGeom>
          <a:noFill/>
        </p:spPr>
        <p:txBody>
          <a:bodyPr wrap="square" rtlCol="0">
            <a:spAutoFit/>
          </a:bodyPr>
          <a:lstStyle/>
          <a:p>
            <a:pPr algn="ctr"/>
            <a:r>
              <a:rPr lang="en-US">
                <a:solidFill>
                  <a:srgbClr val="FF0000"/>
                </a:solidFill>
              </a:rPr>
              <a:t>Quadratic </a:t>
            </a:r>
          </a:p>
          <a:p>
            <a:pPr algn="ctr"/>
            <a:r>
              <a:rPr lang="en-US">
                <a:solidFill>
                  <a:srgbClr val="FF0000"/>
                </a:solidFill>
              </a:rPr>
              <a:t>term in u</a:t>
            </a:r>
          </a:p>
        </p:txBody>
      </p:sp>
      <p:cxnSp>
        <p:nvCxnSpPr>
          <p:cNvPr id="12" name="Straight Arrow Connector 11"/>
          <p:cNvCxnSpPr>
            <a:cxnSpLocks/>
          </p:cNvCxnSpPr>
          <p:nvPr/>
        </p:nvCxnSpPr>
        <p:spPr>
          <a:xfrm flipV="1">
            <a:off x="10833658" y="5477657"/>
            <a:ext cx="159560" cy="349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8896120" y="5522629"/>
            <a:ext cx="159560" cy="3493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04781" y="5858829"/>
            <a:ext cx="1342238" cy="646331"/>
          </a:xfrm>
          <a:prstGeom prst="rect">
            <a:avLst/>
          </a:prstGeom>
          <a:noFill/>
        </p:spPr>
        <p:txBody>
          <a:bodyPr wrap="square" rtlCol="0">
            <a:spAutoFit/>
          </a:bodyPr>
          <a:lstStyle/>
          <a:p>
            <a:pPr algn="ctr"/>
            <a:r>
              <a:rPr lang="en-US">
                <a:solidFill>
                  <a:srgbClr val="FF0000"/>
                </a:solidFill>
              </a:rPr>
              <a:t>Linear </a:t>
            </a:r>
          </a:p>
          <a:p>
            <a:pPr algn="ctr"/>
            <a:r>
              <a:rPr lang="en-US">
                <a:solidFill>
                  <a:srgbClr val="FF0000"/>
                </a:solidFill>
              </a:rPr>
              <a:t>term in u</a:t>
            </a:r>
          </a:p>
        </p:txBody>
      </p:sp>
    </p:spTree>
    <p:extLst>
      <p:ext uri="{BB962C8B-B14F-4D97-AF65-F5344CB8AC3E}">
        <p14:creationId xmlns:p14="http://schemas.microsoft.com/office/powerpoint/2010/main" val="379562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17" name="Picture 16"/>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036370" y="2146302"/>
            <a:ext cx="10797376" cy="483436"/>
          </a:xfrm>
          <a:prstGeom prst="rect">
            <a:avLst/>
          </a:prstGeom>
        </p:spPr>
      </p:pic>
      <p:sp>
        <p:nvSpPr>
          <p:cNvPr id="4" name="Rectangle 3"/>
          <p:cNvSpPr/>
          <p:nvPr/>
        </p:nvSpPr>
        <p:spPr>
          <a:xfrm>
            <a:off x="7977930" y="3053593"/>
            <a:ext cx="3900881" cy="33052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248722" y="3134100"/>
            <a:ext cx="2558714" cy="369332"/>
          </a:xfrm>
          <a:prstGeom prst="rect">
            <a:avLst/>
          </a:prstGeom>
          <a:noFill/>
        </p:spPr>
        <p:txBody>
          <a:bodyPr wrap="none" rtlCol="0">
            <a:spAutoFit/>
          </a:bodyPr>
          <a:lstStyle/>
          <a:p>
            <a:r>
              <a:rPr lang="en-US"/>
              <a:t>From calculus/algebra:</a:t>
            </a:r>
          </a:p>
        </p:txBody>
      </p:sp>
      <p:pic>
        <p:nvPicPr>
          <p:cNvPr id="13" name="Picture 1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8338832" y="3583939"/>
            <a:ext cx="2998856" cy="531809"/>
          </a:xfrm>
          <a:prstGeom prst="rect">
            <a:avLst/>
          </a:prstGeom>
        </p:spPr>
      </p:pic>
      <p:sp>
        <p:nvSpPr>
          <p:cNvPr id="14" name="TextBox 13"/>
          <p:cNvSpPr txBox="1"/>
          <p:nvPr/>
        </p:nvSpPr>
        <p:spPr>
          <a:xfrm>
            <a:off x="8263552" y="5306649"/>
            <a:ext cx="2050561" cy="369332"/>
          </a:xfrm>
          <a:prstGeom prst="rect">
            <a:avLst/>
          </a:prstGeom>
          <a:noFill/>
        </p:spPr>
        <p:txBody>
          <a:bodyPr wrap="none" rtlCol="0">
            <a:spAutoFit/>
          </a:bodyPr>
          <a:lstStyle/>
          <a:p>
            <a:r>
              <a:rPr lang="en-US"/>
              <a:t>If M is symmetric:</a:t>
            </a:r>
          </a:p>
        </p:txBody>
      </p:sp>
      <p:pic>
        <p:nvPicPr>
          <p:cNvPr id="16" name="Picture 15"/>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8364220" y="5721235"/>
            <a:ext cx="2185143" cy="531809"/>
          </a:xfrm>
          <a:prstGeom prst="rect">
            <a:avLst/>
          </a:prstGeom>
        </p:spPr>
      </p:pic>
      <p:pic>
        <p:nvPicPr>
          <p:cNvPr id="25" name="Picture 2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8338831" y="4297008"/>
            <a:ext cx="2055618" cy="531809"/>
          </a:xfrm>
          <a:prstGeom prst="rect">
            <a:avLst/>
          </a:prstGeom>
        </p:spPr>
      </p:pic>
      <p:cxnSp>
        <p:nvCxnSpPr>
          <p:cNvPr id="10" name="Connector: Curved 9"/>
          <p:cNvCxnSpPr/>
          <p:nvPr/>
        </p:nvCxnSpPr>
        <p:spPr>
          <a:xfrm rot="10800000" flipV="1">
            <a:off x="3598878" y="2726422"/>
            <a:ext cx="3296873" cy="57884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36370" y="3389152"/>
            <a:ext cx="3092513" cy="369332"/>
          </a:xfrm>
          <a:prstGeom prst="rect">
            <a:avLst/>
          </a:prstGeom>
          <a:noFill/>
        </p:spPr>
        <p:txBody>
          <a:bodyPr wrap="none" rtlCol="0">
            <a:spAutoFit/>
          </a:bodyPr>
          <a:lstStyle/>
          <a:p>
            <a:r>
              <a:rPr lang="en-US"/>
              <a:t>The minimum is attained at:</a:t>
            </a:r>
          </a:p>
        </p:txBody>
      </p:sp>
      <p:pic>
        <p:nvPicPr>
          <p:cNvPr id="18" name="Picture 17"/>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144783" y="3842373"/>
            <a:ext cx="4059588" cy="283227"/>
          </a:xfrm>
          <a:prstGeom prst="rect">
            <a:avLst/>
          </a:prstGeom>
        </p:spPr>
      </p:pic>
      <p:pic>
        <p:nvPicPr>
          <p:cNvPr id="19" name="Picture 18"/>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144783" y="4301948"/>
            <a:ext cx="3411747" cy="306016"/>
          </a:xfrm>
          <a:prstGeom prst="rect">
            <a:avLst/>
          </a:prstGeom>
        </p:spPr>
      </p:pic>
      <p:cxnSp>
        <p:nvCxnSpPr>
          <p:cNvPr id="8" name="Straight Arrow Connector 7"/>
          <p:cNvCxnSpPr>
            <a:cxnSpLocks/>
          </p:cNvCxnSpPr>
          <p:nvPr/>
        </p:nvCxnSpPr>
        <p:spPr>
          <a:xfrm flipV="1">
            <a:off x="1560352" y="4768582"/>
            <a:ext cx="16778" cy="526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4147" y="5294678"/>
            <a:ext cx="7351693" cy="369332"/>
          </a:xfrm>
          <a:prstGeom prst="rect">
            <a:avLst/>
          </a:prstGeom>
          <a:noFill/>
        </p:spPr>
        <p:txBody>
          <a:bodyPr wrap="none" rtlCol="0">
            <a:spAutoFit/>
          </a:bodyPr>
          <a:lstStyle/>
          <a:p>
            <a:r>
              <a:rPr lang="en-US">
                <a:solidFill>
                  <a:srgbClr val="FF0000"/>
                </a:solidFill>
              </a:rPr>
              <a:t>Q: Is this matrix invertible? Recall R, Po are positive definite matrices.</a:t>
            </a:r>
          </a:p>
        </p:txBody>
      </p:sp>
    </p:spTree>
    <p:extLst>
      <p:ext uri="{BB962C8B-B14F-4D97-AF65-F5344CB8AC3E}">
        <p14:creationId xmlns:p14="http://schemas.microsoft.com/office/powerpoint/2010/main" val="163153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17" name="Picture 1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036370" y="2146302"/>
            <a:ext cx="10797376" cy="483436"/>
          </a:xfrm>
          <a:prstGeom prst="rect">
            <a:avLst/>
          </a:prstGeom>
        </p:spPr>
      </p:pic>
      <p:cxnSp>
        <p:nvCxnSpPr>
          <p:cNvPr id="10" name="Connector: Curved 9"/>
          <p:cNvCxnSpPr/>
          <p:nvPr/>
        </p:nvCxnSpPr>
        <p:spPr>
          <a:xfrm rot="10800000" flipV="1">
            <a:off x="3598878" y="2726422"/>
            <a:ext cx="3296873" cy="57884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36370" y="3389152"/>
            <a:ext cx="3092513" cy="369332"/>
          </a:xfrm>
          <a:prstGeom prst="rect">
            <a:avLst/>
          </a:prstGeom>
          <a:noFill/>
        </p:spPr>
        <p:txBody>
          <a:bodyPr wrap="none" rtlCol="0">
            <a:spAutoFit/>
          </a:bodyPr>
          <a:lstStyle/>
          <a:p>
            <a:r>
              <a:rPr lang="en-US"/>
              <a:t>The minimum is attained at:</a:t>
            </a:r>
          </a:p>
        </p:txBody>
      </p:sp>
      <p:pic>
        <p:nvPicPr>
          <p:cNvPr id="18" name="Picture 17"/>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144783" y="3842373"/>
            <a:ext cx="4059588" cy="283227"/>
          </a:xfrm>
          <a:prstGeom prst="rect">
            <a:avLst/>
          </a:prstGeom>
        </p:spPr>
      </p:pic>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44783" y="4301948"/>
            <a:ext cx="3411747" cy="306016"/>
          </a:xfrm>
          <a:prstGeom prst="rect">
            <a:avLst/>
          </a:prstGeom>
        </p:spPr>
      </p:pic>
      <p:pic>
        <p:nvPicPr>
          <p:cNvPr id="4" name="Picture 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144783" y="5338307"/>
            <a:ext cx="3716135" cy="306016"/>
          </a:xfrm>
          <a:prstGeom prst="rect">
            <a:avLst/>
          </a:prstGeom>
        </p:spPr>
      </p:pic>
      <p:sp>
        <p:nvSpPr>
          <p:cNvPr id="14" name="TextBox 13"/>
          <p:cNvSpPr txBox="1"/>
          <p:nvPr/>
        </p:nvSpPr>
        <p:spPr>
          <a:xfrm>
            <a:off x="1036369" y="4937317"/>
            <a:ext cx="4964821" cy="369332"/>
          </a:xfrm>
          <a:prstGeom prst="rect">
            <a:avLst/>
          </a:prstGeom>
          <a:noFill/>
        </p:spPr>
        <p:txBody>
          <a:bodyPr wrap="none" rtlCol="0">
            <a:spAutoFit/>
          </a:bodyPr>
          <a:lstStyle/>
          <a:p>
            <a:r>
              <a:rPr lang="en-US"/>
              <a:t>So, the optimal control for the last time step is:</a:t>
            </a:r>
          </a:p>
        </p:txBody>
      </p:sp>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144783" y="5760050"/>
            <a:ext cx="1031988" cy="224629"/>
          </a:xfrm>
          <a:prstGeom prst="rect">
            <a:avLst/>
          </a:prstGeom>
        </p:spPr>
      </p:pic>
      <p:sp>
        <p:nvSpPr>
          <p:cNvPr id="16" name="TextBox 15"/>
          <p:cNvSpPr txBox="1"/>
          <p:nvPr/>
        </p:nvSpPr>
        <p:spPr>
          <a:xfrm>
            <a:off x="1006428" y="6159292"/>
            <a:ext cx="4001416" cy="369332"/>
          </a:xfrm>
          <a:prstGeom prst="rect">
            <a:avLst/>
          </a:prstGeom>
          <a:noFill/>
        </p:spPr>
        <p:txBody>
          <a:bodyPr wrap="none" rtlCol="0">
            <a:spAutoFit/>
          </a:bodyPr>
          <a:lstStyle/>
          <a:p>
            <a:pPr algn="ctr"/>
            <a:r>
              <a:rPr lang="en-US">
                <a:solidFill>
                  <a:srgbClr val="FF0000"/>
                </a:solidFill>
              </a:rPr>
              <a:t>Linear controller in terms of the state</a:t>
            </a:r>
          </a:p>
        </p:txBody>
      </p:sp>
    </p:spTree>
    <p:extLst>
      <p:ext uri="{BB962C8B-B14F-4D97-AF65-F5344CB8AC3E}">
        <p14:creationId xmlns:p14="http://schemas.microsoft.com/office/powerpoint/2010/main" val="43740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17" name="Picture 1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036370" y="2146302"/>
            <a:ext cx="10797376" cy="483436"/>
          </a:xfrm>
          <a:prstGeom prst="rect">
            <a:avLst/>
          </a:prstGeom>
        </p:spPr>
      </p:pic>
      <p:cxnSp>
        <p:nvCxnSpPr>
          <p:cNvPr id="10" name="Connector: Curved 9"/>
          <p:cNvCxnSpPr/>
          <p:nvPr/>
        </p:nvCxnSpPr>
        <p:spPr>
          <a:xfrm rot="10800000" flipV="1">
            <a:off x="3598878" y="2726422"/>
            <a:ext cx="3296873" cy="57884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36370" y="3389152"/>
            <a:ext cx="3092513" cy="369332"/>
          </a:xfrm>
          <a:prstGeom prst="rect">
            <a:avLst/>
          </a:prstGeom>
          <a:noFill/>
        </p:spPr>
        <p:txBody>
          <a:bodyPr wrap="none" rtlCol="0">
            <a:spAutoFit/>
          </a:bodyPr>
          <a:lstStyle/>
          <a:p>
            <a:r>
              <a:rPr lang="en-US"/>
              <a:t>The minimum is attained at:</a:t>
            </a:r>
          </a:p>
        </p:txBody>
      </p:sp>
      <p:pic>
        <p:nvPicPr>
          <p:cNvPr id="18" name="Picture 17"/>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144783" y="3842373"/>
            <a:ext cx="4059588" cy="283227"/>
          </a:xfrm>
          <a:prstGeom prst="rect">
            <a:avLst/>
          </a:prstGeom>
        </p:spPr>
      </p:pic>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44783" y="4301948"/>
            <a:ext cx="3411747" cy="306016"/>
          </a:xfrm>
          <a:prstGeom prst="rect">
            <a:avLst/>
          </a:prstGeom>
        </p:spPr>
      </p:pic>
      <p:pic>
        <p:nvPicPr>
          <p:cNvPr id="4" name="Picture 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144783" y="5338307"/>
            <a:ext cx="3716135" cy="306016"/>
          </a:xfrm>
          <a:prstGeom prst="rect">
            <a:avLst/>
          </a:prstGeom>
        </p:spPr>
      </p:pic>
      <p:sp>
        <p:nvSpPr>
          <p:cNvPr id="14" name="TextBox 13"/>
          <p:cNvSpPr txBox="1"/>
          <p:nvPr/>
        </p:nvSpPr>
        <p:spPr>
          <a:xfrm>
            <a:off x="1036369" y="4937317"/>
            <a:ext cx="4964821" cy="369332"/>
          </a:xfrm>
          <a:prstGeom prst="rect">
            <a:avLst/>
          </a:prstGeom>
          <a:noFill/>
        </p:spPr>
        <p:txBody>
          <a:bodyPr wrap="none" rtlCol="0">
            <a:spAutoFit/>
          </a:bodyPr>
          <a:lstStyle/>
          <a:p>
            <a:r>
              <a:rPr lang="en-US"/>
              <a:t>So, the optimal control for the last time step is:</a:t>
            </a:r>
          </a:p>
        </p:txBody>
      </p:sp>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144783" y="5760050"/>
            <a:ext cx="1031988" cy="224629"/>
          </a:xfrm>
          <a:prstGeom prst="rect">
            <a:avLst/>
          </a:prstGeom>
        </p:spPr>
      </p:pic>
      <p:sp>
        <p:nvSpPr>
          <p:cNvPr id="16" name="TextBox 15"/>
          <p:cNvSpPr txBox="1"/>
          <p:nvPr/>
        </p:nvSpPr>
        <p:spPr>
          <a:xfrm>
            <a:off x="1006428" y="6159292"/>
            <a:ext cx="4001416" cy="369332"/>
          </a:xfrm>
          <a:prstGeom prst="rect">
            <a:avLst/>
          </a:prstGeom>
          <a:noFill/>
        </p:spPr>
        <p:txBody>
          <a:bodyPr wrap="none" rtlCol="0">
            <a:spAutoFit/>
          </a:bodyPr>
          <a:lstStyle/>
          <a:p>
            <a:pPr algn="ctr"/>
            <a:r>
              <a:rPr lang="en-US">
                <a:solidFill>
                  <a:srgbClr val="FF0000"/>
                </a:solidFill>
              </a:rPr>
              <a:t>Linear controller in terms of the state</a:t>
            </a:r>
          </a:p>
        </p:txBody>
      </p:sp>
      <p:cxnSp>
        <p:nvCxnSpPr>
          <p:cNvPr id="12" name="Connector: Curved 11"/>
          <p:cNvCxnSpPr>
            <a:cxnSpLocks/>
          </p:cNvCxnSpPr>
          <p:nvPr/>
        </p:nvCxnSpPr>
        <p:spPr>
          <a:xfrm flipV="1">
            <a:off x="5461236" y="2869036"/>
            <a:ext cx="2952921" cy="2068281"/>
          </a:xfrm>
          <a:prstGeom prst="curvedConnector3">
            <a:avLst>
              <a:gd name="adj1" fmla="val 9971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66152" y="4937317"/>
            <a:ext cx="4633000" cy="923330"/>
          </a:xfrm>
          <a:prstGeom prst="rect">
            <a:avLst/>
          </a:prstGeom>
          <a:noFill/>
        </p:spPr>
        <p:txBody>
          <a:bodyPr wrap="none" rtlCol="0">
            <a:spAutoFit/>
          </a:bodyPr>
          <a:lstStyle/>
          <a:p>
            <a:pPr algn="ctr"/>
            <a:r>
              <a:rPr lang="en-US">
                <a:solidFill>
                  <a:srgbClr val="FF0000"/>
                </a:solidFill>
              </a:rPr>
              <a:t>We computed the location of the minimum.</a:t>
            </a:r>
          </a:p>
          <a:p>
            <a:pPr algn="ctr"/>
            <a:r>
              <a:rPr lang="en-US">
                <a:solidFill>
                  <a:srgbClr val="FF0000"/>
                </a:solidFill>
              </a:rPr>
              <a:t>Now, plug it back in and compute the </a:t>
            </a:r>
          </a:p>
          <a:p>
            <a:pPr algn="ctr"/>
            <a:r>
              <a:rPr lang="en-US">
                <a:solidFill>
                  <a:srgbClr val="FF0000"/>
                </a:solidFill>
              </a:rPr>
              <a:t>minimum value</a:t>
            </a:r>
          </a:p>
        </p:txBody>
      </p:sp>
    </p:spTree>
    <p:extLst>
      <p:ext uri="{BB962C8B-B14F-4D97-AF65-F5344CB8AC3E}">
        <p14:creationId xmlns:p14="http://schemas.microsoft.com/office/powerpoint/2010/main" val="2880687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13" name="Picture 1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67910" y="3092391"/>
            <a:ext cx="10840495" cy="1292982"/>
          </a:xfrm>
          <a:prstGeom prst="rect">
            <a:avLst/>
          </a:prstGeom>
        </p:spPr>
      </p:pic>
      <p:pic>
        <p:nvPicPr>
          <p:cNvPr id="16" name="Picture 1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136073" y="2228439"/>
            <a:ext cx="1893010" cy="326202"/>
          </a:xfrm>
          <a:prstGeom prst="rect">
            <a:avLst/>
          </a:prstGeom>
        </p:spPr>
      </p:pic>
      <p:sp>
        <p:nvSpPr>
          <p:cNvPr id="14" name="TextBox 13"/>
          <p:cNvSpPr txBox="1"/>
          <p:nvPr/>
        </p:nvSpPr>
        <p:spPr>
          <a:xfrm>
            <a:off x="6599776" y="5409021"/>
            <a:ext cx="5308629" cy="1200329"/>
          </a:xfrm>
          <a:prstGeom prst="rect">
            <a:avLst/>
          </a:prstGeom>
          <a:noFill/>
        </p:spPr>
        <p:txBody>
          <a:bodyPr wrap="square" rtlCol="0">
            <a:spAutoFit/>
          </a:bodyPr>
          <a:lstStyle/>
          <a:p>
            <a:r>
              <a:rPr lang="en-US" sz="2400" dirty="0">
                <a:solidFill>
                  <a:srgbClr val="C00000"/>
                </a:solidFill>
              </a:rPr>
              <a:t>Q: Why is this a big deal?</a:t>
            </a:r>
          </a:p>
          <a:p>
            <a:r>
              <a:rPr lang="en-US" sz="2400" dirty="0">
                <a:solidFill>
                  <a:srgbClr val="C00000"/>
                </a:solidFill>
              </a:rPr>
              <a:t>A: The cost-to-go function remains quadratic after the first recursive step!</a:t>
            </a:r>
          </a:p>
        </p:txBody>
      </p:sp>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24510" y="4923123"/>
            <a:ext cx="3716135" cy="306016"/>
          </a:xfrm>
          <a:prstGeom prst="rect">
            <a:avLst/>
          </a:prstGeom>
        </p:spPr>
      </p:pic>
      <p:sp>
        <p:nvSpPr>
          <p:cNvPr id="7" name="TextBox 6"/>
          <p:cNvSpPr txBox="1"/>
          <p:nvPr/>
        </p:nvSpPr>
        <p:spPr>
          <a:xfrm>
            <a:off x="0" y="4574288"/>
            <a:ext cx="3862981" cy="369332"/>
          </a:xfrm>
          <a:prstGeom prst="rect">
            <a:avLst/>
          </a:prstGeom>
          <a:noFill/>
        </p:spPr>
        <p:txBody>
          <a:bodyPr wrap="none" rtlCol="0">
            <a:spAutoFit/>
          </a:bodyPr>
          <a:lstStyle/>
          <a:p>
            <a:r>
              <a:rPr lang="en-US" dirty="0">
                <a:solidFill>
                  <a:srgbClr val="C00000"/>
                </a:solidFill>
              </a:rPr>
              <a:t>Substitute solution from previous slide:</a:t>
            </a:r>
          </a:p>
        </p:txBody>
      </p:sp>
      <p:cxnSp>
        <p:nvCxnSpPr>
          <p:cNvPr id="8" name="Straight Arrow Connector 7"/>
          <p:cNvCxnSpPr/>
          <p:nvPr/>
        </p:nvCxnSpPr>
        <p:spPr>
          <a:xfrm flipV="1">
            <a:off x="539646" y="3852472"/>
            <a:ext cx="1813810" cy="7218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231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Finding the LQR controller in </a:t>
            </a:r>
            <a:br>
              <a:rPr lang="en-US"/>
            </a:br>
            <a:r>
              <a:rPr lang="en-US"/>
              <a:t>closed-form by recursion</a:t>
            </a:r>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947957" y="2912140"/>
            <a:ext cx="5735159" cy="559561"/>
          </a:xfrm>
          <a:prstGeom prst="rect">
            <a:avLst/>
          </a:prstGeom>
        </p:spPr>
      </p:pic>
      <p:pic>
        <p:nvPicPr>
          <p:cNvPr id="3" name="Picture 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009188" y="1960475"/>
            <a:ext cx="1546910" cy="266562"/>
          </a:xfrm>
          <a:prstGeom prst="rect">
            <a:avLst/>
          </a:prstGeom>
        </p:spPr>
      </p:pic>
      <p:pic>
        <p:nvPicPr>
          <p:cNvPr id="8" name="Picture 7"/>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8702518" y="2220641"/>
            <a:ext cx="2836684" cy="233595"/>
          </a:xfrm>
          <a:prstGeom prst="rect">
            <a:avLst/>
          </a:prstGeom>
        </p:spPr>
      </p:pic>
      <p:pic>
        <p:nvPicPr>
          <p:cNvPr id="9" name="Picture 8"/>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8702518" y="2558129"/>
            <a:ext cx="865207" cy="188326"/>
          </a:xfrm>
          <a:prstGeom prst="rect">
            <a:avLst/>
          </a:prstGeom>
        </p:spPr>
      </p:pic>
      <p:sp>
        <p:nvSpPr>
          <p:cNvPr id="11" name="TextBox 10"/>
          <p:cNvSpPr txBox="1"/>
          <p:nvPr/>
        </p:nvSpPr>
        <p:spPr>
          <a:xfrm>
            <a:off x="838200" y="3943521"/>
            <a:ext cx="3584443" cy="369332"/>
          </a:xfrm>
          <a:prstGeom prst="rect">
            <a:avLst/>
          </a:prstGeom>
          <a:noFill/>
        </p:spPr>
        <p:txBody>
          <a:bodyPr wrap="none" rtlCol="0">
            <a:spAutoFit/>
          </a:bodyPr>
          <a:lstStyle/>
          <a:p>
            <a:r>
              <a:rPr lang="en-US" dirty="0">
                <a:solidFill>
                  <a:srgbClr val="C00000"/>
                </a:solidFill>
              </a:rPr>
              <a:t>In fact the recursive steps generalize</a:t>
            </a:r>
          </a:p>
        </p:txBody>
      </p:sp>
      <p:pic>
        <p:nvPicPr>
          <p:cNvPr id="12" name="Picture 11"/>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947957" y="4696932"/>
            <a:ext cx="6066109" cy="560890"/>
          </a:xfrm>
          <a:prstGeom prst="rect">
            <a:avLst/>
          </a:prstGeom>
        </p:spPr>
      </p:pic>
      <p:pic>
        <p:nvPicPr>
          <p:cNvPr id="19" name="Picture 18"/>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8702519" y="4079258"/>
            <a:ext cx="3298903" cy="233595"/>
          </a:xfrm>
          <a:prstGeom prst="rect">
            <a:avLst/>
          </a:prstGeom>
        </p:spPr>
      </p:pic>
      <p:pic>
        <p:nvPicPr>
          <p:cNvPr id="30" name="Picture 29"/>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8702518" y="4371478"/>
            <a:ext cx="887042" cy="189691"/>
          </a:xfrm>
          <a:prstGeom prst="rect">
            <a:avLst/>
          </a:prstGeom>
        </p:spPr>
      </p:pic>
      <p:cxnSp>
        <p:nvCxnSpPr>
          <p:cNvPr id="21" name="Straight Arrow Connector 20"/>
          <p:cNvCxnSpPr/>
          <p:nvPr/>
        </p:nvCxnSpPr>
        <p:spPr>
          <a:xfrm>
            <a:off x="2994870" y="2093756"/>
            <a:ext cx="5461233" cy="2436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a:off x="6683116" y="2699540"/>
            <a:ext cx="1772987" cy="209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a:off x="3145872" y="3855780"/>
            <a:ext cx="5462631" cy="269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45851" y="3671114"/>
            <a:ext cx="372218" cy="369332"/>
          </a:xfrm>
          <a:prstGeom prst="rect">
            <a:avLst/>
          </a:prstGeom>
          <a:noFill/>
        </p:spPr>
        <p:txBody>
          <a:bodyPr wrap="none" rtlCol="0">
            <a:spAutoFit/>
          </a:bodyPr>
          <a:lstStyle/>
          <a:p>
            <a:r>
              <a:rPr lang="en-US">
                <a:solidFill>
                  <a:srgbClr val="FF0000"/>
                </a:solidFill>
              </a:rPr>
              <a:t>…</a:t>
            </a:r>
          </a:p>
        </p:txBody>
      </p:sp>
      <p:cxnSp>
        <p:nvCxnSpPr>
          <p:cNvPr id="29" name="Straight Arrow Connector 28"/>
          <p:cNvCxnSpPr>
            <a:cxnSpLocks/>
          </p:cNvCxnSpPr>
          <p:nvPr/>
        </p:nvCxnSpPr>
        <p:spPr>
          <a:xfrm flipH="1">
            <a:off x="6835516" y="4404357"/>
            <a:ext cx="1772987" cy="209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706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Finite-Horizon LQR: algorithm summary</a:t>
            </a:r>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445940" y="4483530"/>
            <a:ext cx="5188889" cy="251204"/>
          </a:xfrm>
          <a:prstGeom prst="rect">
            <a:avLst/>
          </a:prstGeom>
        </p:spPr>
      </p:pic>
      <p:sp>
        <p:nvSpPr>
          <p:cNvPr id="5" name="TextBox 4"/>
          <p:cNvSpPr txBox="1"/>
          <p:nvPr/>
        </p:nvSpPr>
        <p:spPr>
          <a:xfrm>
            <a:off x="947957" y="2782197"/>
            <a:ext cx="2630848" cy="923330"/>
          </a:xfrm>
          <a:prstGeom prst="rect">
            <a:avLst/>
          </a:prstGeom>
          <a:noFill/>
        </p:spPr>
        <p:txBody>
          <a:bodyPr wrap="none" rtlCol="0">
            <a:spAutoFit/>
          </a:bodyPr>
          <a:lstStyle/>
          <a:p>
            <a:r>
              <a:rPr lang="en-US"/>
              <a:t>// n is the # of steps left</a:t>
            </a:r>
          </a:p>
          <a:p>
            <a:endParaRPr lang="en-US"/>
          </a:p>
          <a:p>
            <a:r>
              <a:rPr lang="en-US"/>
              <a:t>for n = 1…N</a:t>
            </a:r>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56936" y="2435571"/>
            <a:ext cx="1008803" cy="198039"/>
          </a:xfrm>
          <a:prstGeom prst="rect">
            <a:avLst/>
          </a:prstGeom>
        </p:spPr>
      </p:pic>
      <p:pic>
        <p:nvPicPr>
          <p:cNvPr id="10" name="Picture 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427147" y="3952761"/>
            <a:ext cx="3328723" cy="233595"/>
          </a:xfrm>
          <a:prstGeom prst="rect">
            <a:avLst/>
          </a:prstGeom>
        </p:spPr>
      </p:pic>
      <p:pic>
        <p:nvPicPr>
          <p:cNvPr id="17" name="Picture 1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579331" y="5260382"/>
            <a:ext cx="1151789" cy="225173"/>
          </a:xfrm>
          <a:prstGeom prst="rect">
            <a:avLst/>
          </a:prstGeom>
        </p:spPr>
      </p:pic>
      <p:sp>
        <p:nvSpPr>
          <p:cNvPr id="24" name="TextBox 23"/>
          <p:cNvSpPr txBox="1"/>
          <p:nvPr/>
        </p:nvSpPr>
        <p:spPr>
          <a:xfrm>
            <a:off x="838200" y="5160871"/>
            <a:ext cx="4129657" cy="369332"/>
          </a:xfrm>
          <a:prstGeom prst="rect">
            <a:avLst/>
          </a:prstGeom>
          <a:noFill/>
        </p:spPr>
        <p:txBody>
          <a:bodyPr wrap="square" rtlCol="0">
            <a:spAutoFit/>
          </a:bodyPr>
          <a:lstStyle/>
          <a:p>
            <a:r>
              <a:rPr lang="en-US" dirty="0"/>
              <a:t>Optimal controller for </a:t>
            </a:r>
            <a:r>
              <a:rPr lang="en-US" dirty="0" err="1"/>
              <a:t>i</a:t>
            </a:r>
            <a:r>
              <a:rPr lang="en-US" dirty="0"/>
              <a:t>-step horizon is       </a:t>
            </a:r>
          </a:p>
        </p:txBody>
      </p:sp>
      <p:sp>
        <p:nvSpPr>
          <p:cNvPr id="26" name="TextBox 25"/>
          <p:cNvSpPr txBox="1"/>
          <p:nvPr/>
        </p:nvSpPr>
        <p:spPr>
          <a:xfrm>
            <a:off x="5758552" y="5150500"/>
            <a:ext cx="1935903" cy="369332"/>
          </a:xfrm>
          <a:prstGeom prst="rect">
            <a:avLst/>
          </a:prstGeom>
          <a:noFill/>
        </p:spPr>
        <p:txBody>
          <a:bodyPr wrap="square" rtlCol="0">
            <a:spAutoFit/>
          </a:bodyPr>
          <a:lstStyle/>
          <a:p>
            <a:r>
              <a:rPr lang="en-US"/>
              <a:t>with cost-to-go </a:t>
            </a:r>
          </a:p>
        </p:txBody>
      </p:sp>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344217" y="5209947"/>
            <a:ext cx="1513168" cy="270158"/>
          </a:xfrm>
          <a:prstGeom prst="rect">
            <a:avLst/>
          </a:prstGeom>
        </p:spPr>
      </p:pic>
    </p:spTree>
    <p:extLst>
      <p:ext uri="{BB962C8B-B14F-4D97-AF65-F5344CB8AC3E}">
        <p14:creationId xmlns:p14="http://schemas.microsoft.com/office/powerpoint/2010/main" val="255367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142DD-D3F6-474B-A81C-0492636BC62D}"/>
              </a:ext>
            </a:extLst>
          </p:cNvPr>
          <p:cNvSpPr>
            <a:spLocks noGrp="1"/>
          </p:cNvSpPr>
          <p:nvPr>
            <p:ph type="title"/>
          </p:nvPr>
        </p:nvSpPr>
        <p:spPr/>
        <p:txBody>
          <a:bodyPr/>
          <a:lstStyle/>
          <a:p>
            <a:r>
              <a:rPr lang="en-US" dirty="0"/>
              <a:t>How can we understand the LQR controller?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3A7CAF-6AB6-6B4F-8FA2-19874F1089EC}"/>
                  </a:ext>
                </a:extLst>
              </p:cNvPr>
              <p:cNvSpPr>
                <a:spLocks noGrp="1"/>
              </p:cNvSpPr>
              <p:nvPr>
                <p:ph idx="1"/>
              </p:nvPr>
            </p:nvSpPr>
            <p:spPr/>
            <p:txBody>
              <a:bodyPr/>
              <a:lstStyle/>
              <a:p>
                <a:r>
                  <a:rPr lang="en-US" dirty="0"/>
                  <a:t>The form is quite easy for us to handle: </a:t>
                </a:r>
              </a:p>
              <a:p>
                <a:r>
                  <a:rPr lang="en-US" dirty="0"/>
                  <a:t>Example, a common state and control for a cart-pole:</a:t>
                </a:r>
              </a:p>
              <a:p>
                <a:pPr lvl="1"/>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acc>
                                          <m:accPr>
                                            <m:chr m:val="̇"/>
                                            <m:ctrlPr>
                                              <a:rPr lang="en-US" i="1">
                                                <a:latin typeface="Cambria Math" panose="02040503050406030204" pitchFamily="18" charset="0"/>
                                              </a:rPr>
                                            </m:ctrlPr>
                                          </m:accPr>
                                          <m:e>
                                            <m:r>
                                              <a:rPr lang="en-US" i="1">
                                                <a:latin typeface="Cambria Math" panose="02040503050406030204" pitchFamily="18" charset="0"/>
                                              </a:rPr>
                                              <m:t>𝑥</m:t>
                                            </m:r>
                                          </m:e>
                                        </m:acc>
                                      </m:e>
                                    </m:mr>
                                  </m:m>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𝜃</m:t>
                                        </m:r>
                                      </m:e>
                                      <m:e>
                                        <m:acc>
                                          <m:accPr>
                                            <m:chr m:val="̇"/>
                                            <m:ctrlPr>
                                              <a:rPr lang="en-US" i="1">
                                                <a:latin typeface="Cambria Math" panose="02040503050406030204" pitchFamily="18" charset="0"/>
                                              </a:rPr>
                                            </m:ctrlPr>
                                          </m:accPr>
                                          <m:e>
                                            <m:r>
                                              <m:rPr>
                                                <m:brk m:alnAt="7"/>
                                              </m:rPr>
                                              <a:rPr lang="en-US" i="1">
                                                <a:latin typeface="Cambria Math" panose="02040503050406030204" pitchFamily="18" charset="0"/>
                                                <a:ea typeface="Cambria Math" panose="02040503050406030204" pitchFamily="18" charset="0"/>
                                              </a:rPr>
                                              <m:t>𝜃</m:t>
                                            </m:r>
                                          </m:e>
                                        </m:acc>
                                      </m:e>
                                    </m:mr>
                                  </m:m>
                                </m:e>
                              </m:mr>
                            </m:m>
                          </m:e>
                        </m:d>
                      </m:e>
                      <m:sup>
                        <m:r>
                          <a:rPr lang="en-US" b="0" i="1" smtClean="0">
                            <a:latin typeface="Cambria Math" panose="02040503050406030204" pitchFamily="18" charset="0"/>
                            <a:ea typeface="Cambria Math" panose="02040503050406030204" pitchFamily="18" charset="0"/>
                          </a:rPr>
                          <m:t>𝑇</m:t>
                        </m:r>
                      </m:sup>
                    </m:sSup>
                  </m:oMath>
                </a14:m>
                <a:endParaRPr lang="en-US" dirty="0"/>
              </a:p>
              <a:p>
                <a:pPr lvl="1"/>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0" i="1">
                            <a:latin typeface="Cambria Math" panose="02040503050406030204" pitchFamily="18" charset="0"/>
                          </a:rPr>
                          <m:t>𝐾</m:t>
                        </m:r>
                      </m:e>
                      <m:sub>
                        <m:r>
                          <a:rPr lang="en-US" b="0" i="1" smtClean="0">
                            <a:latin typeface="Cambria Math" panose="02040503050406030204" pitchFamily="18" charset="0"/>
                          </a:rPr>
                          <m:t>𝑖</m:t>
                        </m:r>
                      </m:sub>
                    </m:sSub>
                    <m:r>
                      <a:rPr lang="en-US" b="1" i="1" smtClean="0">
                        <a:latin typeface="Cambria Math" panose="02040503050406030204" pitchFamily="18" charset="0"/>
                        <a:ea typeface="Cambria Math" panose="02040503050406030204" pitchFamily="18" charset="0"/>
                      </a:rPr>
                      <m:t>𝒙</m:t>
                    </m:r>
                    <m:r>
                      <a:rPr lang="en-US" b="0" i="0" smtClean="0">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𝑘</m:t>
                                    </m:r>
                                    <m:r>
                                      <a:rPr lang="en-US" i="1">
                                        <a:latin typeface="Cambria Math" panose="02040503050406030204" pitchFamily="18" charset="0"/>
                                      </a:rPr>
                                      <m:t>1</m:t>
                                    </m:r>
                                  </m:e>
                                  <m:e>
                                    <m:r>
                                      <a:rPr lang="en-US" i="1">
                                        <a:latin typeface="Cambria Math" panose="02040503050406030204" pitchFamily="18" charset="0"/>
                                      </a:rPr>
                                      <m:t>𝑘</m:t>
                                    </m:r>
                                    <m:r>
                                      <a:rPr lang="en-US" i="1">
                                        <a:latin typeface="Cambria Math" panose="02040503050406030204" pitchFamily="18" charset="0"/>
                                      </a:rPr>
                                      <m:t>2</m:t>
                                    </m:r>
                                  </m:e>
                                </m:mr>
                              </m:m>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3</m:t>
                                    </m:r>
                                  </m:e>
                                  <m:e>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4</m:t>
                                    </m:r>
                                  </m:e>
                                </m:mr>
                              </m:m>
                            </m:e>
                          </m:mr>
                        </m:m>
                      </m:e>
                    </m:d>
                    <m:r>
                      <a:rPr lang="en-US" b="1" i="1" smtClean="0">
                        <a:latin typeface="Cambria Math" panose="02040503050406030204" pitchFamily="18" charset="0"/>
                        <a:ea typeface="Cambria Math" panose="02040503050406030204" pitchFamily="18" charset="0"/>
                      </a:rPr>
                      <m:t>𝒙</m:t>
                    </m:r>
                  </m:oMath>
                </a14:m>
                <a:endParaRPr lang="en-US" b="1" dirty="0"/>
              </a:p>
              <a:p>
                <a:pPr marL="0" indent="0">
                  <a:buNone/>
                </a:pPr>
                <a:endParaRPr lang="en-US" b="1" dirty="0"/>
              </a:p>
              <a:p>
                <a:r>
                  <a:rPr lang="en-US" dirty="0"/>
                  <a:t>Can you give a name to the meaning for the different k values?</a:t>
                </a:r>
              </a:p>
            </p:txBody>
          </p:sp>
        </mc:Choice>
        <mc:Fallback>
          <p:sp>
            <p:nvSpPr>
              <p:cNvPr id="3" name="Content Placeholder 2">
                <a:extLst>
                  <a:ext uri="{FF2B5EF4-FFF2-40B4-BE49-F238E27FC236}">
                    <a16:creationId xmlns:a16="http://schemas.microsoft.com/office/drawing/2014/main" id="{683A7CAF-6AB6-6B4F-8FA2-19874F1089EC}"/>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5DDA750-FDC6-1A47-80A6-6672E7EE0D5A}"/>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010473" y="1923144"/>
            <a:ext cx="1517649" cy="296698"/>
          </a:xfrm>
          <a:prstGeom prst="rect">
            <a:avLst/>
          </a:prstGeom>
        </p:spPr>
      </p:pic>
    </p:spTree>
    <p:extLst>
      <p:ext uri="{BB962C8B-B14F-4D97-AF65-F5344CB8AC3E}">
        <p14:creationId xmlns:p14="http://schemas.microsoft.com/office/powerpoint/2010/main" val="2790439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142DD-D3F6-474B-A81C-0492636BC62D}"/>
              </a:ext>
            </a:extLst>
          </p:cNvPr>
          <p:cNvSpPr>
            <a:spLocks noGrp="1"/>
          </p:cNvSpPr>
          <p:nvPr>
            <p:ph type="title"/>
          </p:nvPr>
        </p:nvSpPr>
        <p:spPr/>
        <p:txBody>
          <a:bodyPr/>
          <a:lstStyle/>
          <a:p>
            <a:r>
              <a:rPr lang="en-US" dirty="0"/>
              <a:t>How can we understand the LQR controller?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3A7CAF-6AB6-6B4F-8FA2-19874F1089EC}"/>
                  </a:ext>
                </a:extLst>
              </p:cNvPr>
              <p:cNvSpPr>
                <a:spLocks noGrp="1"/>
              </p:cNvSpPr>
              <p:nvPr>
                <p:ph idx="1"/>
              </p:nvPr>
            </p:nvSpPr>
            <p:spPr/>
            <p:txBody>
              <a:bodyPr>
                <a:normAutofit lnSpcReduction="10000"/>
              </a:bodyPr>
              <a:lstStyle/>
              <a:p>
                <a:r>
                  <a:rPr lang="en-US" dirty="0"/>
                  <a:t>The form is quite easy for us to handle: </a:t>
                </a:r>
              </a:p>
              <a:p>
                <a:r>
                  <a:rPr lang="en-US" dirty="0"/>
                  <a:t>Example, a common state and control for a cart-pole:</a:t>
                </a:r>
              </a:p>
              <a:p>
                <a:pPr lvl="1"/>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acc>
                                          <m:accPr>
                                            <m:chr m:val="̇"/>
                                            <m:ctrlPr>
                                              <a:rPr lang="en-US" i="1">
                                                <a:latin typeface="Cambria Math" panose="02040503050406030204" pitchFamily="18" charset="0"/>
                                              </a:rPr>
                                            </m:ctrlPr>
                                          </m:accPr>
                                          <m:e>
                                            <m:r>
                                              <a:rPr lang="en-US" i="1">
                                                <a:latin typeface="Cambria Math" panose="02040503050406030204" pitchFamily="18" charset="0"/>
                                              </a:rPr>
                                              <m:t>𝑥</m:t>
                                            </m:r>
                                          </m:e>
                                        </m:acc>
                                      </m:e>
                                    </m:mr>
                                  </m:m>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𝜃</m:t>
                                        </m:r>
                                      </m:e>
                                      <m:e>
                                        <m:acc>
                                          <m:accPr>
                                            <m:chr m:val="̇"/>
                                            <m:ctrlPr>
                                              <a:rPr lang="en-US" i="1">
                                                <a:latin typeface="Cambria Math" panose="02040503050406030204" pitchFamily="18" charset="0"/>
                                              </a:rPr>
                                            </m:ctrlPr>
                                          </m:accPr>
                                          <m:e>
                                            <m:r>
                                              <m:rPr>
                                                <m:brk m:alnAt="7"/>
                                              </m:rPr>
                                              <a:rPr lang="en-US" i="1">
                                                <a:latin typeface="Cambria Math" panose="02040503050406030204" pitchFamily="18" charset="0"/>
                                                <a:ea typeface="Cambria Math" panose="02040503050406030204" pitchFamily="18" charset="0"/>
                                              </a:rPr>
                                              <m:t>𝜃</m:t>
                                            </m:r>
                                          </m:e>
                                        </m:acc>
                                      </m:e>
                                    </m:mr>
                                  </m:m>
                                </m:e>
                              </m:mr>
                            </m:m>
                          </m:e>
                        </m:d>
                      </m:e>
                      <m:sup>
                        <m:r>
                          <a:rPr lang="en-US" b="0" i="1" smtClean="0">
                            <a:latin typeface="Cambria Math" panose="02040503050406030204" pitchFamily="18" charset="0"/>
                            <a:ea typeface="Cambria Math" panose="02040503050406030204" pitchFamily="18" charset="0"/>
                          </a:rPr>
                          <m:t>𝑇</m:t>
                        </m:r>
                      </m:sup>
                    </m:sSup>
                  </m:oMath>
                </a14:m>
                <a:endParaRPr lang="en-US" dirty="0"/>
              </a:p>
              <a:p>
                <a:pPr lvl="1"/>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0" i="1">
                            <a:latin typeface="Cambria Math" panose="02040503050406030204" pitchFamily="18" charset="0"/>
                          </a:rPr>
                          <m:t>𝐾</m:t>
                        </m:r>
                      </m:e>
                      <m:sub>
                        <m:r>
                          <a:rPr lang="en-US" b="0" i="1" smtClean="0">
                            <a:latin typeface="Cambria Math" panose="02040503050406030204" pitchFamily="18" charset="0"/>
                          </a:rPr>
                          <m:t>𝑖</m:t>
                        </m:r>
                      </m:sub>
                    </m:sSub>
                    <m:r>
                      <a:rPr lang="en-US" b="1" i="1" smtClean="0">
                        <a:latin typeface="Cambria Math" panose="02040503050406030204" pitchFamily="18" charset="0"/>
                        <a:ea typeface="Cambria Math" panose="02040503050406030204" pitchFamily="18" charset="0"/>
                      </a:rPr>
                      <m:t>𝒙</m:t>
                    </m:r>
                    <m:r>
                      <a:rPr lang="en-US" b="0" i="0" smtClean="0">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𝑘</m:t>
                                    </m:r>
                                    <m:r>
                                      <a:rPr lang="en-US" i="1">
                                        <a:latin typeface="Cambria Math" panose="02040503050406030204" pitchFamily="18" charset="0"/>
                                      </a:rPr>
                                      <m:t>1</m:t>
                                    </m:r>
                                  </m:e>
                                  <m:e>
                                    <m:r>
                                      <a:rPr lang="en-US" i="1">
                                        <a:latin typeface="Cambria Math" panose="02040503050406030204" pitchFamily="18" charset="0"/>
                                      </a:rPr>
                                      <m:t>𝑘</m:t>
                                    </m:r>
                                    <m:r>
                                      <a:rPr lang="en-US" i="1">
                                        <a:latin typeface="Cambria Math" panose="02040503050406030204" pitchFamily="18" charset="0"/>
                                      </a:rPr>
                                      <m:t>2</m:t>
                                    </m:r>
                                  </m:e>
                                </m:mr>
                              </m:m>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3</m:t>
                                    </m:r>
                                  </m:e>
                                  <m:e>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4</m:t>
                                    </m:r>
                                  </m:e>
                                </m:mr>
                              </m:m>
                            </m:e>
                          </m:mr>
                        </m:m>
                      </m:e>
                    </m:d>
                    <m:r>
                      <a:rPr lang="en-US" b="1" i="1" smtClean="0">
                        <a:latin typeface="Cambria Math" panose="02040503050406030204" pitchFamily="18" charset="0"/>
                        <a:ea typeface="Cambria Math" panose="02040503050406030204" pitchFamily="18" charset="0"/>
                      </a:rPr>
                      <m:t>𝒙</m:t>
                    </m:r>
                  </m:oMath>
                </a14:m>
                <a:endParaRPr lang="en-US" b="1" dirty="0"/>
              </a:p>
              <a:p>
                <a:pPr marL="0" indent="0">
                  <a:buNone/>
                </a:pPr>
                <a:endParaRPr lang="en-US" b="1" dirty="0"/>
              </a:p>
              <a:p>
                <a:r>
                  <a:rPr lang="en-US" dirty="0"/>
                  <a:t>Can you give a name to the meaning for the different k values?</a:t>
                </a:r>
              </a:p>
              <a:p>
                <a:pPr lvl="1"/>
                <a:r>
                  <a:rPr lang="en-US" dirty="0"/>
                  <a:t>Some are multiples of the ”position” variables -&gt; proportional gains</a:t>
                </a:r>
              </a:p>
              <a:p>
                <a:pPr lvl="1"/>
                <a:r>
                  <a:rPr lang="en-US" dirty="0"/>
                  <a:t>Others multiply the ”velocity” terms -&gt; derivative gains</a:t>
                </a:r>
              </a:p>
              <a:p>
                <a:pPr lvl="1"/>
                <a:endParaRPr lang="en-US" dirty="0"/>
              </a:p>
              <a:p>
                <a:r>
                  <a:rPr lang="en-US" dirty="0"/>
                  <a:t>Do you think we can incorporate integral gains into LQR easily?</a:t>
                </a:r>
              </a:p>
            </p:txBody>
          </p:sp>
        </mc:Choice>
        <mc:Fallback>
          <p:sp>
            <p:nvSpPr>
              <p:cNvPr id="3" name="Content Placeholder 2">
                <a:extLst>
                  <a:ext uri="{FF2B5EF4-FFF2-40B4-BE49-F238E27FC236}">
                    <a16:creationId xmlns:a16="http://schemas.microsoft.com/office/drawing/2014/main" id="{683A7CAF-6AB6-6B4F-8FA2-19874F1089EC}"/>
                  </a:ext>
                </a:extLst>
              </p:cNvPr>
              <p:cNvSpPr>
                <a:spLocks noGrp="1" noRot="1" noChangeAspect="1" noMove="1" noResize="1" noEditPoints="1" noAdjustHandles="1" noChangeArrowheads="1" noChangeShapeType="1" noTextEdit="1"/>
              </p:cNvSpPr>
              <p:nvPr>
                <p:ph idx="1"/>
              </p:nvPr>
            </p:nvSpPr>
            <p:spPr>
              <a:blipFill>
                <a:blip r:embed="rId3"/>
                <a:stretch>
                  <a:fillRect l="-965" t="-350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5DDA750-FDC6-1A47-80A6-6672E7EE0D5A}"/>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010473" y="1923144"/>
            <a:ext cx="1517649" cy="296698"/>
          </a:xfrm>
          <a:prstGeom prst="rect">
            <a:avLst/>
          </a:prstGeom>
        </p:spPr>
      </p:pic>
    </p:spTree>
    <p:extLst>
      <p:ext uri="{BB962C8B-B14F-4D97-AF65-F5344CB8AC3E}">
        <p14:creationId xmlns:p14="http://schemas.microsoft.com/office/powerpoint/2010/main" val="108680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Cartpole properties</a:t>
            </a:r>
          </a:p>
        </p:txBody>
      </p:sp>
      <p:sp>
        <p:nvSpPr>
          <p:cNvPr id="3" name="Content Placeholder 2"/>
          <p:cNvSpPr>
            <a:spLocks noGrp="1"/>
          </p:cNvSpPr>
          <p:nvPr>
            <p:ph idx="1"/>
          </p:nvPr>
        </p:nvSpPr>
        <p:spPr/>
        <p:txBody>
          <a:bodyPr vert="horz" lIns="91440" tIns="45720" rIns="91440" bIns="45720" rtlCol="0" anchor="t">
            <a:normAutofit/>
          </a:bodyPr>
          <a:lstStyle/>
          <a:p>
            <a:r>
              <a:rPr lang="en-US"/>
              <a:t>Theta joint lacks a motor making this system underactuated</a:t>
            </a:r>
          </a:p>
          <a:p>
            <a:r>
              <a:rPr lang="en-US"/>
              <a:t>We must sometimes sacrifice desirable cart position in order to "catch" the pole and right it</a:t>
            </a:r>
          </a:p>
          <a:p>
            <a:r>
              <a:rPr lang="en-US"/>
              <a:t>This coupling comes from the dynamics equations</a:t>
            </a:r>
          </a:p>
          <a:p>
            <a:r>
              <a:rPr lang="en-US"/>
              <a:t>Two canonical tasks:</a:t>
            </a:r>
          </a:p>
          <a:p>
            <a:pPr lvl="1"/>
            <a:r>
              <a:rPr lang="en-US"/>
              <a:t>Swing-up</a:t>
            </a:r>
          </a:p>
          <a:p>
            <a:pPr lvl="1"/>
            <a:r>
              <a:rPr lang="en-US"/>
              <a:t>Balancing</a:t>
            </a:r>
          </a:p>
        </p:txBody>
      </p:sp>
      <p:pic>
        <p:nvPicPr>
          <p:cNvPr id="4" name="Picture 3"/>
          <p:cNvPicPr>
            <a:picLocks noChangeAspect="1"/>
          </p:cNvPicPr>
          <p:nvPr/>
        </p:nvPicPr>
        <p:blipFill rotWithShape="1">
          <a:blip r:embed="rId3"/>
          <a:srcRect l="44375" t="48147" r="36666" b="27223"/>
          <a:stretch/>
        </p:blipFill>
        <p:spPr>
          <a:xfrm>
            <a:off x="7487304" y="3676650"/>
            <a:ext cx="3504269" cy="2560812"/>
          </a:xfrm>
          <a:prstGeom prst="rect">
            <a:avLst/>
          </a:prstGeom>
        </p:spPr>
      </p:pic>
    </p:spTree>
    <p:extLst>
      <p:ext uri="{BB962C8B-B14F-4D97-AF65-F5344CB8AC3E}">
        <p14:creationId xmlns:p14="http://schemas.microsoft.com/office/powerpoint/2010/main" val="3603441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a:videoFile r:link="rId1"/>
          </p:nvPr>
        </p:nvPicPr>
        <p:blipFill>
          <a:blip r:embed="rId4"/>
          <a:stretch>
            <a:fillRect/>
          </a:stretch>
        </p:blipFill>
        <p:spPr>
          <a:xfrm>
            <a:off x="161939" y="85725"/>
            <a:ext cx="11898956" cy="6699853"/>
          </a:xfrm>
          <a:prstGeom prst="rect">
            <a:avLst/>
          </a:prstGeom>
        </p:spPr>
      </p:pic>
    </p:spTree>
    <p:extLst>
      <p:ext uri="{BB962C8B-B14F-4D97-AF65-F5344CB8AC3E}">
        <p14:creationId xmlns:p14="http://schemas.microsoft.com/office/powerpoint/2010/main" val="418186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Infinite Horizon LQR</a:t>
            </a:r>
          </a:p>
        </p:txBody>
      </p:sp>
      <p:sp>
        <p:nvSpPr>
          <p:cNvPr id="4" name="Content Placeholder 3"/>
          <p:cNvSpPr>
            <a:spLocks noGrp="1"/>
          </p:cNvSpPr>
          <p:nvPr>
            <p:ph idx="1"/>
          </p:nvPr>
        </p:nvSpPr>
        <p:spPr/>
        <p:txBody>
          <a:bodyPr vert="horz" lIns="91440" tIns="45720" rIns="91440" bIns="45720" rtlCol="0" anchor="t">
            <a:normAutofit/>
          </a:bodyPr>
          <a:lstStyle/>
          <a:p>
            <a:r>
              <a:rPr lang="en-US"/>
              <a:t>Fixed horizon is natural for some problems, e.g. get to goal quickly</a:t>
            </a:r>
          </a:p>
          <a:p>
            <a:r>
              <a:rPr lang="en-US"/>
              <a:t>In other cases, we want to behave well forever, e.g. pendulum balancing</a:t>
            </a:r>
          </a:p>
          <a:p>
            <a:endParaRPr lang="en-US"/>
          </a:p>
          <a:p>
            <a:r>
              <a:rPr lang="en-US"/>
              <a:t>We saw J(x) is a quadratic function for finite horizons. This never stops being true:</a:t>
            </a:r>
          </a:p>
          <a:p>
            <a:pPr marL="457200" lvl="1" indent="0">
              <a:buNone/>
            </a:pPr>
            <a:endParaRPr lang="en-US"/>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267148" y="4867275"/>
            <a:ext cx="7947116" cy="733021"/>
          </a:xfrm>
          <a:prstGeom prst="rect">
            <a:avLst/>
          </a:prstGeom>
        </p:spPr>
      </p:pic>
    </p:spTree>
    <p:extLst>
      <p:ext uri="{BB962C8B-B14F-4D97-AF65-F5344CB8AC3E}">
        <p14:creationId xmlns:p14="http://schemas.microsoft.com/office/powerpoint/2010/main" val="105609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Consider limiting behavior</a:t>
            </a:r>
          </a:p>
        </p:txBody>
      </p:sp>
      <p:sp>
        <p:nvSpPr>
          <p:cNvPr id="7" name="Content Placeholder 6"/>
          <p:cNvSpPr>
            <a:spLocks noGrp="1"/>
          </p:cNvSpPr>
          <p:nvPr>
            <p:ph sz="half" idx="1"/>
          </p:nvPr>
        </p:nvSpPr>
        <p:spPr>
          <a:xfrm>
            <a:off x="838200" y="1825625"/>
            <a:ext cx="4913035" cy="4351338"/>
          </a:xfrm>
        </p:spPr>
        <p:txBody>
          <a:bodyPr vert="horz" lIns="91440" tIns="45720" rIns="91440" bIns="45720" rtlCol="0" anchor="t">
            <a:normAutofit/>
          </a:bodyPr>
          <a:lstStyle/>
          <a:p>
            <a:r>
              <a:rPr lang="en-US">
                <a:solidFill>
                  <a:srgbClr val="000000"/>
                </a:solidFill>
                <a:latin typeface="Calibri"/>
              </a:rPr>
              <a:t>If P(n) = P(n-1), this defines the limiting behavior</a:t>
            </a:r>
          </a:p>
          <a:p>
            <a:r>
              <a:rPr lang="en-US">
                <a:solidFill>
                  <a:srgbClr val="000000"/>
                </a:solidFill>
                <a:latin typeface="Calibri"/>
              </a:rPr>
              <a:t>Under correct assumptions, it will exist. Here is the geometry:</a:t>
            </a:r>
          </a:p>
        </p:txBody>
      </p:sp>
      <p:pic>
        <p:nvPicPr>
          <p:cNvPr id="5" name="Picture 4"/>
          <p:cNvPicPr>
            <a:picLocks noChangeAspect="1"/>
          </p:cNvPicPr>
          <p:nvPr/>
        </p:nvPicPr>
        <p:blipFill>
          <a:blip r:embed="rId3"/>
          <a:srcRect l="33752" t="37450" r="33330" b="20972"/>
          <a:stretch>
            <a:fillRect/>
          </a:stretch>
        </p:blipFill>
        <p:spPr>
          <a:xfrm>
            <a:off x="1247884" y="4076190"/>
            <a:ext cx="3914098" cy="2783323"/>
          </a:xfrm>
          <a:prstGeom prst="rect">
            <a:avLst/>
          </a:prstGeom>
        </p:spPr>
      </p:pic>
      <p:pic>
        <p:nvPicPr>
          <p:cNvPr id="9" name="Picture 8"/>
          <p:cNvPicPr>
            <a:picLocks noChangeAspect="1"/>
          </p:cNvPicPr>
          <p:nvPr/>
        </p:nvPicPr>
        <p:blipFill>
          <a:blip r:embed="rId4"/>
          <a:srcRect l="24275" t="57395" r="33053" b="17503"/>
          <a:stretch>
            <a:fillRect/>
          </a:stretch>
        </p:blipFill>
        <p:spPr>
          <a:xfrm>
            <a:off x="6191791" y="2609850"/>
            <a:ext cx="5362391" cy="1775577"/>
          </a:xfrm>
          <a:prstGeom prst="rect">
            <a:avLst/>
          </a:prstGeom>
        </p:spPr>
      </p:pic>
      <p:sp>
        <p:nvSpPr>
          <p:cNvPr id="11" name="Content Placeholder 6"/>
          <p:cNvSpPr>
            <a:spLocks noGrp="1"/>
          </p:cNvSpPr>
          <p:nvPr>
            <p:ph sz="half" idx="1"/>
          </p:nvPr>
        </p:nvSpPr>
        <p:spPr>
          <a:xfrm>
            <a:off x="6248946" y="1825625"/>
            <a:ext cx="4913035" cy="4351338"/>
          </a:xfrm>
        </p:spPr>
        <p:txBody>
          <a:bodyPr vert="horz" lIns="91440" tIns="45720" rIns="91440" bIns="45720" rtlCol="0" anchor="t">
            <a:normAutofit lnSpcReduction="10000"/>
          </a:bodyPr>
          <a:lstStyle/>
          <a:p>
            <a:r>
              <a:rPr lang="en-US" dirty="0">
                <a:solidFill>
                  <a:srgbClr val="000000"/>
                </a:solidFill>
                <a:latin typeface="Calibri"/>
              </a:rPr>
              <a:t>Steady-state equation easy to write:</a:t>
            </a:r>
          </a:p>
          <a:p>
            <a:endParaRPr lang="en-US" dirty="0">
              <a:solidFill>
                <a:srgbClr val="000000"/>
              </a:solidFill>
              <a:latin typeface="Calibri"/>
            </a:endParaRPr>
          </a:p>
          <a:p>
            <a:endParaRPr lang="en-US" dirty="0">
              <a:solidFill>
                <a:srgbClr val="000000"/>
              </a:solidFill>
              <a:latin typeface="Calibri"/>
            </a:endParaRPr>
          </a:p>
          <a:p>
            <a:endParaRPr lang="en-US" dirty="0">
              <a:solidFill>
                <a:srgbClr val="000000"/>
              </a:solidFill>
              <a:latin typeface="Calibri"/>
            </a:endParaRPr>
          </a:p>
          <a:p>
            <a:endParaRPr lang="en-US" dirty="0">
              <a:solidFill>
                <a:srgbClr val="000000"/>
              </a:solidFill>
              <a:latin typeface="Calibri"/>
            </a:endParaRPr>
          </a:p>
          <a:p>
            <a:r>
              <a:rPr lang="en-US" dirty="0">
                <a:solidFill>
                  <a:srgbClr val="000000"/>
                </a:solidFill>
                <a:latin typeface="Calibri"/>
              </a:rPr>
              <a:t>This is known as an Algebraic </a:t>
            </a:r>
            <a:r>
              <a:rPr lang="en-US" dirty="0" err="1">
                <a:solidFill>
                  <a:srgbClr val="000000"/>
                </a:solidFill>
                <a:latin typeface="Calibri"/>
              </a:rPr>
              <a:t>Riccati</a:t>
            </a:r>
            <a:r>
              <a:rPr lang="en-US" dirty="0">
                <a:solidFill>
                  <a:srgbClr val="000000"/>
                </a:solidFill>
                <a:latin typeface="Calibri"/>
              </a:rPr>
              <a:t> Equation (ARE) </a:t>
            </a:r>
            <a:endParaRPr lang="en-US" dirty="0">
              <a:latin typeface="Calibri"/>
            </a:endParaRPr>
          </a:p>
          <a:p>
            <a:r>
              <a:rPr lang="en-US" dirty="0">
                <a:solidFill>
                  <a:srgbClr val="000000"/>
                </a:solidFill>
                <a:latin typeface="Calibri"/>
              </a:rPr>
              <a:t>Standard solution methods exist </a:t>
            </a:r>
          </a:p>
        </p:txBody>
      </p:sp>
    </p:spTree>
    <p:extLst>
      <p:ext uri="{BB962C8B-B14F-4D97-AF65-F5344CB8AC3E}">
        <p14:creationId xmlns:p14="http://schemas.microsoft.com/office/powerpoint/2010/main" val="2055315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LQR in practice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000000"/>
                </a:solidFill>
                <a:latin typeface="Calibri"/>
              </a:rPr>
              <a:t>Solving for K and P accurately is not trivial (matrix inversion or ARE)</a:t>
            </a:r>
          </a:p>
          <a:p>
            <a:pPr lvl="1"/>
            <a:r>
              <a:rPr lang="en-US" sz="2800" dirty="0">
                <a:solidFill>
                  <a:srgbClr val="000000"/>
                </a:solidFill>
                <a:latin typeface="Calibri"/>
              </a:rPr>
              <a:t>How about with error in knowledge of A, B?</a:t>
            </a:r>
            <a:endParaRPr lang="en-US" sz="2800" dirty="0">
              <a:latin typeface="Calibri"/>
            </a:endParaRPr>
          </a:p>
          <a:p>
            <a:r>
              <a:rPr lang="en-US" dirty="0">
                <a:solidFill>
                  <a:srgbClr val="000000"/>
                </a:solidFill>
                <a:latin typeface="Calibri"/>
              </a:rPr>
              <a:t>Linear system model is almost never true of real robots </a:t>
            </a:r>
          </a:p>
          <a:p>
            <a:pPr lvl="1"/>
            <a:r>
              <a:rPr lang="en-US" dirty="0">
                <a:solidFill>
                  <a:srgbClr val="000000"/>
                </a:solidFill>
                <a:latin typeface="Calibri"/>
              </a:rPr>
              <a:t>Some good fixes for this next</a:t>
            </a:r>
          </a:p>
          <a:p>
            <a:r>
              <a:rPr lang="en-US" dirty="0">
                <a:solidFill>
                  <a:srgbClr val="000000"/>
                </a:solidFill>
                <a:latin typeface="Calibri"/>
              </a:rPr>
              <a:t>Requirement of precise knowledge of system model is more limiting, we are still working on this in active research (Learning to control)</a:t>
            </a:r>
          </a:p>
        </p:txBody>
      </p:sp>
    </p:spTree>
    <p:extLst>
      <p:ext uri="{BB962C8B-B14F-4D97-AF65-F5344CB8AC3E}">
        <p14:creationId xmlns:p14="http://schemas.microsoft.com/office/powerpoint/2010/main" val="1193488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Non-linear Extensions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rgbClr val="000000"/>
                </a:solidFill>
                <a:latin typeface="Calibri"/>
              </a:rPr>
              <a:t>Trajectory optimization: solve locally about a path, which is jointly improved:</a:t>
            </a:r>
          </a:p>
          <a:p>
            <a:pPr lvl="1"/>
            <a:r>
              <a:rPr lang="en-US" dirty="0">
                <a:latin typeface="Calibri"/>
              </a:rPr>
              <a:t>Dynamic programming with local linearization </a:t>
            </a:r>
          </a:p>
          <a:p>
            <a:pPr lvl="1"/>
            <a:r>
              <a:rPr lang="en-US" dirty="0">
                <a:solidFill>
                  <a:srgbClr val="000000"/>
                </a:solidFill>
                <a:latin typeface="Calibri"/>
              </a:rPr>
              <a:t>Constrained optimization: cost is objective, dynamics are constraints</a:t>
            </a:r>
            <a:endParaRPr lang="en-US" dirty="0">
              <a:latin typeface="Calibri"/>
            </a:endParaRPr>
          </a:p>
          <a:p>
            <a:r>
              <a:rPr lang="en-US" dirty="0">
                <a:latin typeface="Calibri"/>
              </a:rPr>
              <a:t>"Direct" methods that search in the space of policies</a:t>
            </a:r>
          </a:p>
          <a:p>
            <a:r>
              <a:rPr lang="en-US" dirty="0">
                <a:latin typeface="Calibri"/>
              </a:rPr>
              <a:t>Approximate the value function with learning approaches</a:t>
            </a:r>
          </a:p>
          <a:p>
            <a:endParaRPr lang="en-US" dirty="0">
              <a:latin typeface="Calibri"/>
            </a:endParaRPr>
          </a:p>
          <a:p>
            <a:r>
              <a:rPr lang="en-US" dirty="0">
                <a:solidFill>
                  <a:srgbClr val="C00000"/>
                </a:solidFill>
                <a:latin typeface="Calibri"/>
              </a:rPr>
              <a:t>This slide ends the “testable” material on LQR. You should be aware that it can only handle linear problems and why, but don’t need to know the math for the non-linear solutions that follow here…</a:t>
            </a:r>
          </a:p>
        </p:txBody>
      </p:sp>
    </p:spTree>
    <p:extLst>
      <p:ext uri="{BB962C8B-B14F-4D97-AF65-F5344CB8AC3E}">
        <p14:creationId xmlns:p14="http://schemas.microsoft.com/office/powerpoint/2010/main" val="21411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Differential Dynamic Programming</a:t>
            </a:r>
          </a:p>
        </p:txBody>
      </p:sp>
      <p:sp>
        <p:nvSpPr>
          <p:cNvPr id="3" name="Content Placeholder 2"/>
          <p:cNvSpPr>
            <a:spLocks noGrp="1"/>
          </p:cNvSpPr>
          <p:nvPr>
            <p:ph idx="1"/>
          </p:nvPr>
        </p:nvSpPr>
        <p:spPr>
          <a:xfrm>
            <a:off x="838200" y="1825625"/>
            <a:ext cx="6285701" cy="4351338"/>
          </a:xfrm>
        </p:spPr>
        <p:txBody>
          <a:bodyPr vert="horz" lIns="91440" tIns="45720" rIns="91440" bIns="45720" rtlCol="0" anchor="t">
            <a:normAutofit/>
          </a:bodyPr>
          <a:lstStyle/>
          <a:p>
            <a:r>
              <a:rPr lang="en-US"/>
              <a:t>A "shooting" local trajectory optimization method that build upon LQR ideas</a:t>
            </a:r>
          </a:p>
          <a:p>
            <a:r>
              <a:rPr lang="en-US"/>
              <a:t>Approximate the familiar value function with a 2nd order approximation:</a:t>
            </a:r>
          </a:p>
          <a:p>
            <a:pPr lvl="1"/>
            <a:r>
              <a:rPr lang="en-US"/>
              <a:t>Computed around a reference trajectory from a forward pass integrating current policy</a:t>
            </a:r>
          </a:p>
          <a:p>
            <a:pPr lvl="1"/>
            <a:r>
              <a:rPr lang="en-US"/>
              <a:t>Delta x and u are deviations from that, where we can assume linearity</a:t>
            </a:r>
          </a:p>
          <a:p>
            <a:pPr lvl="1"/>
            <a:endParaRPr lang="en-US"/>
          </a:p>
          <a:p>
            <a:endParaRPr lang="en-US"/>
          </a:p>
        </p:txBody>
      </p:sp>
      <p:pic>
        <p:nvPicPr>
          <p:cNvPr id="4" name="Picture 3"/>
          <p:cNvPicPr>
            <a:picLocks noChangeAspect="1"/>
          </p:cNvPicPr>
          <p:nvPr/>
        </p:nvPicPr>
        <p:blipFill>
          <a:blip r:embed="rId3"/>
          <a:srcRect l="55545" t="17045" r="20818" b="76540"/>
          <a:stretch>
            <a:fillRect/>
          </a:stretch>
        </p:blipFill>
        <p:spPr>
          <a:xfrm>
            <a:off x="8181544" y="2543175"/>
            <a:ext cx="3198934" cy="484911"/>
          </a:xfrm>
          <a:prstGeom prst="rect">
            <a:avLst/>
          </a:prstGeom>
        </p:spPr>
      </p:pic>
      <p:pic>
        <p:nvPicPr>
          <p:cNvPr id="6" name="Picture 5"/>
          <p:cNvPicPr>
            <a:picLocks noChangeAspect="1"/>
          </p:cNvPicPr>
          <p:nvPr/>
        </p:nvPicPr>
        <p:blipFill>
          <a:blip r:embed="rId3"/>
          <a:srcRect l="50056" t="54287" r="17282" b="39911"/>
          <a:stretch>
            <a:fillRect/>
          </a:stretch>
        </p:blipFill>
        <p:spPr>
          <a:xfrm>
            <a:off x="7510015" y="3590925"/>
            <a:ext cx="4538772" cy="449854"/>
          </a:xfrm>
          <a:prstGeom prst="rect">
            <a:avLst/>
          </a:prstGeom>
        </p:spPr>
      </p:pic>
      <p:pic>
        <p:nvPicPr>
          <p:cNvPr id="7" name="Picture 6"/>
          <p:cNvPicPr>
            <a:picLocks noChangeAspect="1"/>
          </p:cNvPicPr>
          <p:nvPr/>
        </p:nvPicPr>
        <p:blipFill>
          <a:blip r:embed="rId3"/>
          <a:srcRect l="56548" t="70259" r="22373" b="7954"/>
          <a:stretch>
            <a:fillRect/>
          </a:stretch>
        </p:blipFill>
        <p:spPr>
          <a:xfrm>
            <a:off x="8344629" y="4610100"/>
            <a:ext cx="2862540" cy="1661164"/>
          </a:xfrm>
          <a:prstGeom prst="rect">
            <a:avLst/>
          </a:prstGeom>
        </p:spPr>
      </p:pic>
    </p:spTree>
    <p:extLst>
      <p:ext uri="{BB962C8B-B14F-4D97-AF65-F5344CB8AC3E}">
        <p14:creationId xmlns:p14="http://schemas.microsoft.com/office/powerpoint/2010/main" val="2974719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DDP Backwards Pass</a:t>
            </a:r>
          </a:p>
        </p:txBody>
      </p:sp>
      <p:sp>
        <p:nvSpPr>
          <p:cNvPr id="3" name="Content Placeholder 2"/>
          <p:cNvSpPr>
            <a:spLocks noGrp="1"/>
          </p:cNvSpPr>
          <p:nvPr>
            <p:ph idx="1"/>
          </p:nvPr>
        </p:nvSpPr>
        <p:spPr>
          <a:xfrm>
            <a:off x="838200" y="1825625"/>
            <a:ext cx="5518850" cy="4351338"/>
          </a:xfrm>
        </p:spPr>
        <p:txBody>
          <a:bodyPr vert="horz" lIns="91440" tIns="45720" rIns="91440" bIns="45720" rtlCol="0" anchor="t">
            <a:normAutofit/>
          </a:bodyPr>
          <a:lstStyle/>
          <a:p>
            <a:r>
              <a:rPr lang="en-US"/>
              <a:t>Solving for optimizing control relative to current forward "rollout" is called a backwards pass</a:t>
            </a:r>
          </a:p>
          <a:p>
            <a:r>
              <a:rPr lang="en-US"/>
              <a:t>The math follows the LQR pattern:</a:t>
            </a:r>
          </a:p>
          <a:p>
            <a:pPr lvl="1"/>
            <a:r>
              <a:rPr lang="en-US" sz="2800"/>
              <a:t>Expand </a:t>
            </a:r>
          </a:p>
          <a:p>
            <a:pPr lvl="1"/>
            <a:r>
              <a:rPr lang="en-US" sz="2800"/>
              <a:t>Take derivative w.r.t. u </a:t>
            </a:r>
          </a:p>
          <a:p>
            <a:pPr lvl="1"/>
            <a:r>
              <a:rPr lang="en-US" sz="2800"/>
              <a:t>Compute control and best value </a:t>
            </a:r>
          </a:p>
          <a:p>
            <a:pPr lvl="1"/>
            <a:r>
              <a:rPr lang="en-US" sz="2800"/>
              <a:t>Iterate</a:t>
            </a:r>
          </a:p>
          <a:p>
            <a:endParaRPr lang="en-US">
              <a:solidFill>
                <a:srgbClr val="000000"/>
              </a:solidFill>
              <a:latin typeface="Calibri"/>
            </a:endParaRPr>
          </a:p>
        </p:txBody>
      </p:sp>
      <p:pic>
        <p:nvPicPr>
          <p:cNvPr id="4" name="Picture 3"/>
          <p:cNvPicPr>
            <a:picLocks noChangeAspect="1"/>
          </p:cNvPicPr>
          <p:nvPr/>
        </p:nvPicPr>
        <p:blipFill>
          <a:blip r:embed="rId3"/>
          <a:srcRect l="49841" t="42985" r="14240" b="10516"/>
          <a:stretch>
            <a:fillRect/>
          </a:stretch>
        </p:blipFill>
        <p:spPr>
          <a:xfrm>
            <a:off x="6350755" y="2238375"/>
            <a:ext cx="5839554" cy="4232971"/>
          </a:xfrm>
          <a:prstGeom prst="rect">
            <a:avLst/>
          </a:prstGeom>
        </p:spPr>
      </p:pic>
      <p:pic>
        <p:nvPicPr>
          <p:cNvPr id="6" name="Picture 5"/>
          <p:cNvPicPr>
            <a:picLocks noChangeAspect="1"/>
          </p:cNvPicPr>
          <p:nvPr/>
        </p:nvPicPr>
        <p:blipFill>
          <a:blip r:embed="rId3"/>
          <a:srcRect l="54541" t="35401" r="18530" b="57138"/>
          <a:stretch>
            <a:fillRect/>
          </a:stretch>
        </p:blipFill>
        <p:spPr>
          <a:xfrm>
            <a:off x="6681725" y="1114425"/>
            <a:ext cx="5169510" cy="806423"/>
          </a:xfrm>
          <a:prstGeom prst="rect">
            <a:avLst/>
          </a:prstGeom>
        </p:spPr>
      </p:pic>
    </p:spTree>
    <p:extLst>
      <p:ext uri="{BB962C8B-B14F-4D97-AF65-F5344CB8AC3E}">
        <p14:creationId xmlns:p14="http://schemas.microsoft.com/office/powerpoint/2010/main" val="3410831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DDP analysis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What can DDP do?</a:t>
            </a:r>
          </a:p>
          <a:p>
            <a:pPr lvl="1"/>
            <a:r>
              <a:rPr lang="en-US" dirty="0"/>
              <a:t>Swing up pendulums from rest (rapidly!)</a:t>
            </a:r>
          </a:p>
          <a:p>
            <a:pPr lvl="1"/>
            <a:r>
              <a:rPr lang="en-US" dirty="0"/>
              <a:t>Grasping motions for robot arms</a:t>
            </a:r>
          </a:p>
          <a:p>
            <a:pPr lvl="1"/>
            <a:r>
              <a:rPr lang="en-US" dirty="0"/>
              <a:t>Full-body motions for humanoid robots (and animated humans)</a:t>
            </a:r>
          </a:p>
          <a:p>
            <a:r>
              <a:rPr lang="en-US" dirty="0"/>
              <a:t>What are the limitations?</a:t>
            </a:r>
          </a:p>
          <a:p>
            <a:pPr lvl="1"/>
            <a:r>
              <a:rPr lang="en-US" dirty="0"/>
              <a:t>No guarantees about global solution quality (computation only around trajectory)</a:t>
            </a:r>
          </a:p>
          <a:p>
            <a:pPr lvl="1"/>
            <a:r>
              <a:rPr lang="en-US" dirty="0"/>
              <a:t>Sensitive to starting controller</a:t>
            </a:r>
          </a:p>
          <a:p>
            <a:pPr lvl="1"/>
            <a:r>
              <a:rPr lang="en-US" dirty="0"/>
              <a:t>Model knowledge is still needed</a:t>
            </a:r>
          </a:p>
          <a:p>
            <a:r>
              <a:rPr lang="en-US" dirty="0"/>
              <a:t>Used widely as a sub-step in research :</a:t>
            </a:r>
          </a:p>
          <a:p>
            <a:pPr lvl="1"/>
            <a:r>
              <a:rPr lang="en-US" dirty="0"/>
              <a:t>"Probabilistic Differential Dynamic Programming” (we will read)</a:t>
            </a:r>
          </a:p>
          <a:p>
            <a:pPr lvl="1"/>
            <a:r>
              <a:rPr lang="en-US" dirty="0"/>
              <a:t>"Control-Limited Differential Dynamic Programming” (Yuval </a:t>
            </a:r>
            <a:r>
              <a:rPr lang="en-US" dirty="0" err="1"/>
              <a:t>Tassa</a:t>
            </a:r>
            <a:r>
              <a:rPr lang="en-US" dirty="0"/>
              <a:t> – DeepMind)</a:t>
            </a:r>
          </a:p>
          <a:p>
            <a:pPr lvl="1"/>
            <a:r>
              <a:rPr lang="en-US" dirty="0"/>
              <a:t>"Guided Policy Search" (Sergey Levine – UC Berkeley uses </a:t>
            </a:r>
            <a:r>
              <a:rPr lang="en-US" dirty="0" err="1"/>
              <a:t>iLQR</a:t>
            </a:r>
            <a:r>
              <a:rPr lang="en-US" dirty="0"/>
              <a:t>, almost equivalent) </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23591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a:videoFile r:link="rId1"/>
          </p:nvPr>
        </p:nvPicPr>
        <p:blipFill>
          <a:blip r:embed="rId4"/>
          <a:stretch>
            <a:fillRect/>
          </a:stretch>
        </p:blipFill>
        <p:spPr>
          <a:xfrm>
            <a:off x="1191457" y="238125"/>
            <a:ext cx="9801721" cy="6690742"/>
          </a:xfrm>
          <a:prstGeom prst="rect">
            <a:avLst/>
          </a:prstGeom>
        </p:spPr>
      </p:pic>
    </p:spTree>
    <p:extLst>
      <p:ext uri="{BB962C8B-B14F-4D97-AF65-F5344CB8AC3E}">
        <p14:creationId xmlns:p14="http://schemas.microsoft.com/office/powerpoint/2010/main" val="2386936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doesn’t work yet: pogo-stick dynamics</a:t>
            </a:r>
          </a:p>
        </p:txBody>
      </p:sp>
      <p:sp>
        <p:nvSpPr>
          <p:cNvPr id="3" name="Content Placeholder 2"/>
          <p:cNvSpPr>
            <a:spLocks noGrp="1"/>
          </p:cNvSpPr>
          <p:nvPr>
            <p:ph idx="1"/>
          </p:nvPr>
        </p:nvSpPr>
        <p:spPr>
          <a:xfrm>
            <a:off x="838200" y="1825625"/>
            <a:ext cx="7598392" cy="4351338"/>
          </a:xfrm>
        </p:spPr>
        <p:txBody>
          <a:bodyPr vert="horz" lIns="91440" tIns="45720" rIns="91440" bIns="45720" rtlCol="0" anchor="t">
            <a:normAutofit/>
          </a:bodyPr>
          <a:lstStyle/>
          <a:p>
            <a:r>
              <a:rPr lang="en-US"/>
              <a:t>Two different phases with drastically different properties</a:t>
            </a:r>
          </a:p>
          <a:p>
            <a:r>
              <a:rPr lang="en-US"/>
              <a:t>Relevant because this is a simple model of one leg of a walking robot</a:t>
            </a:r>
          </a:p>
          <a:p>
            <a:r>
              <a:rPr lang="en-US"/>
              <a:t>Concepts:</a:t>
            </a:r>
          </a:p>
          <a:p>
            <a:pPr lvl="1"/>
            <a:r>
              <a:rPr lang="en-US"/>
              <a:t>What is the correct time-scale for control?</a:t>
            </a:r>
          </a:p>
          <a:p>
            <a:pPr lvl="1"/>
            <a:r>
              <a:rPr lang="en-US"/>
              <a:t>With what fidelity must we model ground contact forces?</a:t>
            </a:r>
          </a:p>
          <a:p>
            <a:pPr lvl="1"/>
            <a:r>
              <a:rPr lang="en-US"/>
              <a:t>Energetics are crucial</a:t>
            </a:r>
          </a:p>
        </p:txBody>
      </p:sp>
      <p:pic>
        <p:nvPicPr>
          <p:cNvPr id="5" name="Picture 4"/>
          <p:cNvPicPr>
            <a:picLocks noChangeAspect="1"/>
          </p:cNvPicPr>
          <p:nvPr/>
        </p:nvPicPr>
        <p:blipFill>
          <a:blip r:embed="rId3"/>
          <a:stretch>
            <a:fillRect/>
          </a:stretch>
        </p:blipFill>
        <p:spPr>
          <a:xfrm>
            <a:off x="8561270" y="1825625"/>
            <a:ext cx="3011605" cy="3309745"/>
          </a:xfrm>
          <a:prstGeom prst="rect">
            <a:avLst/>
          </a:prstGeom>
        </p:spPr>
      </p:pic>
    </p:spTree>
    <p:extLst>
      <p:ext uri="{BB962C8B-B14F-4D97-AF65-F5344CB8AC3E}">
        <p14:creationId xmlns:p14="http://schemas.microsoft.com/office/powerpoint/2010/main" val="255651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descr="MIT Little HERMES Steps, Walks, Jumps, and Falls">
            <a:hlinkClick r:id="" action="ppaction://media"/>
            <a:extLst>
              <a:ext uri="{FF2B5EF4-FFF2-40B4-BE49-F238E27FC236}">
                <a16:creationId xmlns:a16="http://schemas.microsoft.com/office/drawing/2014/main" id="{E15A02BC-F9D3-944A-919F-674A1BB8121D}"/>
              </a:ext>
            </a:extLst>
          </p:cNvPr>
          <p:cNvPicPr>
            <a:picLocks noGrp="1" noRot="1" noChangeAspect="1"/>
          </p:cNvPicPr>
          <p:nvPr>
            <p:ph idx="1"/>
            <a:videoFile r:link="rId1"/>
          </p:nvPr>
        </p:nvPicPr>
        <p:blipFill>
          <a:blip r:embed="rId3"/>
          <a:stretch>
            <a:fillRect/>
          </a:stretch>
        </p:blipFill>
        <p:spPr>
          <a:xfrm>
            <a:off x="0" y="0"/>
            <a:ext cx="12192000" cy="6857844"/>
          </a:xfrm>
          <a:prstGeom prst="rect">
            <a:avLst/>
          </a:prstGeom>
        </p:spPr>
      </p:pic>
    </p:spTree>
    <p:extLst>
      <p:ext uri="{BB962C8B-B14F-4D97-AF65-F5344CB8AC3E}">
        <p14:creationId xmlns:p14="http://schemas.microsoft.com/office/powerpoint/2010/main" val="363009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idea: direct policy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362700" cy="4351338"/>
              </a:xfrm>
            </p:spPr>
            <p:txBody>
              <a:bodyPr>
                <a:normAutofit lnSpcReduction="10000"/>
              </a:bodyPr>
              <a:lstStyle/>
              <a:p>
                <a:r>
                  <a:rPr lang="en-US" dirty="0"/>
                  <a:t>Recall our objective is minimization of the sum of costs</a:t>
                </a:r>
              </a:p>
              <a:p>
                <a:r>
                  <a:rPr lang="en-US" dirty="0"/>
                  <a:t>We observe this directly each time we execute, while predicting value requires generalizing to new states</a:t>
                </a:r>
              </a:p>
              <a:p>
                <a:endParaRPr lang="en-US" dirty="0"/>
              </a:p>
              <a:p>
                <a:r>
                  <a:rPr lang="en-US" dirty="0"/>
                  <a:t>Consider taking the derivative of the sum </a:t>
                </a:r>
                <a:r>
                  <a:rPr lang="en-US" dirty="0" err="1"/>
                  <a:t>w.r.t</a:t>
                </a:r>
                <a:r>
                  <a:rPr lang="en-US" dirty="0"/>
                  <a:t>. controller parameters:</a:t>
                </a:r>
              </a:p>
              <a:p>
                <a:pPr lvl="1"/>
                <a14:m>
                  <m:oMath xmlns:m="http://schemas.openxmlformats.org/officeDocument/2006/math">
                    <m:r>
                      <a:rPr lang="en-CA" b="0" i="1" smtClean="0">
                        <a:latin typeface="Cambria Math" charset="0"/>
                      </a:rPr>
                      <m:t>𝑢</m:t>
                    </m:r>
                    <m:r>
                      <a:rPr lang="en-CA" b="0" i="1" smtClean="0">
                        <a:latin typeface="Cambria Math" charset="0"/>
                      </a:rPr>
                      <m:t>= </m:t>
                    </m:r>
                    <m:sSub>
                      <m:sSubPr>
                        <m:ctrlPr>
                          <a:rPr lang="en-US" b="0" i="1" smtClean="0">
                            <a:latin typeface="Cambria Math" panose="02040503050406030204" pitchFamily="18" charset="0"/>
                          </a:rPr>
                        </m:ctrlPr>
                      </m:sSubPr>
                      <m:e>
                        <m:r>
                          <a:rPr lang="en-US" i="1">
                            <a:latin typeface="Cambria Math" charset="0"/>
                            <a:ea typeface="Cambria Math" charset="0"/>
                            <a:cs typeface="Cambria Math" charset="0"/>
                          </a:rPr>
                          <m:t>𝜋</m:t>
                        </m:r>
                      </m:e>
                      <m:sub>
                        <m:r>
                          <a:rPr lang="en-US" b="0" i="1" smtClean="0">
                            <a:latin typeface="Cambria Math" charset="0"/>
                            <a:ea typeface="Cambria Math" charset="0"/>
                            <a:cs typeface="Cambria Math" charset="0"/>
                          </a:rPr>
                          <m:t>𝜃</m:t>
                        </m:r>
                      </m:sub>
                    </m:sSub>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𝑥</m:t>
                        </m:r>
                      </m:e>
                    </m:d>
                  </m:oMath>
                </a14:m>
                <a:endParaRPr lang="en-US" dirty="0"/>
              </a:p>
              <a:p>
                <a:pPr lvl="1"/>
                <a14:m>
                  <m:oMath xmlns:m="http://schemas.openxmlformats.org/officeDocument/2006/math">
                    <m:f>
                      <m:fPr>
                        <m:ctrlPr>
                          <a:rPr lang="en-CA" b="0" i="1" smtClean="0">
                            <a:latin typeface="Cambria Math" panose="02040503050406030204" pitchFamily="18" charset="0"/>
                            <a:ea typeface="Cambria Math" charset="0"/>
                            <a:cs typeface="Cambria Math" charset="0"/>
                          </a:rPr>
                        </m:ctrlPr>
                      </m:fPr>
                      <m:num>
                        <m:r>
                          <a:rPr lang="en-US" i="1" smtClean="0">
                            <a:latin typeface="Cambria Math" charset="0"/>
                            <a:ea typeface="Cambria Math" charset="0"/>
                            <a:cs typeface="Cambria Math" charset="0"/>
                          </a:rPr>
                          <m:t>𝜕</m:t>
                        </m:r>
                        <m:r>
                          <a:rPr lang="en-CA" b="0" i="1" smtClean="0">
                            <a:latin typeface="Cambria Math" charset="0"/>
                            <a:ea typeface="Cambria Math" charset="0"/>
                            <a:cs typeface="Cambria Math" charset="0"/>
                          </a:rPr>
                          <m:t>𝑔</m:t>
                        </m:r>
                      </m:num>
                      <m:den>
                        <m:r>
                          <a:rPr lang="en-CA" b="0" i="1" smtClean="0">
                            <a:latin typeface="Cambria Math" charset="0"/>
                            <a:ea typeface="Cambria Math" charset="0"/>
                            <a:cs typeface="Cambria Math" charset="0"/>
                          </a:rPr>
                          <m:t>𝜕𝜃</m:t>
                        </m:r>
                      </m:den>
                    </m:f>
                    <m:r>
                      <a:rPr lang="en-CA" i="1">
                        <a:latin typeface="Cambria Math" charset="0"/>
                      </a:rPr>
                      <m:t>=</m:t>
                    </m:r>
                    <m:f>
                      <m:fPr>
                        <m:ctrlPr>
                          <a:rPr lang="en-CA" b="0" i="1" smtClean="0">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m:t>
                        </m:r>
                        <m:r>
                          <a:rPr lang="en-CA" i="1">
                            <a:latin typeface="Cambria Math" charset="0"/>
                            <a:ea typeface="Cambria Math" charset="0"/>
                            <a:cs typeface="Cambria Math" charset="0"/>
                          </a:rPr>
                          <m:t>𝑔</m:t>
                        </m:r>
                      </m:num>
                      <m:den>
                        <m:r>
                          <a:rPr lang="en-CA" i="1">
                            <a:latin typeface="Cambria Math" charset="0"/>
                            <a:ea typeface="Cambria Math" charset="0"/>
                            <a:cs typeface="Cambria Math" charset="0"/>
                          </a:rPr>
                          <m:t>𝜕</m:t>
                        </m:r>
                        <m:r>
                          <a:rPr lang="en-CA" b="0" i="1" smtClean="0">
                            <a:latin typeface="Cambria Math" charset="0"/>
                            <a:ea typeface="Cambria Math" charset="0"/>
                            <a:cs typeface="Cambria Math" charset="0"/>
                          </a:rPr>
                          <m:t>𝑢</m:t>
                        </m:r>
                      </m:den>
                    </m:f>
                    <m:r>
                      <a:rPr lang="en-CA" i="1">
                        <a:latin typeface="Cambria Math" charset="0"/>
                        <a:ea typeface="Cambria Math" charset="0"/>
                        <a:cs typeface="Cambria Math" charset="0"/>
                      </a:rPr>
                      <m:t>∙</m:t>
                    </m:r>
                    <m:f>
                      <m:fPr>
                        <m:ctrlPr>
                          <a:rPr lang="en-CA"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m:t>
                        </m:r>
                        <m:r>
                          <a:rPr lang="en-CA" i="1">
                            <a:latin typeface="Cambria Math" charset="0"/>
                            <a:ea typeface="Cambria Math" charset="0"/>
                            <a:cs typeface="Cambria Math" charset="0"/>
                          </a:rPr>
                          <m:t>𝜋</m:t>
                        </m:r>
                      </m:num>
                      <m:den>
                        <m:r>
                          <a:rPr lang="en-CA" i="1">
                            <a:latin typeface="Cambria Math" charset="0"/>
                            <a:ea typeface="Cambria Math" charset="0"/>
                            <a:cs typeface="Cambria Math" charset="0"/>
                          </a:rPr>
                          <m:t>𝜕𝜃</m:t>
                        </m:r>
                      </m:den>
                    </m:f>
                  </m:oMath>
                </a14:m>
                <a:endParaRPr lang="en-CA" dirty="0">
                  <a:ea typeface="Cambria Math" charset="0"/>
                  <a:cs typeface="Cambria Math" charset="0"/>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362700" cy="4351338"/>
              </a:xfrm>
              <a:blipFill rotWithShape="0">
                <a:blip r:embed="rId3"/>
                <a:stretch>
                  <a:fillRect l="-1726" t="-3081" r="-3068"/>
                </a:stretch>
              </a:blipFill>
            </p:spPr>
            <p:txBody>
              <a:bodyPr/>
              <a:lstStyle/>
              <a:p>
                <a:r>
                  <a:rPr lang="en-US">
                    <a:noFill/>
                  </a:rPr>
                  <a:t> </a:t>
                </a:r>
              </a:p>
            </p:txBody>
          </p:sp>
        </mc:Fallback>
      </mc:AlternateContent>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b="67307"/>
          <a:stretch>
            <a:fillRect/>
          </a:stretch>
        </p:blipFill>
        <p:spPr>
          <a:xfrm>
            <a:off x="7496632" y="1825625"/>
            <a:ext cx="4980221" cy="1231900"/>
          </a:xfrm>
          <a:prstGeom prst="rect">
            <a:avLst/>
          </a:prstGeom>
        </p:spPr>
      </p:pic>
    </p:spTree>
    <p:extLst>
      <p:ext uri="{BB962C8B-B14F-4D97-AF65-F5344CB8AC3E}">
        <p14:creationId xmlns:p14="http://schemas.microsoft.com/office/powerpoint/2010/main" val="264038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Model-free RL Methods</a:t>
            </a:r>
          </a:p>
        </p:txBody>
      </p:sp>
      <p:sp>
        <p:nvSpPr>
          <p:cNvPr id="3" name="Content Placeholder 2"/>
          <p:cNvSpPr>
            <a:spLocks noGrp="1"/>
          </p:cNvSpPr>
          <p:nvPr>
            <p:ph idx="1"/>
          </p:nvPr>
        </p:nvSpPr>
        <p:spPr/>
        <p:txBody>
          <a:bodyPr/>
          <a:lstStyle/>
          <a:p>
            <a:r>
              <a:rPr lang="en-US" dirty="0"/>
              <a:t>Utilize returns along a policy to estimate J(x) for visited states</a:t>
            </a:r>
          </a:p>
          <a:p>
            <a:r>
              <a:rPr lang="en-US" dirty="0"/>
              <a:t>Can operate without knowledge (or even an estimate) of f(</a:t>
            </a:r>
            <a:r>
              <a:rPr lang="en-US" dirty="0" err="1"/>
              <a:t>x,u</a:t>
            </a:r>
            <a:r>
              <a:rPr lang="en-US" dirty="0"/>
              <a:t>)</a:t>
            </a:r>
          </a:p>
          <a:p>
            <a:r>
              <a:rPr lang="en-US" dirty="0"/>
              <a:t>Search for policies that maximize learned value. Examples:</a:t>
            </a:r>
          </a:p>
          <a:p>
            <a:pPr lvl="1"/>
            <a:r>
              <a:rPr lang="en-US" dirty="0"/>
              <a:t>Q-learning</a:t>
            </a:r>
          </a:p>
          <a:p>
            <a:pPr lvl="1"/>
            <a:r>
              <a:rPr lang="en-US" dirty="0"/>
              <a:t>DQN</a:t>
            </a:r>
          </a:p>
          <a:p>
            <a:pPr lvl="1"/>
            <a:r>
              <a:rPr lang="en-US" dirty="0"/>
              <a:t>DDPG</a:t>
            </a:r>
          </a:p>
          <a:p>
            <a:pPr lvl="1"/>
            <a:r>
              <a:rPr lang="en-US" dirty="0"/>
              <a:t>PPO</a:t>
            </a:r>
          </a:p>
          <a:p>
            <a:pPr lvl="1"/>
            <a:r>
              <a:rPr lang="en-US" dirty="0"/>
              <a:t>TRPO</a:t>
            </a:r>
          </a:p>
          <a:p>
            <a:pPr lvl="1"/>
            <a:r>
              <a:rPr lang="en-US" dirty="0"/>
              <a:t>TD3</a:t>
            </a:r>
          </a:p>
          <a:p>
            <a:pPr lvl="1"/>
            <a:r>
              <a:rPr lang="en-US" dirty="0"/>
              <a:t>SAC</a:t>
            </a:r>
          </a:p>
        </p:txBody>
      </p:sp>
    </p:spTree>
    <p:extLst>
      <p:ext uri="{BB962C8B-B14F-4D97-AF65-F5344CB8AC3E}">
        <p14:creationId xmlns:p14="http://schemas.microsoft.com/office/powerpoint/2010/main" val="120899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Control Formulation: Recall</a:t>
            </a:r>
          </a:p>
        </p:txBody>
      </p:sp>
      <p:sp>
        <p:nvSpPr>
          <p:cNvPr id="3" name="Content Placeholder 2"/>
          <p:cNvSpPr>
            <a:spLocks noGrp="1"/>
          </p:cNvSpPr>
          <p:nvPr>
            <p:ph idx="1"/>
          </p:nvPr>
        </p:nvSpPr>
        <p:spPr>
          <a:xfrm>
            <a:off x="838200" y="1794310"/>
            <a:ext cx="5098094" cy="4351338"/>
          </a:xfrm>
        </p:spPr>
        <p:txBody>
          <a:bodyPr vert="horz" lIns="91440" tIns="45720" rIns="91440" bIns="45720" rtlCol="0" anchor="t">
            <a:normAutofit/>
          </a:bodyPr>
          <a:lstStyle/>
          <a:p>
            <a:r>
              <a:rPr lang="en-US" dirty="0">
                <a:solidFill>
                  <a:srgbClr val="000000"/>
                </a:solidFill>
                <a:latin typeface="Calibri"/>
                <a:cs typeface="Calibri"/>
              </a:rPr>
              <a:t>Define: optimal control problem</a:t>
            </a:r>
          </a:p>
          <a:p>
            <a:endParaRPr lang="en-US" dirty="0">
              <a:solidFill>
                <a:srgbClr val="000000"/>
              </a:solidFill>
              <a:latin typeface="Calibri"/>
            </a:endParaRPr>
          </a:p>
          <a:p>
            <a:endParaRPr lang="en-US" dirty="0">
              <a:solidFill>
                <a:srgbClr val="000000"/>
              </a:solidFill>
              <a:latin typeface="Calibri"/>
            </a:endParaRPr>
          </a:p>
          <a:p>
            <a:endParaRPr lang="en-US" dirty="0">
              <a:solidFill>
                <a:srgbClr val="000000"/>
              </a:solidFill>
              <a:latin typeface="Calibri"/>
            </a:endParaRPr>
          </a:p>
          <a:p>
            <a:pPr marL="0" indent="0">
              <a:buNone/>
            </a:pPr>
            <a:endParaRPr lang="en-US" dirty="0">
              <a:solidFill>
                <a:srgbClr val="000000"/>
              </a:solidFill>
              <a:latin typeface="Calibri"/>
              <a:cs typeface="Calibri"/>
            </a:endParaRPr>
          </a:p>
          <a:p>
            <a:pPr marL="0" indent="0">
              <a:buNone/>
            </a:pPr>
            <a:endParaRPr lang="en-US" dirty="0">
              <a:solidFill>
                <a:srgbClr val="000000"/>
              </a:solidFill>
              <a:latin typeface="Calibri"/>
              <a:cs typeface="Calibri"/>
            </a:endParaRPr>
          </a:p>
        </p:txBody>
      </p:sp>
      <p:pic>
        <p:nvPicPr>
          <p:cNvPr id="4" name="Picture 3"/>
          <p:cNvPicPr>
            <a:picLocks noChangeAspect="1"/>
          </p:cNvPicPr>
          <p:nvPr/>
        </p:nvPicPr>
        <p:blipFill>
          <a:blip r:embed="rId6"/>
          <a:srcRect l="20854" t="8219" b="-728"/>
          <a:stretch>
            <a:fillRect/>
          </a:stretch>
        </p:blipFill>
        <p:spPr>
          <a:xfrm>
            <a:off x="2383950" y="2752725"/>
            <a:ext cx="1422028" cy="645790"/>
          </a:xfrm>
          <a:prstGeom prst="rect">
            <a:avLst/>
          </a:prstGeom>
        </p:spPr>
      </p:pic>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093512" y="3405011"/>
            <a:ext cx="4599963" cy="430819"/>
          </a:xfrm>
          <a:prstGeom prst="rect">
            <a:avLst/>
          </a:prstGeom>
        </p:spPr>
      </p:pic>
      <p:pic>
        <p:nvPicPr>
          <p:cNvPr id="6" name="Picture 5"/>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b="67307"/>
          <a:stretch>
            <a:fillRect/>
          </a:stretch>
        </p:blipFill>
        <p:spPr>
          <a:xfrm>
            <a:off x="969676" y="4032885"/>
            <a:ext cx="4571543" cy="1130810"/>
          </a:xfrm>
          <a:prstGeom prst="rect">
            <a:avLst/>
          </a:prstGeom>
        </p:spPr>
      </p:pic>
      <p:pic>
        <p:nvPicPr>
          <p:cNvPr id="7" name="Picture 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r="74367"/>
          <a:stretch>
            <a:fillRect/>
          </a:stretch>
        </p:blipFill>
        <p:spPr>
          <a:xfrm>
            <a:off x="1695865" y="2828925"/>
            <a:ext cx="785147" cy="367924"/>
          </a:xfrm>
          <a:prstGeom prst="rect">
            <a:avLst/>
          </a:prstGeom>
        </p:spPr>
      </p:pic>
      <p:pic>
        <p:nvPicPr>
          <p:cNvPr id="8" name="Picture 8">
            <a:extLst>
              <a:ext uri="{FF2B5EF4-FFF2-40B4-BE49-F238E27FC236}">
                <a16:creationId xmlns:a16="http://schemas.microsoft.com/office/drawing/2014/main" id="{5BB008B6-9716-438B-AAE3-4BD94C5451D3}"/>
              </a:ext>
            </a:extLst>
          </p:cNvPr>
          <p:cNvPicPr>
            <a:picLocks noChangeAspect="1"/>
          </p:cNvPicPr>
          <p:nvPr/>
        </p:nvPicPr>
        <p:blipFill rotWithShape="1">
          <a:blip r:embed="rId10"/>
          <a:srcRect t="26670" r="13445" b="10331"/>
          <a:stretch/>
        </p:blipFill>
        <p:spPr>
          <a:xfrm>
            <a:off x="7481538" y="3510535"/>
            <a:ext cx="3161904" cy="3117879"/>
          </a:xfrm>
          <a:prstGeom prst="rect">
            <a:avLst/>
          </a:prstGeom>
        </p:spPr>
      </p:pic>
      <p:sp>
        <p:nvSpPr>
          <p:cNvPr id="11" name="Content Placeholder 2">
            <a:extLst>
              <a:ext uri="{FF2B5EF4-FFF2-40B4-BE49-F238E27FC236}">
                <a16:creationId xmlns:a16="http://schemas.microsoft.com/office/drawing/2014/main" id="{3C2EA0A3-9FF0-41F8-9500-E79FF544B6F4}"/>
              </a:ext>
            </a:extLst>
          </p:cNvPr>
          <p:cNvSpPr txBox="1">
            <a:spLocks/>
          </p:cNvSpPr>
          <p:nvPr/>
        </p:nvSpPr>
        <p:spPr>
          <a:xfrm>
            <a:off x="6094956" y="1685751"/>
            <a:ext cx="5098094"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latin typeface="Calibri"/>
                <a:cs typeface="Calibri"/>
              </a:rPr>
              <a:t>Optimal u and x gives trajectory with minimum cost</a:t>
            </a:r>
          </a:p>
          <a:p>
            <a:r>
              <a:rPr lang="en-US">
                <a:solidFill>
                  <a:srgbClr val="000000"/>
                </a:solidFill>
                <a:latin typeface="Calibri"/>
                <a:cs typeface="Calibri"/>
              </a:rPr>
              <a:t>Greedy action often not correct!</a:t>
            </a:r>
            <a:endParaRPr lang="en-US" dirty="0">
              <a:solidFill>
                <a:srgbClr val="000000"/>
              </a:solidFill>
              <a:latin typeface="Calibri"/>
              <a:cs typeface="Calibri"/>
            </a:endParaRPr>
          </a:p>
          <a:p>
            <a:endParaRPr lang="en-US">
              <a:solidFill>
                <a:srgbClr val="000000"/>
              </a:solidFill>
              <a:latin typeface="Calibri"/>
            </a:endParaRPr>
          </a:p>
          <a:p>
            <a:endParaRPr lang="en-US">
              <a:solidFill>
                <a:srgbClr val="000000"/>
              </a:solidFill>
              <a:latin typeface="Calibri"/>
            </a:endParaRPr>
          </a:p>
          <a:p>
            <a:endParaRPr lang="en-US">
              <a:solidFill>
                <a:srgbClr val="000000"/>
              </a:solidFill>
              <a:latin typeface="Calibri"/>
            </a:endParaRPr>
          </a:p>
          <a:p>
            <a:pPr marL="0" indent="0">
              <a:buFont typeface="Arial" panose="020B0604020202020204" pitchFamily="34" charset="0"/>
              <a:buNone/>
            </a:pPr>
            <a:endParaRPr lang="en-US">
              <a:solidFill>
                <a:srgbClr val="000000"/>
              </a:solidFill>
              <a:latin typeface="Calibri"/>
              <a:cs typeface="Calibri"/>
            </a:endParaRPr>
          </a:p>
          <a:p>
            <a:pPr marL="0" indent="0">
              <a:buFont typeface="Arial" panose="020B0604020202020204" pitchFamily="34" charset="0"/>
              <a:buNone/>
            </a:pPr>
            <a:endParaRPr lang="en-US" dirty="0">
              <a:solidFill>
                <a:srgbClr val="000000"/>
              </a:solidFill>
              <a:latin typeface="Calibri"/>
              <a:cs typeface="Calibri"/>
            </a:endParaRPr>
          </a:p>
        </p:txBody>
      </p:sp>
    </p:spTree>
    <p:extLst>
      <p:ext uri="{BB962C8B-B14F-4D97-AF65-F5344CB8AC3E}">
        <p14:creationId xmlns:p14="http://schemas.microsoft.com/office/powerpoint/2010/main" val="3999971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Example: From Bernoulli</a:t>
            </a:r>
          </a:p>
        </p:txBody>
      </p:sp>
      <p:sp>
        <p:nvSpPr>
          <p:cNvPr id="3" name="Content Placeholder 2"/>
          <p:cNvSpPr>
            <a:spLocks noGrp="1"/>
          </p:cNvSpPr>
          <p:nvPr>
            <p:ph idx="1"/>
          </p:nvPr>
        </p:nvSpPr>
        <p:spPr/>
        <p:txBody>
          <a:bodyPr/>
          <a:lstStyle/>
          <a:p>
            <a:r>
              <a:rPr lang="en-US" dirty="0"/>
              <a:t>Given two points A and B in a vertical plane, what is the curve traced out by a point acted on only by gravity, which starts at rest at A, is pulled only by gravity, and reaches B in the shortest time</a:t>
            </a:r>
            <a:r>
              <a:rPr lang="en-US" i="1" dirty="0"/>
              <a:t>.</a:t>
            </a:r>
            <a:endParaRPr lang="en-US" dirty="0"/>
          </a:p>
        </p:txBody>
      </p:sp>
      <p:cxnSp>
        <p:nvCxnSpPr>
          <p:cNvPr id="5" name="Straight Connector 4">
            <a:extLst>
              <a:ext uri="{FF2B5EF4-FFF2-40B4-BE49-F238E27FC236}">
                <a16:creationId xmlns:a16="http://schemas.microsoft.com/office/drawing/2014/main" id="{70FD0867-10DE-6740-9456-A02EA7BA9A20}"/>
              </a:ext>
            </a:extLst>
          </p:cNvPr>
          <p:cNvCxnSpPr/>
          <p:nvPr/>
        </p:nvCxnSpPr>
        <p:spPr>
          <a:xfrm>
            <a:off x="1464365" y="3584713"/>
            <a:ext cx="0" cy="25922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AA9AD40-812E-BA44-81D7-DA76E2FEAEA6}"/>
              </a:ext>
            </a:extLst>
          </p:cNvPr>
          <p:cNvCxnSpPr>
            <a:cxnSpLocks/>
          </p:cNvCxnSpPr>
          <p:nvPr/>
        </p:nvCxnSpPr>
        <p:spPr>
          <a:xfrm flipH="1">
            <a:off x="1464365" y="6176963"/>
            <a:ext cx="4929809"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A873866-5F7D-AE49-BBE5-1EA6E6BC8C84}"/>
              </a:ext>
            </a:extLst>
          </p:cNvPr>
          <p:cNvSpPr/>
          <p:nvPr/>
        </p:nvSpPr>
        <p:spPr>
          <a:xfrm>
            <a:off x="1875183" y="3584713"/>
            <a:ext cx="364434" cy="36443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9870F19-8566-5840-9CCE-2AEF5E20DF6B}"/>
              </a:ext>
            </a:extLst>
          </p:cNvPr>
          <p:cNvSpPr/>
          <p:nvPr/>
        </p:nvSpPr>
        <p:spPr>
          <a:xfrm>
            <a:off x="6029740" y="5015948"/>
            <a:ext cx="364434" cy="36443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5EAF468-AD84-684D-B8D9-18DF1264B4EB}"/>
              </a:ext>
            </a:extLst>
          </p:cNvPr>
          <p:cNvSpPr txBox="1"/>
          <p:nvPr/>
        </p:nvSpPr>
        <p:spPr>
          <a:xfrm>
            <a:off x="969066" y="3326296"/>
            <a:ext cx="342899" cy="369332"/>
          </a:xfrm>
          <a:prstGeom prst="rect">
            <a:avLst/>
          </a:prstGeom>
          <a:noFill/>
        </p:spPr>
        <p:txBody>
          <a:bodyPr wrap="square" rtlCol="0">
            <a:spAutoFit/>
          </a:bodyPr>
          <a:lstStyle/>
          <a:p>
            <a:r>
              <a:rPr lang="en-US" dirty="0"/>
              <a:t>y</a:t>
            </a:r>
          </a:p>
        </p:txBody>
      </p:sp>
      <p:sp>
        <p:nvSpPr>
          <p:cNvPr id="11" name="TextBox 10">
            <a:extLst>
              <a:ext uri="{FF2B5EF4-FFF2-40B4-BE49-F238E27FC236}">
                <a16:creationId xmlns:a16="http://schemas.microsoft.com/office/drawing/2014/main" id="{68A38E94-F518-4344-BDB6-CD433A990F28}"/>
              </a:ext>
            </a:extLst>
          </p:cNvPr>
          <p:cNvSpPr txBox="1"/>
          <p:nvPr/>
        </p:nvSpPr>
        <p:spPr>
          <a:xfrm>
            <a:off x="6506817" y="6274904"/>
            <a:ext cx="430696" cy="369332"/>
          </a:xfrm>
          <a:prstGeom prst="rect">
            <a:avLst/>
          </a:prstGeom>
          <a:noFill/>
        </p:spPr>
        <p:txBody>
          <a:bodyPr wrap="square" rtlCol="0">
            <a:spAutoFit/>
          </a:bodyPr>
          <a:lstStyle/>
          <a:p>
            <a:r>
              <a:rPr lang="en-US" dirty="0"/>
              <a:t>x</a:t>
            </a:r>
          </a:p>
        </p:txBody>
      </p:sp>
      <p:sp>
        <p:nvSpPr>
          <p:cNvPr id="12" name="TextBox 11">
            <a:extLst>
              <a:ext uri="{FF2B5EF4-FFF2-40B4-BE49-F238E27FC236}">
                <a16:creationId xmlns:a16="http://schemas.microsoft.com/office/drawing/2014/main" id="{5CFC8BE3-50CF-C146-9865-2E2157D4EC24}"/>
              </a:ext>
            </a:extLst>
          </p:cNvPr>
          <p:cNvSpPr txBox="1"/>
          <p:nvPr/>
        </p:nvSpPr>
        <p:spPr>
          <a:xfrm>
            <a:off x="2325755" y="3244334"/>
            <a:ext cx="642725" cy="369332"/>
          </a:xfrm>
          <a:prstGeom prst="rect">
            <a:avLst/>
          </a:prstGeom>
          <a:noFill/>
        </p:spPr>
        <p:txBody>
          <a:bodyPr wrap="square" rtlCol="0">
            <a:spAutoFit/>
          </a:bodyPr>
          <a:lstStyle/>
          <a:p>
            <a:r>
              <a:rPr lang="en-US" dirty="0"/>
              <a:t>A</a:t>
            </a:r>
          </a:p>
        </p:txBody>
      </p:sp>
      <p:sp>
        <p:nvSpPr>
          <p:cNvPr id="13" name="TextBox 12">
            <a:extLst>
              <a:ext uri="{FF2B5EF4-FFF2-40B4-BE49-F238E27FC236}">
                <a16:creationId xmlns:a16="http://schemas.microsoft.com/office/drawing/2014/main" id="{06C2C02B-8B22-D54D-8DBF-51E4662C75D9}"/>
              </a:ext>
            </a:extLst>
          </p:cNvPr>
          <p:cNvSpPr txBox="1"/>
          <p:nvPr/>
        </p:nvSpPr>
        <p:spPr>
          <a:xfrm>
            <a:off x="6506817" y="4696172"/>
            <a:ext cx="642725" cy="369332"/>
          </a:xfrm>
          <a:prstGeom prst="rect">
            <a:avLst/>
          </a:prstGeom>
          <a:noFill/>
        </p:spPr>
        <p:txBody>
          <a:bodyPr wrap="square" rtlCol="0">
            <a:spAutoFit/>
          </a:bodyPr>
          <a:lstStyle/>
          <a:p>
            <a:r>
              <a:rPr lang="en-US" dirty="0"/>
              <a:t>B</a:t>
            </a:r>
          </a:p>
        </p:txBody>
      </p:sp>
      <p:pic>
        <p:nvPicPr>
          <p:cNvPr id="15" name="Graphic 14" descr="Question mark">
            <a:extLst>
              <a:ext uri="{FF2B5EF4-FFF2-40B4-BE49-F238E27FC236}">
                <a16:creationId xmlns:a16="http://schemas.microsoft.com/office/drawing/2014/main" id="{E595B485-C6DC-0A4B-A418-55D5B7170D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4914" y="4119691"/>
            <a:ext cx="914400" cy="914400"/>
          </a:xfrm>
          <a:prstGeom prst="rect">
            <a:avLst/>
          </a:prstGeom>
        </p:spPr>
      </p:pic>
    </p:spTree>
    <p:extLst>
      <p:ext uri="{BB962C8B-B14F-4D97-AF65-F5344CB8AC3E}">
        <p14:creationId xmlns:p14="http://schemas.microsoft.com/office/powerpoint/2010/main" val="77474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AA53-D42E-4ED1-BDCD-AF28616214D3}"/>
              </a:ext>
            </a:extLst>
          </p:cNvPr>
          <p:cNvSpPr>
            <a:spLocks noGrp="1"/>
          </p:cNvSpPr>
          <p:nvPr>
            <p:ph type="title"/>
          </p:nvPr>
        </p:nvSpPr>
        <p:spPr/>
        <p:txBody>
          <a:bodyPr/>
          <a:lstStyle/>
          <a:p>
            <a:r>
              <a:rPr lang="en-US" dirty="0"/>
              <a:t>Warm-up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106780"/>
            <a:ext cx="6197600" cy="2578100"/>
          </a:xfrm>
          <a:prstGeom prst="rect">
            <a:avLst/>
          </a:prstGeom>
        </p:spPr>
      </p:pic>
      <p:pic>
        <p:nvPicPr>
          <p:cNvPr id="1026" name="Picture 2" descr="https://upload.wikimedia.org/wikipedia/commons/6/69/Cycloid_f.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233" y="4106780"/>
            <a:ext cx="5156200" cy="25781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838200" y="1825625"/>
            <a:ext cx="10515600" cy="4351338"/>
          </a:xfrm>
        </p:spPr>
        <p:txBody>
          <a:bodyPr/>
          <a:lstStyle/>
          <a:p>
            <a:r>
              <a:rPr lang="en-US" dirty="0"/>
              <a:t>Given two points A and B in a vertical plane, what is the curve traced out by a point acted on only by gravity, which starts at A and reaches B in the shortest time</a:t>
            </a:r>
            <a:r>
              <a:rPr lang="en-US" i="1" dirty="0"/>
              <a:t>.</a:t>
            </a:r>
          </a:p>
          <a:p>
            <a:r>
              <a:rPr lang="en-US" i="1" dirty="0"/>
              <a:t>Solution is called a “cycloid” and can be obtained by integrating constraints of the optimal control form </a:t>
            </a:r>
            <a:endParaRPr lang="en-US" dirty="0"/>
          </a:p>
        </p:txBody>
      </p:sp>
    </p:spTree>
    <p:extLst>
      <p:ext uri="{BB962C8B-B14F-4D97-AF65-F5344CB8AC3E}">
        <p14:creationId xmlns:p14="http://schemas.microsoft.com/office/powerpoint/2010/main" val="243782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D86A-86A9-294B-9BA5-2DC088D1B980}"/>
              </a:ext>
            </a:extLst>
          </p:cNvPr>
          <p:cNvSpPr>
            <a:spLocks noGrp="1"/>
          </p:cNvSpPr>
          <p:nvPr>
            <p:ph type="title"/>
          </p:nvPr>
        </p:nvSpPr>
        <p:spPr/>
        <p:txBody>
          <a:bodyPr/>
          <a:lstStyle/>
          <a:p>
            <a:r>
              <a:rPr lang="en-US" dirty="0"/>
              <a:t>Solving the Brachistochrone: </a:t>
            </a:r>
          </a:p>
        </p:txBody>
      </p:sp>
      <p:sp>
        <p:nvSpPr>
          <p:cNvPr id="3" name="Content Placeholder 2">
            <a:extLst>
              <a:ext uri="{FF2B5EF4-FFF2-40B4-BE49-F238E27FC236}">
                <a16:creationId xmlns:a16="http://schemas.microsoft.com/office/drawing/2014/main" id="{492BC7CA-BA97-F442-9687-CED352868CEA}"/>
              </a:ext>
            </a:extLst>
          </p:cNvPr>
          <p:cNvSpPr>
            <a:spLocks noGrp="1"/>
          </p:cNvSpPr>
          <p:nvPr>
            <p:ph idx="1"/>
          </p:nvPr>
        </p:nvSpPr>
        <p:spPr/>
        <p:txBody>
          <a:bodyPr/>
          <a:lstStyle/>
          <a:p>
            <a:r>
              <a:rPr lang="en-US" dirty="0"/>
              <a:t>Makes us famous!</a:t>
            </a:r>
          </a:p>
          <a:p>
            <a:pPr lvl="1"/>
            <a:r>
              <a:rPr lang="en-US" dirty="0"/>
              <a:t>First known to Leibniz, </a:t>
            </a:r>
            <a:r>
              <a:rPr lang="en-US" dirty="0" err="1"/>
              <a:t>L'Hospital</a:t>
            </a:r>
            <a:r>
              <a:rPr lang="en-US" dirty="0"/>
              <a:t>, Newton, and the two </a:t>
            </a:r>
            <a:r>
              <a:rPr lang="en-US" dirty="0" err="1"/>
              <a:t>Bernoullis</a:t>
            </a:r>
            <a:endParaRPr lang="en-US" dirty="0"/>
          </a:p>
          <a:p>
            <a:r>
              <a:rPr lang="en-US" dirty="0"/>
              <a:t>Has a function f*(x) as its answer</a:t>
            </a:r>
          </a:p>
          <a:p>
            <a:pPr lvl="1"/>
            <a:r>
              <a:rPr lang="en-US" dirty="0"/>
              <a:t>Usual optimization tricks to find x* don’t quite fit</a:t>
            </a:r>
          </a:p>
          <a:p>
            <a:r>
              <a:rPr lang="en-US" dirty="0"/>
              <a:t>Has an integral over this function as the “cost”:</a:t>
            </a:r>
          </a:p>
          <a:p>
            <a:pPr lvl="1"/>
            <a:r>
              <a:rPr lang="en-US" dirty="0"/>
              <a:t>Physics equation for elapsed time accelerating along the path f(x)</a:t>
            </a:r>
          </a:p>
          <a:p>
            <a:pPr lvl="1"/>
            <a:endParaRPr lang="en-US" dirty="0"/>
          </a:p>
          <a:p>
            <a:r>
              <a:rPr lang="en-US" dirty="0"/>
              <a:t>This is the domain of </a:t>
            </a:r>
            <a:r>
              <a:rPr lang="en-US" b="1" i="1" dirty="0">
                <a:solidFill>
                  <a:srgbClr val="C00000"/>
                </a:solidFill>
              </a:rPr>
              <a:t>calculus of variations</a:t>
            </a:r>
            <a:r>
              <a:rPr lang="en-US" dirty="0"/>
              <a:t>, which underlies much of the material we’ll talk about here. Not testable in COMP 417, but very rich for further reading if interested.</a:t>
            </a:r>
          </a:p>
        </p:txBody>
      </p:sp>
    </p:spTree>
    <p:extLst>
      <p:ext uri="{BB962C8B-B14F-4D97-AF65-F5344CB8AC3E}">
        <p14:creationId xmlns:p14="http://schemas.microsoft.com/office/powerpoint/2010/main" val="4774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Hierarchy	</a:t>
            </a:r>
          </a:p>
        </p:txBody>
      </p:sp>
      <p:sp>
        <p:nvSpPr>
          <p:cNvPr id="3" name="Content Placeholder 2"/>
          <p:cNvSpPr>
            <a:spLocks noGrp="1"/>
          </p:cNvSpPr>
          <p:nvPr>
            <p:ph idx="1"/>
          </p:nvPr>
        </p:nvSpPr>
        <p:spPr/>
        <p:txBody>
          <a:bodyPr>
            <a:normAutofit fontScale="92500" lnSpcReduction="20000"/>
          </a:bodyPr>
          <a:lstStyle/>
          <a:p>
            <a:r>
              <a:rPr lang="en-US" dirty="0"/>
              <a:t>Time:</a:t>
            </a:r>
          </a:p>
          <a:p>
            <a:pPr lvl="1"/>
            <a:r>
              <a:rPr lang="en-US" dirty="0"/>
              <a:t>Continuous or discrete</a:t>
            </a:r>
          </a:p>
          <a:p>
            <a:pPr lvl="1"/>
            <a:r>
              <a:rPr lang="en-US" dirty="0"/>
              <a:t>Fixed or infinite horizon</a:t>
            </a:r>
          </a:p>
          <a:p>
            <a:r>
              <a:rPr lang="en-US" dirty="0"/>
              <a:t>State and action spaces:</a:t>
            </a:r>
          </a:p>
          <a:p>
            <a:pPr lvl="1"/>
            <a:r>
              <a:rPr lang="en-US" dirty="0"/>
              <a:t>Continuous or discrete</a:t>
            </a:r>
          </a:p>
          <a:p>
            <a:r>
              <a:rPr lang="en-US" dirty="0"/>
              <a:t>Motion model:</a:t>
            </a:r>
          </a:p>
          <a:p>
            <a:pPr lvl="1"/>
            <a:r>
              <a:rPr lang="en-US" dirty="0"/>
              <a:t>Linear or non-linear</a:t>
            </a:r>
          </a:p>
          <a:p>
            <a:pPr lvl="1"/>
            <a:r>
              <a:rPr lang="en-US" dirty="0"/>
              <a:t>Known or unknown </a:t>
            </a:r>
          </a:p>
          <a:p>
            <a:pPr lvl="1"/>
            <a:r>
              <a:rPr lang="en-US" dirty="0"/>
              <a:t>Deterministic or stochastic </a:t>
            </a:r>
          </a:p>
          <a:p>
            <a:r>
              <a:rPr lang="en-US" dirty="0"/>
              <a:t>Cost function:</a:t>
            </a:r>
          </a:p>
          <a:p>
            <a:pPr lvl="1"/>
            <a:r>
              <a:rPr lang="en-US" dirty="0"/>
              <a:t>Quadratic or general non-linear</a:t>
            </a:r>
          </a:p>
          <a:p>
            <a:pPr lvl="1"/>
            <a:r>
              <a:rPr lang="en-US" dirty="0"/>
              <a:t>Known or unknown</a:t>
            </a:r>
          </a:p>
          <a:p>
            <a:pPr lvl="1"/>
            <a:endParaRPr lang="en-US" dirty="0"/>
          </a:p>
        </p:txBody>
      </p:sp>
    </p:spTree>
    <p:extLst>
      <p:ext uri="{BB962C8B-B14F-4D97-AF65-F5344CB8AC3E}">
        <p14:creationId xmlns:p14="http://schemas.microsoft.com/office/powerpoint/2010/main" val="6948454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1169.104"/>
  <p:tag name="LATEXADDIN" val="\documentclass{article}&#10;\usepackage{amsmath}&#10;\pagestyle{empty}&#10;\begin{document}&#10;&#10;\begin{equation}&#10;\textbf{x}=[{}^Gp_x, {}^G\dot{p}_x, {}^G\theta, {}^G\dot{\theta}] \nonumber&#10;\end{equation}&#10;&#10;&#10;\end{document}"/>
  <p:tag name="IGUANATEXSIZE" val="20"/>
  <p:tag name="IGUANATEXCURSOR" val="130"/>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87.964"/>
  <p:tag name="LATEXADDIN" val="\documentclass{article}&#10;\usepackage{amsmath}&#10;\pagestyle{empty}&#10;\begin{document}&#10;&#10;\begin{equation}&#10;J_n(\textbf{x}) \nonumber&#10;\end{equation}&#10;&#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780.6525"/>
  <p:tag name="LATEXADDIN" val="\documentclass{article}&#10;\usepackage{amsmath}&#10;\pagestyle{empty}&#10;\begin{document}&#10;&#10;\begin{equation}&#10;J_0(\textbf{x})=\textbf{x}^TQ\textbf{x} \nonumber&#10;\end{equation}&#10;&#10;&#10;\end{document}"/>
  <p:tag name="IGUANATEXSIZE" val="20"/>
  <p:tag name="IGUANATEXCURSOR" val="136"/>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818.1477"/>
  <p:tag name="LATEXADDIN" val="\documentclass{article}&#10;\usepackage{amsmath}&#10;\pagestyle{empty}&#10;\begin{document}&#10;&#10;\begin{equation}&#10;J_0(\textbf{x})=\textbf{x}^TP_0\textbf{x} \nonumber&#10;\end{equation}&#10;&#10;&#10;\end{document}"/>
  <p:tag name="IGUANATEXSIZE" val="20"/>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818.1477"/>
  <p:tag name="LATEXADDIN" val="\documentclass{article}&#10;\usepackage{amsmath}&#10;\pagestyle{empty}&#10;\begin{document}&#10;&#10;\begin{equation}&#10;J_0(\textbf{x})=\textbf{x}^TP_0\textbf{x} \nonumber&#10;\end{equation}&#10;&#10;&#10;\end{document}"/>
  <p:tag name="IGUANATEXSIZE" val="20"/>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85.9768"/>
  <p:tag name="ORIGINALWIDTH" val="2405.699"/>
  <p:tag name="LATEXADDIN" val="\documentclass{article}&#10;\usepackage{amsmath}&#10;\pagestyle{empty}&#10;\begin{document}&#10;&#10;\begin{equation}&#10;J_1(\textbf{x})=\underset{\textbf{u}}{\text{min}}[\textbf{x}^TQ\textbf{x} + \textbf{u}^TR\textbf{u} + J_0(A\textbf{x}+B\textbf{u})] \nonumber&#10;\end{equation}&#10;&#10;&#10;\end{document}"/>
  <p:tag name="IGUANATEXSIZE" val="20"/>
  <p:tag name="IGUANATEXCURSOR" val="134"/>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818.1477"/>
  <p:tag name="LATEXADDIN" val="\documentclass{article}&#10;\usepackage{amsmath}&#10;\pagestyle{empty}&#10;\begin{document}&#10;&#10;\begin{equation}&#10;J_0(\textbf{x})=\textbf{x}^TP_0\textbf{x} \nonumber&#10;\end{equation}&#10;&#10;&#10;\end{document}"/>
  <p:tag name="IGUANATEXSIZE" val="20"/>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433.4458"/>
  <p:tag name="ORIGINALWIDTH" val="3272.591"/>
  <p:tag name="LATEXADDIN" val="\documentclass{article}&#10;\usepackage{amsmath}&#10;\pagestyle{empty}&#10;\begin{document}&#10;&#10;\begin{eqnarray}&#10;J_1(\textbf{x}) &amp; = &amp;\underset{\textbf{u}}{\text{min}}[\textbf{x}^TQ\textbf{x} + \textbf{u}^TR\textbf{u} + J_0(A\textbf{x}+B\textbf{u})] \nonumber \\&#10;&amp; = &amp; \underset{\textbf{u}}{\text{min}}[\textbf{x}^TQ\textbf{x} + \textbf{u}^TR\textbf{u} + (A\textbf{x}+B\textbf{u})^TP_0(A\textbf{x}+B\textbf{u})] \nonumber&#10;\end{eqnarray}&#10;&#10;&#10;\end{document}"/>
  <p:tag name="IGUANATEXSIZE" val="20"/>
  <p:tag name="IGUANATEXCURSOR" val="370"/>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818.1477"/>
  <p:tag name="LATEXADDIN" val="\documentclass{article}&#10;\usepackage{amsmath}&#10;\pagestyle{empty}&#10;\begin{document}&#10;&#10;\begin{equation}&#10;J_0(\textbf{x})=\textbf{x}^TP_0\textbf{x} \nonumber&#10;\end{equation}&#10;&#10;&#10;\end{document}"/>
  <p:tag name="IGUANATEXSIZE" val="20"/>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681.6648"/>
  <p:tag name="ORIGINALWIDTH" val="3272.591"/>
  <p:tag name="LATEXADDIN" val="\documentclass{article}&#10;\usepackage{amsmath}&#10;\pagestyle{empty}&#10;\begin{document}&#10;&#10;\begin{eqnarray}&#10;J_1(\textbf{x}) &amp; = &amp;\underset{\textbf{u}}{\text{min}}[\textbf{x}^TQ\textbf{x} + \textbf{u}^TR\textbf{u} + J_0(A\textbf{x}+B\textbf{u})] \nonumber \\&#10;&amp; = &amp; \underset{\textbf{u}}{\text{min}}[\textbf{x}^TQ\textbf{x} + \textbf{u}^TR\textbf{u} + (A\textbf{x}+B\textbf{u})^TP_0(A\textbf{x}+B\textbf{u})] \nonumber \\&#10;&amp; = &amp; \textbf{x}^TQ\textbf{x} + \underset{\textbf{u}}{\text{min}}[\textbf{u}^TR\textbf{u} + (A\textbf{x}+B\textbf{u})^TP_0(A\textbf{x}+B\textbf{u})] \nonumber \end{eqnarray}&#10;&#10;&#10;\end{document}"/>
  <p:tag name="IGUANATEXSIZE" val="20"/>
  <p:tag name="IGUANATEXCURSOR" val="532"/>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818.1477"/>
  <p:tag name="LATEXADDIN" val="\documentclass{article}&#10;\usepackage{amsmath}&#10;\pagestyle{empty}&#10;\begin{document}&#10;&#10;\begin{equation}&#10;J_0(\textbf{x})=\textbf{x}^TP_0\textbf{x} \nonumber&#10;\end{equation}&#10;&#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41.7323"/>
  <p:tag name="ORIGINALWIDTH" val="1513.311"/>
  <p:tag name="LATEXADDIN" val="\documentclass{article}&#10;\usepackage{amsmath}&#10;\pagestyle{empty}&#10;\begin{document}&#10;&#10;\begin{equation}&#10;g(\textbf{x}_t, \textbf{u}_t) = \textbf{x}_t^TQ\textbf{x}_t + \textbf{u}_t^TR\textbf{u}_t\nonumber&#10;\end{equation}&#10;&#10;&#10;\end{document}"/>
  <p:tag name="IGUANATEXSIZE" val="20"/>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929.1339"/>
  <p:tag name="ORIGINALWIDTH" val="4153.73"/>
  <p:tag name="LATEXADDIN" val="\documentclass{article}&#10;\usepackage{amsmath}&#10;\pagestyle{empty}&#10;\begin{document}&#10;&#10;\begin{eqnarray}&#10;J_1(\textbf{x}) &amp; = &amp;\underset{\textbf{u}}{\text{min}}[\textbf{x}^TQ\textbf{x} + \textbf{u}^TR\textbf{u} + J_0(A\textbf{x}+B\textbf{u})] \nonumber \\&#10;&amp; = &amp; \underset{\textbf{u}}{\text{min}}[\textbf{x}^TQ\textbf{x} + \textbf{u}^TR\textbf{u} + (A\textbf{x}+B\textbf{u})^TP_0(A\textbf{x}+B\textbf{u})] \nonumber \\&#10;&amp; = &amp; \textbf{x}^TQ\textbf{x} + \underset{\textbf{u}}{\text{min}}[\textbf{u}^TR\textbf{u} + (A\textbf{x}+B\textbf{u})^TP_0(A\textbf{x}+B\textbf{u})] \nonumber \\&#10;&amp; = &amp; \textbf{x}^TQ\textbf{x} + \textbf{x}^TA^TP_0A\textbf{x} + \underset{\textbf{u}}{\text{min}}[\textbf{u}^TR\textbf{u} + 2\textbf{u}^TB^TP_0A\textbf{x}+\textbf{u}^TB^TP_0B\textbf{u}] \nonumber &#10;\end{eqnarray}&#10;&#10;&#10;\end{document}"/>
  <p:tag name="IGUANATEXSIZE" val="20"/>
  <p:tag name="IGUANATEXCURSOR" val="622"/>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818.1477"/>
  <p:tag name="LATEXADDIN" val="\documentclass{article}&#10;\usepackage{amsmath}&#10;\pagestyle{empty}&#10;\begin{document}&#10;&#10;\begin{equation}&#10;J_0(\textbf{x})=\textbf{x}^TP_0\textbf{x} \nonumber&#10;\end{equation}&#10;&#10;&#10;\end{document}"/>
  <p:tag name="IGUANATEXSIZE" val="20"/>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29.1339"/>
  <p:tag name="ORIGINALWIDTH" val="4153.73"/>
  <p:tag name="LATEXADDIN" val="\documentclass{article}&#10;\usepackage{amsmath}&#10;\pagestyle{empty}&#10;\begin{document}&#10;&#10;\begin{eqnarray}&#10;J_1(\textbf{x}) &amp; = &amp;\underset{\textbf{u}}{\text{min}}[\textbf{x}^TQ\textbf{x} + \textbf{u}^TR\textbf{u} + J_0(A\textbf{x}+B\textbf{u})] \nonumber \\&#10;&amp; = &amp; \underset{\textbf{u}}{\text{min}}[\textbf{x}^TQ\textbf{x} + \textbf{u}^TR\textbf{u} + (A\textbf{x}+B\textbf{u})^TP_0(A\textbf{x}+B\textbf{u})] \nonumber \\&#10;&amp; = &amp; \textbf{x}^TQ\textbf{x} + \underset{\textbf{u}}{\text{min}}[\textbf{u}^TR\textbf{u} + (A\textbf{x}+B\textbf{u})^TP_0(A\textbf{x}+B\textbf{u})] \nonumber \\&#10;&amp; = &amp; \textbf{x}^TQ\textbf{x} + \textbf{x}^TA^TP_0A\textbf{x} + \underset{\textbf{u}}{\text{min}}[\textbf{u}^TR\textbf{u} + 2\textbf{u}^TB^TP_0A\textbf{x}+\textbf{u}^TB^TP_0B\textbf{u}] \nonumber &#10;\end{eqnarray}&#10;&#10;&#10;\end{document}"/>
  <p:tag name="IGUANATEXSIZE" val="20"/>
  <p:tag name="IGUANATEXCURSOR" val="429"/>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818.1477"/>
  <p:tag name="LATEXADDIN" val="\documentclass{article}&#10;\usepackage{amsmath}&#10;\pagestyle{empty}&#10;\begin{document}&#10;&#10;\begin{equation}&#10;J_0(\textbf{x})=\textbf{x}^TP_0\textbf{x} \nonumber&#10;\end{equation}&#10;&#10;&#10;\end{document}"/>
  <p:tag name="IGUANATEXSIZE" val="20"/>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85.9768"/>
  <p:tag name="ORIGINALWIDTH" val="4153.73"/>
  <p:tag name="LATEXADDIN" val="\documentclass{article}&#10;\usepackage{amsmath}&#10;\pagestyle{empty}&#10;\begin{document}&#10;&#10;\begin{eqnarray}&#10;J_1(\textbf{x}) &amp; = &amp; \textbf{x}^TQ\textbf{x} + \textbf{x}^TA^TP_0A\textbf{x} + \underset{\textbf{u}}{\text{min}}[\textbf{u}^TR\textbf{u} + 2\textbf{u}^TB^TP_0A\textbf{x}+\textbf{u}^TB^TP_0B\textbf{u}] \nonumber &#10;\end{eqnarray}&#10;&#10;&#10;\end{document}"/>
  <p:tag name="IGUANATEXSIZE" val="20"/>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61.7173"/>
  <p:tag name="ORIGINALWIDTH" val="1475.815"/>
  <p:tag name="LATEXADDIN" val="\documentclass{article}&#10;\usepackage{amsmath}&#10;\pagestyle{empty}&#10;\begin{document}&#10;&#10;\begin{equation}&#10;\frac{\partial}{\partial \textbf{u}}&#10;(\textbf{u}^TM\textbf{u})=(M+M^T)\textbf{u} \nonumber&#10;\end{equation}&#10;&#10;&#10;\end{document}"/>
  <p:tag name="IGUANATEXSIZE" val="20"/>
  <p:tag name="IGUANATEXCURSOR" val="165"/>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61.7173"/>
  <p:tag name="ORIGINALWIDTH" val="1075.366"/>
  <p:tag name="LATEXADDIN" val="\documentclass{article}&#10;\usepackage{amsmath}&#10;\pagestyle{empty}&#10;\begin{document}&#10;&#10;\begin{equation}&#10;\frac{\partial}{\partial \textbf{u}}&#10;(\textbf{u}^TM\textbf{u})=2M\textbf{u} \nonumber&#10;\end{equation}&#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61.7173"/>
  <p:tag name="ORIGINALWIDTH" val="1011.624"/>
  <p:tag name="LATEXADDIN" val="\documentclass{article}&#10;\usepackage{amsmath}&#10;\pagestyle{empty}&#10;\begin{document}&#10;&#10;\begin{equation}&#10;\frac{\partial}{\partial \textbf{u}}&#10;(\textbf{u}^TM\textbf{b})=M\textbf{b} \nonumber&#10;\end{equation}&#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870.266"/>
  <p:tag name="LATEXADDIN" val="\documentclass{article}&#10;\usepackage{amsmath}&#10;\pagestyle{empty}&#10;\begin{document}&#10;&#10;\begin{equation}&#10;2R\textbf{u} + 2B^TP_0A\textbf{x}+2B^TP_0B\textbf{u}=\textbf{0} \nonumber&#10;\end{equation}&#10;&#10;&#10;\end{document}"/>
  <p:tag name="IGUANATEXSIZE" val="20"/>
  <p:tag name="IGUANATEXCURSOR" val="186"/>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571.803"/>
  <p:tag name="LATEXADDIN" val="\documentclass{article}&#10;\usepackage{amsmath}&#10;\pagestyle{empty}&#10;\begin{document}&#10;&#10;\begin{equation}&#10;(R + B^TP_0B)\textbf{u} = - B^TP_0A\textbf{x} \nonumber&#10;\end{equation}&#10;&#10;&#10;\end{document}"/>
  <p:tag name="IGUANATEXSIZE" val="20"/>
  <p:tag name="IGUANATEXCURSOR" val="132"/>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65.842"/>
  <p:tag name="ORIGINALWIDTH" val="1673.041"/>
  <p:tag name="LATEXADDIN" val="\documentclass{article}&#10;\usepackage{amsmath}&#10;\pagestyle{empty}&#10;\begin{document}&#10;&#10;\begin{eqnarray}&#10;\underset{u_0,...,u_N}{\text{argmin}} &amp; {} &amp; \sum_{t=0}^{t=N}g(\textbf{x}_t, \textbf{u}_t) \nonumber \\&#10;\text{s.t.} &amp; {} &amp; {} \nonumber \\&#10;\textbf{x}_1 &amp; = &amp; A\textbf{x}_0 + B\textbf{u}_0 \nonumber \\&#10;\textbf{x}_2 &amp; = &amp; A\textbf{x}_1 + B\textbf{u}_1 \nonumber \\&#10;&amp; ... &amp; \nonumber \\&#10;\textbf{x}_N &amp; = &amp; A\textbf{x}_{N-1} + B\textbf{u}_{N-1} \nonumber&#10;\end{eqnarray}&#10;&#10;&#10;\end{document}"/>
  <p:tag name="IGUANATEXSIZE" val="20"/>
  <p:tag name="IGUANATEXCURSOR" val="448"/>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85.9768"/>
  <p:tag name="ORIGINALWIDTH" val="4153.73"/>
  <p:tag name="LATEXADDIN" val="\documentclass{article}&#10;\usepackage{amsmath}&#10;\pagestyle{empty}&#10;\begin{document}&#10;&#10;\begin{eqnarray}&#10;J_1(\textbf{x}) &amp; = &amp; \textbf{x}^TQ\textbf{x} + \textbf{x}^TA^TP_0A\textbf{x} + \underset{\textbf{u}}{\text{min}}[\textbf{u}^TR\textbf{u} + 2\textbf{u}^TB^TP_0A\textbf{x}+\textbf{u}^TB^TP_0B\textbf{u}] \nonumber &#10;\end{eqnarray}&#10;&#10;&#10;\end{document}"/>
  <p:tag name="IGUANATEXSIZE" val="20"/>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870.266"/>
  <p:tag name="LATEXADDIN" val="\documentclass{article}&#10;\usepackage{amsmath}&#10;\pagestyle{empty}&#10;\begin{document}&#10;&#10;\begin{equation}&#10;2R\textbf{u} + 2B^TP_0A\textbf{x}+2B^TP_0B\textbf{u}=\textbf{0} \nonumber&#10;\end{equation}&#10;&#10;&#10;\end{document}"/>
  <p:tag name="IGUANATEXSIZE" val="20"/>
  <p:tag name="IGUANATEXCURSOR" val="186"/>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571.803"/>
  <p:tag name="LATEXADDIN" val="\documentclass{article}&#10;\usepackage{amsmath}&#10;\pagestyle{empty}&#10;\begin{document}&#10;&#10;\begin{equation}&#10;(R + B^TP_0B)\textbf{u} = - B^TP_0A\textbf{x} \nonumber&#10;\end{equation}&#10;&#10;&#10;\end{document}"/>
  <p:tag name="IGUANATEXSIZE" val="20"/>
  <p:tag name="IGUANATEXCURSOR" val="132"/>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712.036"/>
  <p:tag name="LATEXADDIN" val="\documentclass{article}&#10;\usepackage{amsmath}&#10;\pagestyle{empty}&#10;\begin{document}&#10;&#10;\begin{equation}&#10;\textbf{u} = - (R + B^TP_0B)^{-1}B^TP_0A\textbf{x} \nonumber&#10;\end{equation}&#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75.4406"/>
  <p:tag name="LATEXADDIN" val="\documentclass{article}&#10;\usepackage{amsmath}&#10;\pagestyle{empty}&#10;\begin{document}&#10;&#10;\begin{equation}&#10;\textbf{u} = K_1\textbf{x} \nonumber&#10;\end{equation}&#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85.9768"/>
  <p:tag name="ORIGINALWIDTH" val="4153.73"/>
  <p:tag name="LATEXADDIN" val="\documentclass{article}&#10;\usepackage{amsmath}&#10;\pagestyle{empty}&#10;\begin{document}&#10;&#10;\begin{eqnarray}&#10;J_1(\textbf{x}) &amp; = &amp; \textbf{x}^TQ\textbf{x} + \textbf{x}^TA^TP_0A\textbf{x} + \underset{\textbf{u}}{\text{min}}[\textbf{u}^TR\textbf{u} + 2\textbf{u}^TB^TP_0A\textbf{x}+\textbf{u}^TB^TP_0B\textbf{u}] \nonumber &#10;\end{eqnarray}&#10;&#10;&#10;\end{document}"/>
  <p:tag name="IGUANATEXSIZE" val="20"/>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870.266"/>
  <p:tag name="LATEXADDIN" val="\documentclass{article}&#10;\usepackage{amsmath}&#10;\pagestyle{empty}&#10;\begin{document}&#10;&#10;\begin{equation}&#10;2R\textbf{u} + 2B^TP_0A\textbf{x}+2B^TP_0B\textbf{u}=\textbf{0} \nonumber&#10;\end{equation}&#10;&#10;&#10;\end{document}"/>
  <p:tag name="IGUANATEXSIZE" val="20"/>
  <p:tag name="IGUANATEXCURSOR" val="186"/>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571.803"/>
  <p:tag name="LATEXADDIN" val="\documentclass{article}&#10;\usepackage{amsmath}&#10;\pagestyle{empty}&#10;\begin{document}&#10;&#10;\begin{equation}&#10;(R + B^TP_0B)\textbf{u} = - B^TP_0A\textbf{x} \nonumber&#10;\end{equation}&#10;&#10;&#10;\end{document}"/>
  <p:tag name="IGUANATEXSIZE" val="20"/>
  <p:tag name="IGUANATEXCURSOR" val="132"/>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712.036"/>
  <p:tag name="LATEXADDIN" val="\documentclass{article}&#10;\usepackage{amsmath}&#10;\pagestyle{empty}&#10;\begin{document}&#10;&#10;\begin{equation}&#10;\textbf{u} = - (R + B^TP_0B)^{-1}B^TP_0A\textbf{x} \nonumber&#10;\end{equation}&#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75.4406"/>
  <p:tag name="LATEXADDIN" val="\documentclass{article}&#10;\usepackage{amsmath}&#10;\pagestyle{empty}&#10;\begin{document}&#10;&#10;\begin{equation}&#10;\textbf{u} = K_1\textbf{x} \nonumber&#10;\end{equation}&#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4852"/>
  <p:tag name="ORIGINALWIDTH" val="987.6265"/>
  <p:tag name="LATEXADDIN" val="\documentclass{article}&#10;\usepackage{amsmath}&#10;\pagestyle{empty}&#10;\begin{document}&#10;&#10;\begin{equation}&#10;\textbf{x}_{t+1}=A\textbf{x}_t+B\textbf{u}_t \nonumber&#10;\end{equation}&#10;&#10;&#10;\end{document}"/>
  <p:tag name="IGUANATEXSIZE" val="20"/>
  <p:tag name="IGUANATEXCURSOR" val="142"/>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575.928"/>
  <p:tag name="ORIGINALWIDTH" val="4828.646"/>
  <p:tag name="LATEXADDIN" val="\documentclass{article}&#10;\usepackage{amsmath}&#10;\pagestyle{empty}&#10;\begin{document}&#10;&#10;\begin{eqnarray}&#10;J_1(\textbf{x}) &amp; = &amp; \textbf{x}^TQ\textbf{x} + \textbf{x}^TA^TP_0A\textbf{x} + \underset{\textbf{u}}{\text{min}}[\textbf{u}^TR\textbf{u} + 2\textbf{u}^TB^TP_0A\textbf{x}+\textbf{u}^TB^TP_0B\textbf{u}] \nonumber \\&#10;&amp; = &amp; \textbf{x}^TQ\textbf{x} + \textbf{x}^TA^TP_0A\textbf{x} + [\textbf{x}^TK_1^TRK_1\textbf{x} + 2\textbf{x}^TK_1^TB^TP_0A\textbf{x}+\textbf{x}^TK_1^TB^TP_0BK_1\textbf{x}] \nonumber \\&#10;&amp; = &amp; \textbf{x}^T(Q + K_1^TRK_1 + (A+BK_1)^TP_0(A+BK_1))\textbf{x} \nonumber&#10;\end{eqnarray}&#10;&#10;&#10;\end{document}"/>
  <p:tag name="IGUANATEXSIZE" val="20"/>
  <p:tag name="IGUANATEXCURSOR" val="544"/>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818.1477"/>
  <p:tag name="LATEXADDIN" val="\documentclass{article}&#10;\usepackage{amsmath}&#10;\pagestyle{empty}&#10;\begin{document}&#10;&#10;\begin{equation}&#10;J_0(\textbf{x})=\textbf{x}^TP_0\textbf{x} \nonumber&#10;\end{equation}&#10;&#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712.036"/>
  <p:tag name="LATEXADDIN" val="\documentclass{article}&#10;\usepackage{amsmath}&#10;\pagestyle{empty}&#10;\begin{document}&#10;&#10;\begin{equation}&#10;\textbf{u} = - (R + B^TP_0B)^{-1}B^TP_0A\textbf{x} \nonumber&#10;\end{equation}&#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315.7105"/>
  <p:tag name="ORIGINALWIDTH" val="3235.846"/>
  <p:tag name="LATEXADDIN" val="\documentclass{article}&#10;\usepackage{amsmath}&#10;\pagestyle{empty}&#10;\begin{document}&#10;&#10;\begin{eqnarray}&#10;J_1(\textbf{x})&amp; = &amp; \textbf{x}^T(Q + K_1^TRK_1 + (A+BK_1)^TP_0(A+BK_1))\textbf{x} \nonumber \\&#10;&amp; = &amp; \textbf{x}^TP_1\textbf{x} \nonumber&#10;\end{eqnarray}&#10;&#10;&#10;\end{document}"/>
  <p:tag name="IGUANATEXSIZE" val="20"/>
  <p:tag name="IGUANATEXCURSOR" val="215"/>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818.1477"/>
  <p:tag name="LATEXADDIN" val="\documentclass{article}&#10;\usepackage{amsmath}&#10;\pagestyle{empty}&#10;\begin{document}&#10;&#10;\begin{equation}&#10;J_0(\textbf{x})=\textbf{x}^TP_0\textbf{x} \nonumber&#10;\end{equation}&#10;&#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712.036"/>
  <p:tag name="LATEXADDIN" val="\documentclass{article}&#10;\usepackage{amsmath}&#10;\pagestyle{empty}&#10;\begin{document}&#10;&#10;\begin{equation}&#10;\textbf{u} = - (R + B^TP_0B)^{-1}B^TP_0A\textbf{x} \nonumber&#10;\end{equation}&#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75.4406"/>
  <p:tag name="LATEXADDIN" val="\documentclass{article}&#10;\usepackage{amsmath}&#10;\pagestyle{empty}&#10;\begin{document}&#10;&#10;\begin{equation}&#10;\textbf{u} = K_1\textbf{x} \nonumber&#10;\end{equation}&#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316.4605"/>
  <p:tag name="ORIGINALWIDTH" val="3422.572"/>
  <p:tag name="LATEXADDIN" val="\documentclass{article}&#10;\usepackage{amsmath}&#10;\pagestyle{empty}&#10;\begin{document}&#10;&#10;\begin{eqnarray}&#10;J_n(\textbf{x})&amp; = &amp; \textbf{x}^T(Q + K_n^TRK_n + (A+BK_n)^TP_{n-1}(A+BK_n))\textbf{x} \nonumber \\&#10;&amp; = &amp; \textbf{x}^TP_n\textbf{x} \nonumber&#10;\end{eqnarray}&#10;&#10;&#10;\end{document}"/>
  <p:tag name="IGUANATEXSIZE" val="20"/>
  <p:tag name="IGUANATEXCURSOR" val="219"/>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991.001"/>
  <p:tag name="LATEXADDIN" val="\documentclass{article}&#10;\usepackage{amsmath}&#10;\pagestyle{empty}&#10;\begin{document}&#10;&#10;\begin{equation}&#10;\textbf{u} = - (R + B^TP_{n-1}B)^{-1}B^TP_{n-1}A\textbf{x} \nonumber&#10;\end{equation}&#10;&#10;&#10;\end{document}"/>
  <p:tag name="IGUANATEXSIZE" val="20"/>
  <p:tag name="IGUANATEXCURSOR" val="181"/>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487.4391"/>
  <p:tag name="LATEXADDIN" val="\documentclass{article}&#10;\usepackage{amsmath}&#10;\pagestyle{empty}&#10;\begin{document}&#10;&#10;\begin{equation}&#10;\textbf{u} = K_n\textbf{x} \nonumber&#10;\end{equation}&#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8.4852"/>
  <p:tag name="ORIGINALWIDTH" val="987.6265"/>
  <p:tag name="LATEXADDIN" val="\documentclass{article}&#10;\usepackage{amsmath}&#10;\pagestyle{empty}&#10;\begin{document}&#10;&#10;\begin{equation}&#10;\textbf{x}_{t+1}=A\textbf{x}_t+B\textbf{u}_t \nonumber&#10;\end{equation}&#10;&#10;&#10;\end{document}"/>
  <p:tag name="IGUANATEXSIZE" val="20"/>
  <p:tag name="IGUANATEXCURSOR" val="142"/>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41.7323"/>
  <p:tag name="ORIGINALWIDTH" val="2927.634"/>
  <p:tag name="LATEXADDIN" val="\documentclass{article}&#10;\usepackage{amsmath}&#10;\pagestyle{empty}&#10;\begin{document}&#10;&#10;\begin{eqnarray}&#10;P_n &amp; = &amp; Q + K_n^TRK_n + (A+BK_n)^TP_{n-1}(A+BK_n) \nonumber&#10;\end{eqnarray}&#10;&#10;&#10;\end{document}"/>
  <p:tag name="IGUANATEXSIZE" val="20"/>
  <p:tag name="IGUANATEXCURSOR" val="149"/>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569.1788"/>
  <p:tag name="LATEXADDIN" val="\documentclass{article}&#10;\usepackage{amsmath}&#10;\pagestyle{empty}&#10;\begin{document}&#10;&#10;\begin{eqnarray}&#10;P_0 &amp; = &amp; Q \nonumber&#10;\end{eqnarray}&#10;&#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2008.999"/>
  <p:tag name="LATEXADDIN" val="\documentclass{article}&#10;\usepackage{amsmath}&#10;\pagestyle{empty}&#10;\begin{document}&#10;&#10;\begin{equation}&#10;K_n = - (R + B^TP_{n-1}B)^{-1}B^TP_{n-1}A\nonumber&#10;\end{equation}&#10;&#10;&#10;\end{document}"/>
  <p:tag name="IGUANATEXSIZE" val="20"/>
  <p:tag name="IGUANATEXCURSOR" val="139"/>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32.9208"/>
  <p:tag name="LATEXADDIN" val="\documentclass{article}&#10;\usepackage{amsmath}&#10;\pagestyle{empty}&#10;\begin{document}&#10;&#10;\begin{equation}&#10;\textbf{u}(\textbf{x}) = K_i\textbf{x} \nonumber&#10;\end{equation}&#10;&#10;&#10;\end{document}"/>
  <p:tag name="IGUANATEXSIZE" val="20"/>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789.6512"/>
  <p:tag name="LATEXADDIN" val="\documentclass{article}&#10;\usepackage{amsmath}&#10;\pagestyle{empty}&#10;\begin{document}&#10;&#10;\begin{equation}&#10;J_i(\textbf{x})=\textbf{x}^TP_i\textbf{x} \nonumber&#10;\end{equation}&#10;&#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32.9208"/>
  <p:tag name="LATEXADDIN" val="\documentclass{article}&#10;\usepackage{amsmath}&#10;\pagestyle{empty}&#10;\begin{document}&#10;&#10;\begin{equation}&#10;\textbf{u}(\textbf{x}) = K_i\textbf{x} \nonumber&#10;\end{equation}&#10;&#10;&#10;\end{document}"/>
  <p:tag name="IGUANATEXSIZE" val="20"/>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32.9208"/>
  <p:tag name="LATEXADDIN" val="\documentclass{article}&#10;\usepackage{amsmath}&#10;\pagestyle{empty}&#10;\begin{document}&#10;&#10;\begin{equation}&#10;\textbf{u}(\textbf{x}) = K_i\textbf{x} \nonumber&#10;\end{equation}&#10;&#10;&#10;\end{document}"/>
  <p:tag name="IGUANATEXSIZE" val="20"/>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316.4605"/>
  <p:tag name="ORIGINALWIDTH" val="3422.572"/>
  <p:tag name="LATEXADDIN" val="\documentclass{article}&#10;\usepackage{amsmath}&#10;\pagestyle{empty}&#10;\begin{document}&#10;&#10;\begin{eqnarray}&#10;J_n(\textbf{x})&amp; = &amp; \textbf{x}^T(Q + K_n^TRK_n + (A+BK_n)^TP_{n-1}(A+BK_n))\textbf{x} \nonumber \\&#10;&amp; = &amp; \textbf{x}^TP_n\textbf{x} \nonumber&#10;\end{eqnarray}&#10;&#10;&#10;\end{document}"/>
  <p:tag name="IGUANATEXSIZE" val="20"/>
  <p:tag name="IGUANATEXCURSOR" val="219"/>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265.842"/>
  <p:tag name="ORIGINALWIDTH" val="1673.041"/>
  <p:tag name="LATEXADDIN" val="\documentclass{article}&#10;\usepackage{amsmath}&#10;\pagestyle{empty}&#10;\begin{document}&#10;&#10;\begin{eqnarray}&#10;\underset{u_0,...,u_N}{\text{argmin}} &amp; {} &amp; \sum_{t=0}^{t=N}g(\textbf{x}_t, \textbf{u}_t) \nonumber \\&#10;\text{s.t.} &amp; {} &amp; {} \nonumber \\&#10;\textbf{x}_1 &amp; = &amp; A\textbf{x}_0 + B\textbf{u}_0 \nonumber \\&#10;\textbf{x}_2 &amp; = &amp; A\textbf{x}_1 + B\textbf{u}_1 \nonumber \\&#10;&amp; ... &amp; \nonumber \\&#10;\textbf{x}_N &amp; = &amp; A\textbf{x}_{N-1} + B\textbf{u}_{N-1} \nonumber&#10;\end{eqnarray}&#10;&#10;&#10;\end{document}"/>
  <p:tag name="IGUANATEXSIZE" val="20"/>
  <p:tag name="IGUANATEXCURSOR" val="448"/>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41.7323"/>
  <p:tag name="ORIGINALWIDTH" val="1513.311"/>
  <p:tag name="LATEXADDIN" val="\documentclass{article}&#10;\usepackage{amsmath}&#10;\pagestyle{empty}&#10;\begin{document}&#10;&#10;\begin{equation}&#10;g(\textbf{x}_t, \textbf{u}_t) = \textbf{x}_t^TQ\textbf{x}_t + \textbf{u}_t^TR\textbf{u}_t\nonumber&#10;\end{equation}&#10;&#10;&#10;\end{document}"/>
  <p:tag name="IGUANATEXSIZE" val="20"/>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623.547"/>
  <p:tag name="LATEXADDIN" val="\documentclass{article}&#10;\usepackage{amsmath}&#10;\pagestyle{empty}&#10;\begin{document}&#10;&#10;\begin{equation}&#10;Q=Q^T \quad \text{and} \quad \forall x, x^TQx&gt;0 \nonumber&#10;\end{equation}&#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616.048"/>
  <p:tag name="LATEXADDIN" val="\documentclass{article}&#10;\usepackage{amsmath}&#10;\pagestyle{empty}&#10;\begin{document}&#10;&#10;\begin{equation}&#10;R=R^T \quad \text{and} \quad \forall u, u^TRu&gt;0 \nonumber&#10;\end{equation}&#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65.842"/>
  <p:tag name="ORIGINALWIDTH" val="1673.041"/>
  <p:tag name="LATEXADDIN" val="\documentclass{article}&#10;\usepackage{amsmath}&#10;\pagestyle{empty}&#10;\begin{document}&#10;&#10;\begin{eqnarray}&#10;\underset{u_0,...,u_N}{\text{argmin}} &amp; {} &amp; \sum_{t=0}^{t=N}g(\textbf{x}_t, \textbf{u}_t) \nonumber \\&#10;\text{s.t.} &amp; {} &amp; {} \nonumber \\&#10;\textbf{x}_1 &amp; = &amp; A\textbf{x}_0 + B\textbf{u}_0 \nonumber \\&#10;\textbf{x}_2 &amp; = &amp; A\textbf{x}_1 + B\textbf{u}_1 \nonumber \\&#10;&amp; ... &amp; \nonumber \\&#10;\textbf{x}_N &amp; = &amp; A\textbf{x}_{N-1} + B\textbf{u}_{N-1} \nonumber&#10;\end{eqnarray}&#10;&#10;&#10;\end{document}"/>
  <p:tag name="IGUANATEXSIZE" val="20"/>
  <p:tag name="IGUANATEXCURSOR" val="448"/>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3015</TotalTime>
  <Words>1882</Words>
  <Application>Microsoft Macintosh PowerPoint</Application>
  <PresentationFormat>Widescreen</PresentationFormat>
  <Paragraphs>284</Paragraphs>
  <Slides>41</Slides>
  <Notes>30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Georgia</vt:lpstr>
      <vt:lpstr>Office Theme</vt:lpstr>
      <vt:lpstr>        COMP417 Intro to Robotics  Lecture 17 - LQR</vt:lpstr>
      <vt:lpstr>State and control of a cartpole</vt:lpstr>
      <vt:lpstr>Cartpole properties</vt:lpstr>
      <vt:lpstr>PowerPoint Presentation</vt:lpstr>
      <vt:lpstr>Optimal Control Formulation: Recall</vt:lpstr>
      <vt:lpstr>Warm-up Example: From Bernoulli</vt:lpstr>
      <vt:lpstr>Warm-up Example</vt:lpstr>
      <vt:lpstr>Solving the Brachistochrone: </vt:lpstr>
      <vt:lpstr>Problem Hierarchy </vt:lpstr>
      <vt:lpstr>Problem Hierarchy </vt:lpstr>
      <vt:lpstr>Problem Hierarchy </vt:lpstr>
      <vt:lpstr>An analytical approach: LQR</vt:lpstr>
      <vt:lpstr>LQR: preview</vt:lpstr>
      <vt:lpstr>Finite-Horizon LQR</vt:lpstr>
      <vt:lpstr>Finding the LQR controller in  closed-form by recursion</vt:lpstr>
      <vt:lpstr>Finding the LQR controller in  closed-form by recursion</vt:lpstr>
      <vt:lpstr>Finding the LQR controller in  closed-form by recursion</vt:lpstr>
      <vt:lpstr>Finding the LQR controller in  closed-form by recursion</vt:lpstr>
      <vt:lpstr>Finding the LQR controller in  closed-form by recursion</vt:lpstr>
      <vt:lpstr>Finding the LQR controller in  closed-form by recursion</vt:lpstr>
      <vt:lpstr>Finding the LQR controller in  closed-form by recursion</vt:lpstr>
      <vt:lpstr>Finding the LQR controller in  closed-form by recursion</vt:lpstr>
      <vt:lpstr>Finding the LQR controller in  closed-form by recursion</vt:lpstr>
      <vt:lpstr>Finding the LQR controller in  closed-form by recursion</vt:lpstr>
      <vt:lpstr>Finding the LQR controller in  closed-form by recursion</vt:lpstr>
      <vt:lpstr>Finding the LQR controller in  closed-form by recursion</vt:lpstr>
      <vt:lpstr>Finite-Horizon LQR: algorithm summary</vt:lpstr>
      <vt:lpstr>How can we understand the LQR controller? </vt:lpstr>
      <vt:lpstr>How can we understand the LQR controller? </vt:lpstr>
      <vt:lpstr>PowerPoint Presentation</vt:lpstr>
      <vt:lpstr>Infinite Horizon LQR</vt:lpstr>
      <vt:lpstr>Consider limiting behavior</vt:lpstr>
      <vt:lpstr>LQR in practice</vt:lpstr>
      <vt:lpstr>Non-linear Extensions</vt:lpstr>
      <vt:lpstr>Differential Dynamic Programming</vt:lpstr>
      <vt:lpstr>DDP Backwards Pass</vt:lpstr>
      <vt:lpstr>DDP analysis</vt:lpstr>
      <vt:lpstr>PowerPoint Presentation</vt:lpstr>
      <vt:lpstr>What doesn’t work yet: pogo-stick dynamics</vt:lpstr>
      <vt:lpstr>Another idea: direct policy search</vt:lpstr>
      <vt:lpstr>Model-free RL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COMP765 Intelligent Robotics  Optimal Control, Trajectory Optimization</dc:title>
  <dc:creator>David Meger</dc:creator>
  <cp:lastModifiedBy>David Meger</cp:lastModifiedBy>
  <cp:revision>116</cp:revision>
  <dcterms:created xsi:type="dcterms:W3CDTF">2019-02-06T16:13:38Z</dcterms:created>
  <dcterms:modified xsi:type="dcterms:W3CDTF">2019-11-05T18:39:42Z</dcterms:modified>
</cp:coreProperties>
</file>