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af6c6c09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af6c6c09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af6c6c098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af6c6c09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af6c6c09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af6c6c09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af6c6c098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af6c6c09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af6c6c09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af6c6c09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af6c6c098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af6c6c098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anva.com/design/DAFtVlynXDE/bI80Ys7jsm9xelWnz4AcEA/edit?utm_content=DAFtVlynXDE&amp;utm_campaign=designshare&amp;utm_medium=link2&amp;utm_source=sharebutton" TargetMode="External"/><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s://trello.com/invite/b/LhFFBZrH/ATTIbe474d6bb6710232c1041a82507a9f0aAFB1F57F/proyecto-floreria-la-clave" TargetMode="External"/><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MFERSANCHEZ/FULLCODERSTPFINAL.git"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5D3D7"/>
        </a:solidFill>
      </p:bgPr>
    </p:bg>
    <p:spTree>
      <p:nvGrpSpPr>
        <p:cNvPr id="84" name="Shape 84"/>
        <p:cNvGrpSpPr/>
        <p:nvPr/>
      </p:nvGrpSpPr>
      <p:grpSpPr>
        <a:xfrm>
          <a:off x="0" y="0"/>
          <a:ext cx="0" cy="0"/>
          <a:chOff x="0" y="0"/>
          <a:chExt cx="0" cy="0"/>
        </a:xfrm>
      </p:grpSpPr>
      <p:sp>
        <p:nvSpPr>
          <p:cNvPr id="85" name="Google Shape;85;p13"/>
          <p:cNvSpPr txBox="1"/>
          <p:nvPr>
            <p:ph idx="1" type="subTitle"/>
          </p:nvPr>
        </p:nvSpPr>
        <p:spPr>
          <a:xfrm>
            <a:off x="598100" y="3564517"/>
            <a:ext cx="8222100" cy="103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lang="es-419" sz="1400">
                <a:solidFill>
                  <a:srgbClr val="666666"/>
                </a:solidFill>
              </a:rPr>
              <a:t>Trabajo Final - Proyecto Integrador</a:t>
            </a:r>
            <a:endParaRPr sz="1400">
              <a:solidFill>
                <a:srgbClr val="666666"/>
              </a:solidFill>
            </a:endParaRPr>
          </a:p>
          <a:p>
            <a:pPr indent="0" lvl="0" marL="0" rtl="0" algn="l">
              <a:lnSpc>
                <a:spcPct val="100000"/>
              </a:lnSpc>
              <a:spcBef>
                <a:spcPts val="0"/>
              </a:spcBef>
              <a:spcAft>
                <a:spcPts val="0"/>
              </a:spcAft>
              <a:buSzPts val="688"/>
              <a:buNone/>
            </a:pPr>
            <a:r>
              <a:rPr lang="es-419" sz="1200">
                <a:solidFill>
                  <a:srgbClr val="666666"/>
                </a:solidFill>
              </a:rPr>
              <a:t>Comisión</a:t>
            </a:r>
            <a:r>
              <a:rPr lang="es-419" sz="1200">
                <a:solidFill>
                  <a:srgbClr val="666666"/>
                </a:solidFill>
              </a:rPr>
              <a:t> 15/21657</a:t>
            </a:r>
            <a:endParaRPr sz="1200">
              <a:solidFill>
                <a:srgbClr val="666666"/>
              </a:solidFill>
            </a:endParaRPr>
          </a:p>
          <a:p>
            <a:pPr indent="0" lvl="0" marL="0" rtl="0" algn="l">
              <a:lnSpc>
                <a:spcPct val="100000"/>
              </a:lnSpc>
              <a:spcBef>
                <a:spcPts val="0"/>
              </a:spcBef>
              <a:spcAft>
                <a:spcPts val="0"/>
              </a:spcAft>
              <a:buSzPts val="688"/>
              <a:buNone/>
            </a:pPr>
            <a:r>
              <a:rPr lang="es-419" sz="1200">
                <a:solidFill>
                  <a:srgbClr val="666666"/>
                </a:solidFill>
              </a:rPr>
              <a:t>Alumno: María Fernanda </a:t>
            </a:r>
            <a:r>
              <a:rPr lang="es-419" sz="1200">
                <a:solidFill>
                  <a:srgbClr val="666666"/>
                </a:solidFill>
              </a:rPr>
              <a:t>Sánchez</a:t>
            </a:r>
            <a:endParaRPr sz="1200">
              <a:solidFill>
                <a:srgbClr val="666666"/>
              </a:solidFill>
            </a:endParaRPr>
          </a:p>
          <a:p>
            <a:pPr indent="0" lvl="0" marL="0" rtl="0" algn="l">
              <a:lnSpc>
                <a:spcPct val="100000"/>
              </a:lnSpc>
              <a:spcBef>
                <a:spcPts val="0"/>
              </a:spcBef>
              <a:spcAft>
                <a:spcPts val="0"/>
              </a:spcAft>
              <a:buSzPts val="688"/>
              <a:buNone/>
            </a:pPr>
            <a:r>
              <a:rPr lang="es-419" sz="1200">
                <a:solidFill>
                  <a:srgbClr val="666666"/>
                </a:solidFill>
              </a:rPr>
              <a:t>DNI. 26583621</a:t>
            </a:r>
            <a:endParaRPr sz="1200">
              <a:solidFill>
                <a:srgbClr val="666666"/>
              </a:solidFill>
            </a:endParaRPr>
          </a:p>
        </p:txBody>
      </p:sp>
      <p:sp>
        <p:nvSpPr>
          <p:cNvPr id="86" name="Google Shape;86;p13"/>
          <p:cNvSpPr txBox="1"/>
          <p:nvPr>
            <p:ph type="ctrTitle"/>
          </p:nvPr>
        </p:nvSpPr>
        <p:spPr>
          <a:xfrm>
            <a:off x="598100" y="1191600"/>
            <a:ext cx="4036200" cy="1030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419" sz="4533">
                <a:solidFill>
                  <a:srgbClr val="434343"/>
                </a:solidFill>
              </a:rPr>
              <a:t>Full Coders</a:t>
            </a:r>
            <a:endParaRPr sz="4533">
              <a:solidFill>
                <a:srgbClr val="434343"/>
              </a:solidFill>
            </a:endParaRPr>
          </a:p>
          <a:p>
            <a:pPr indent="0" lvl="0" marL="0" rtl="0" algn="l">
              <a:spcBef>
                <a:spcPts val="0"/>
              </a:spcBef>
              <a:spcAft>
                <a:spcPts val="0"/>
              </a:spcAft>
              <a:buNone/>
            </a:pPr>
            <a:r>
              <a:rPr i="1" lang="es-419" sz="2300">
                <a:solidFill>
                  <a:srgbClr val="434343"/>
                </a:solidFill>
              </a:rPr>
              <a:t>Curso Introductorio</a:t>
            </a:r>
            <a:endParaRPr i="1" sz="2300">
              <a:solidFill>
                <a:srgbClr val="434343"/>
              </a:solidFill>
            </a:endParaRPr>
          </a:p>
        </p:txBody>
      </p:sp>
      <p:pic>
        <p:nvPicPr>
          <p:cNvPr id="87" name="Google Shape;87;p13"/>
          <p:cNvPicPr preferRelativeResize="0"/>
          <p:nvPr/>
        </p:nvPicPr>
        <p:blipFill>
          <a:blip r:embed="rId3">
            <a:alphaModFix/>
          </a:blip>
          <a:stretch>
            <a:fillRect/>
          </a:stretch>
        </p:blipFill>
        <p:spPr>
          <a:xfrm>
            <a:off x="7760300" y="3869025"/>
            <a:ext cx="1059900" cy="7263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5D3D7"/>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311700" y="39695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300"/>
              <a:t>Índice</a:t>
            </a:r>
            <a:endParaRPr sz="2300"/>
          </a:p>
        </p:txBody>
      </p:sp>
      <p:sp>
        <p:nvSpPr>
          <p:cNvPr id="93" name="Google Shape;93;p14"/>
          <p:cNvSpPr txBox="1"/>
          <p:nvPr>
            <p:ph idx="1" type="body"/>
          </p:nvPr>
        </p:nvSpPr>
        <p:spPr>
          <a:xfrm>
            <a:off x="311700" y="1229875"/>
            <a:ext cx="8520600" cy="23340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434343"/>
              </a:buClr>
              <a:buSzPts val="1800"/>
              <a:buChar char="●"/>
            </a:pPr>
            <a:r>
              <a:rPr lang="es-419">
                <a:solidFill>
                  <a:srgbClr val="434343"/>
                </a:solidFill>
              </a:rPr>
              <a:t>Resumen de la entrega ______________________________________		</a:t>
            </a:r>
            <a:r>
              <a:rPr lang="es-419">
                <a:solidFill>
                  <a:srgbClr val="434343"/>
                </a:solidFill>
              </a:rPr>
              <a:t>pág</a:t>
            </a:r>
            <a:r>
              <a:rPr lang="es-419">
                <a:solidFill>
                  <a:srgbClr val="434343"/>
                </a:solidFill>
              </a:rPr>
              <a:t>. 3</a:t>
            </a:r>
            <a:endParaRPr>
              <a:solidFill>
                <a:srgbClr val="434343"/>
              </a:solidFill>
            </a:endParaRPr>
          </a:p>
          <a:p>
            <a:pPr indent="-342900" lvl="0" marL="457200" rtl="0" algn="l">
              <a:spcBef>
                <a:spcPts val="0"/>
              </a:spcBef>
              <a:spcAft>
                <a:spcPts val="0"/>
              </a:spcAft>
              <a:buClr>
                <a:srgbClr val="434343"/>
              </a:buClr>
              <a:buSzPts val="1800"/>
              <a:buChar char="●"/>
            </a:pPr>
            <a:r>
              <a:rPr lang="es-419"/>
              <a:t>Descripción del proyecto ____________________________________		pág. 4</a:t>
            </a:r>
            <a:endParaRPr>
              <a:solidFill>
                <a:srgbClr val="434343"/>
              </a:solidFill>
            </a:endParaRPr>
          </a:p>
          <a:p>
            <a:pPr indent="-342900" lvl="0" marL="457200" rtl="0" algn="l">
              <a:spcBef>
                <a:spcPts val="0"/>
              </a:spcBef>
              <a:spcAft>
                <a:spcPts val="0"/>
              </a:spcAft>
              <a:buClr>
                <a:srgbClr val="434343"/>
              </a:buClr>
              <a:buSzPts val="1800"/>
              <a:buChar char="●"/>
            </a:pPr>
            <a:r>
              <a:rPr lang="es-419"/>
              <a:t>Requisitos funcionales ______________________________________		pág. 4</a:t>
            </a:r>
            <a:endParaRPr>
              <a:solidFill>
                <a:srgbClr val="434343"/>
              </a:solidFill>
            </a:endParaRPr>
          </a:p>
          <a:p>
            <a:pPr indent="-342900" lvl="0" marL="457200" rtl="0" algn="l">
              <a:spcBef>
                <a:spcPts val="0"/>
              </a:spcBef>
              <a:spcAft>
                <a:spcPts val="0"/>
              </a:spcAft>
              <a:buClr>
                <a:srgbClr val="434343"/>
              </a:buClr>
              <a:buSzPts val="1800"/>
              <a:buChar char="●"/>
            </a:pPr>
            <a:r>
              <a:rPr lang="es-419">
                <a:solidFill>
                  <a:srgbClr val="434343"/>
                </a:solidFill>
              </a:rPr>
              <a:t>Sistema de </a:t>
            </a:r>
            <a:r>
              <a:rPr lang="es-419">
                <a:solidFill>
                  <a:srgbClr val="434343"/>
                </a:solidFill>
              </a:rPr>
              <a:t>gestión</a:t>
            </a:r>
            <a:r>
              <a:rPr lang="es-419">
                <a:solidFill>
                  <a:srgbClr val="434343"/>
                </a:solidFill>
              </a:rPr>
              <a:t> en </a:t>
            </a:r>
            <a:r>
              <a:rPr lang="es-419">
                <a:solidFill>
                  <a:srgbClr val="434343"/>
                </a:solidFill>
              </a:rPr>
              <a:t>Pseint</a:t>
            </a:r>
            <a:r>
              <a:rPr lang="es-419">
                <a:solidFill>
                  <a:srgbClr val="434343"/>
                </a:solidFill>
              </a:rPr>
              <a:t> ________________________________		</a:t>
            </a:r>
            <a:r>
              <a:rPr lang="es-419">
                <a:solidFill>
                  <a:srgbClr val="434343"/>
                </a:solidFill>
              </a:rPr>
              <a:t>pág</a:t>
            </a:r>
            <a:r>
              <a:rPr lang="es-419">
                <a:solidFill>
                  <a:srgbClr val="434343"/>
                </a:solidFill>
              </a:rPr>
              <a:t>. 5</a:t>
            </a:r>
            <a:endParaRPr>
              <a:solidFill>
                <a:srgbClr val="434343"/>
              </a:solidFill>
            </a:endParaRPr>
          </a:p>
          <a:p>
            <a:pPr indent="-342900" lvl="0" marL="457200" rtl="0" algn="l">
              <a:spcBef>
                <a:spcPts val="0"/>
              </a:spcBef>
              <a:spcAft>
                <a:spcPts val="0"/>
              </a:spcAft>
              <a:buClr>
                <a:srgbClr val="434343"/>
              </a:buClr>
              <a:buSzPts val="1800"/>
              <a:buChar char="●"/>
            </a:pPr>
            <a:r>
              <a:rPr lang="es-419"/>
              <a:t>Tablero Kanban aplicado ____________________________________		pág. 6</a:t>
            </a:r>
            <a:endParaRPr>
              <a:solidFill>
                <a:srgbClr val="434343"/>
              </a:solidFill>
            </a:endParaRPr>
          </a:p>
          <a:p>
            <a:pPr indent="-342900" lvl="0" marL="457200" rtl="0" algn="l">
              <a:spcBef>
                <a:spcPts val="0"/>
              </a:spcBef>
              <a:spcAft>
                <a:spcPts val="0"/>
              </a:spcAft>
              <a:buClr>
                <a:srgbClr val="434343"/>
              </a:buClr>
              <a:buSzPts val="1800"/>
              <a:buChar char="●"/>
            </a:pPr>
            <a:r>
              <a:rPr lang="es-419">
                <a:solidFill>
                  <a:srgbClr val="434343"/>
                </a:solidFill>
              </a:rPr>
              <a:t>Repositorio GitHub __________________________________________		pág. 7</a:t>
            </a:r>
            <a:endParaRPr>
              <a:solidFill>
                <a:srgbClr val="434343"/>
              </a:solidFill>
            </a:endParaRPr>
          </a:p>
        </p:txBody>
      </p:sp>
      <p:sp>
        <p:nvSpPr>
          <p:cNvPr id="94" name="Google Shape;94;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sz="1000">
                <a:solidFill>
                  <a:schemeClr val="lt1"/>
                </a:solidFill>
                <a:latin typeface="Roboto"/>
                <a:ea typeface="Roboto"/>
                <a:cs typeface="Roboto"/>
                <a:sym typeface="Roboto"/>
              </a:rPr>
              <a:t>‹#›</a:t>
            </a:fld>
            <a:endParaRPr sz="10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16197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300"/>
              <a:t>Resumen de la entrega</a:t>
            </a:r>
            <a:endParaRPr sz="2300"/>
          </a:p>
        </p:txBody>
      </p:sp>
      <p:sp>
        <p:nvSpPr>
          <p:cNvPr id="100" name="Google Shape;100;p15"/>
          <p:cNvSpPr txBox="1"/>
          <p:nvPr>
            <p:ph idx="1" type="body"/>
          </p:nvPr>
        </p:nvSpPr>
        <p:spPr>
          <a:xfrm>
            <a:off x="311700" y="600525"/>
            <a:ext cx="6528900" cy="376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rgbClr val="434343"/>
                </a:solidFill>
                <a:highlight>
                  <a:srgbClr val="FFFFFF"/>
                </a:highlight>
                <a:latin typeface="Arial"/>
                <a:ea typeface="Arial"/>
                <a:cs typeface="Arial"/>
                <a:sym typeface="Arial"/>
              </a:rPr>
              <a:t>Potenciar Argentina</a:t>
            </a:r>
            <a:br>
              <a:rPr lang="es-419" sz="1100">
                <a:solidFill>
                  <a:srgbClr val="434343"/>
                </a:solidFill>
                <a:highlight>
                  <a:srgbClr val="FFFFFF"/>
                </a:highlight>
                <a:latin typeface="Arial"/>
                <a:ea typeface="Arial"/>
                <a:cs typeface="Arial"/>
                <a:sym typeface="Arial"/>
              </a:rPr>
            </a:br>
            <a:r>
              <a:rPr lang="es-419" sz="1100">
                <a:solidFill>
                  <a:srgbClr val="434343"/>
                </a:solidFill>
                <a:highlight>
                  <a:srgbClr val="FFFFFF"/>
                </a:highlight>
                <a:latin typeface="Arial"/>
                <a:ea typeface="Arial"/>
                <a:cs typeface="Arial"/>
                <a:sym typeface="Arial"/>
              </a:rPr>
              <a:t>FullCoders: curso introductorio</a:t>
            </a:r>
            <a:br>
              <a:rPr lang="es-419" sz="1100">
                <a:solidFill>
                  <a:srgbClr val="434343"/>
                </a:solidFill>
                <a:highlight>
                  <a:srgbClr val="FFFFFF"/>
                </a:highlight>
                <a:latin typeface="Arial"/>
                <a:ea typeface="Arial"/>
                <a:cs typeface="Arial"/>
                <a:sym typeface="Arial"/>
              </a:rPr>
            </a:br>
            <a:r>
              <a:rPr lang="es-419" sz="1100">
                <a:solidFill>
                  <a:srgbClr val="434343"/>
                </a:solidFill>
                <a:highlight>
                  <a:srgbClr val="FFFFFF"/>
                </a:highlight>
                <a:latin typeface="Arial"/>
                <a:ea typeface="Arial"/>
                <a:cs typeface="Arial"/>
                <a:sym typeface="Arial"/>
              </a:rPr>
              <a:t>Comisión 15/21657</a:t>
            </a:r>
            <a:br>
              <a:rPr lang="es-419" sz="1100">
                <a:solidFill>
                  <a:srgbClr val="434343"/>
                </a:solidFill>
                <a:highlight>
                  <a:srgbClr val="FFFFFF"/>
                </a:highlight>
                <a:latin typeface="Arial"/>
                <a:ea typeface="Arial"/>
                <a:cs typeface="Arial"/>
                <a:sym typeface="Arial"/>
              </a:rPr>
            </a:br>
            <a:r>
              <a:rPr lang="es-419" sz="1100">
                <a:solidFill>
                  <a:srgbClr val="434343"/>
                </a:solidFill>
                <a:highlight>
                  <a:srgbClr val="FFFFFF"/>
                </a:highlight>
                <a:latin typeface="Arial"/>
                <a:ea typeface="Arial"/>
                <a:cs typeface="Arial"/>
                <a:sym typeface="Arial"/>
              </a:rPr>
              <a:t>Agosto 2023</a:t>
            </a:r>
            <a:br>
              <a:rPr lang="es-419" sz="1100">
                <a:solidFill>
                  <a:srgbClr val="434343"/>
                </a:solidFill>
                <a:highlight>
                  <a:srgbClr val="FFFFFF"/>
                </a:highlight>
                <a:latin typeface="Arial"/>
                <a:ea typeface="Arial"/>
                <a:cs typeface="Arial"/>
                <a:sym typeface="Arial"/>
              </a:rPr>
            </a:br>
            <a:r>
              <a:rPr lang="es-419" sz="1100">
                <a:solidFill>
                  <a:srgbClr val="434343"/>
                </a:solidFill>
                <a:highlight>
                  <a:srgbClr val="FFFFFF"/>
                </a:highlight>
                <a:latin typeface="Arial"/>
                <a:ea typeface="Arial"/>
                <a:cs typeface="Arial"/>
                <a:sym typeface="Arial"/>
              </a:rPr>
              <a:t>Proyecto: Floreria La Clave</a:t>
            </a:r>
            <a:br>
              <a:rPr lang="es-419" sz="1100">
                <a:solidFill>
                  <a:srgbClr val="434343"/>
                </a:solidFill>
                <a:highlight>
                  <a:srgbClr val="FFFFFF"/>
                </a:highlight>
                <a:latin typeface="Arial"/>
                <a:ea typeface="Arial"/>
                <a:cs typeface="Arial"/>
                <a:sym typeface="Arial"/>
              </a:rPr>
            </a:br>
            <a:r>
              <a:rPr lang="es-419" sz="1100">
                <a:solidFill>
                  <a:srgbClr val="434343"/>
                </a:solidFill>
                <a:highlight>
                  <a:srgbClr val="FFFFFF"/>
                </a:highlight>
                <a:latin typeface="Arial"/>
                <a:ea typeface="Arial"/>
                <a:cs typeface="Arial"/>
                <a:sym typeface="Arial"/>
              </a:rPr>
              <a:t>Alumna/o: María Fernanda Sánchez – DNI 26583621</a:t>
            </a:r>
            <a:br>
              <a:rPr lang="es-419" sz="1100">
                <a:solidFill>
                  <a:srgbClr val="434343"/>
                </a:solidFill>
                <a:highlight>
                  <a:srgbClr val="FFFFFF"/>
                </a:highlight>
                <a:latin typeface="Arial"/>
                <a:ea typeface="Arial"/>
                <a:cs typeface="Arial"/>
                <a:sym typeface="Arial"/>
              </a:rPr>
            </a:br>
            <a:r>
              <a:rPr lang="es-419" sz="1100">
                <a:solidFill>
                  <a:srgbClr val="434343"/>
                </a:solidFill>
                <a:highlight>
                  <a:srgbClr val="FFFFFF"/>
                </a:highlight>
                <a:latin typeface="Arial"/>
                <a:ea typeface="Arial"/>
                <a:cs typeface="Arial"/>
                <a:sym typeface="Arial"/>
              </a:rPr>
              <a:t>Tutor/a: Hernan Loisa</a:t>
            </a:r>
            <a:endParaRPr sz="1100">
              <a:solidFill>
                <a:srgbClr val="434343"/>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t/>
            </a:r>
            <a:endParaRPr sz="1100">
              <a:solidFill>
                <a:srgbClr val="434343"/>
              </a:solidFill>
              <a:highlight>
                <a:srgbClr val="FFFFFF"/>
              </a:highlight>
              <a:latin typeface="Arial"/>
              <a:ea typeface="Arial"/>
              <a:cs typeface="Arial"/>
              <a:sym typeface="Arial"/>
            </a:endParaRPr>
          </a:p>
          <a:p>
            <a:pPr indent="-298450" lvl="0" marL="457200" rtl="0" algn="just">
              <a:lnSpc>
                <a:spcPct val="100000"/>
              </a:lnSpc>
              <a:spcBef>
                <a:spcPts val="1200"/>
              </a:spcBef>
              <a:spcAft>
                <a:spcPts val="0"/>
              </a:spcAft>
              <a:buClr>
                <a:srgbClr val="434343"/>
              </a:buClr>
              <a:buSzPts val="1100"/>
              <a:buFont typeface="Arial"/>
              <a:buChar char="❏"/>
            </a:pPr>
            <a:r>
              <a:rPr b="1" lang="es-419" sz="1100">
                <a:solidFill>
                  <a:srgbClr val="434343"/>
                </a:solidFill>
                <a:highlight>
                  <a:srgbClr val="FFFFFF"/>
                </a:highlight>
                <a:latin typeface="Arial"/>
                <a:ea typeface="Arial"/>
                <a:cs typeface="Arial"/>
                <a:sym typeface="Arial"/>
              </a:rPr>
              <a:t>Breve </a:t>
            </a:r>
            <a:r>
              <a:rPr b="1" lang="es-419" sz="1100">
                <a:solidFill>
                  <a:srgbClr val="434343"/>
                </a:solidFill>
                <a:highlight>
                  <a:srgbClr val="FFFFFF"/>
                </a:highlight>
                <a:latin typeface="Arial"/>
                <a:ea typeface="Arial"/>
                <a:cs typeface="Arial"/>
                <a:sym typeface="Arial"/>
              </a:rPr>
              <a:t>descripción</a:t>
            </a:r>
            <a:r>
              <a:rPr b="1" lang="es-419" sz="1100">
                <a:solidFill>
                  <a:srgbClr val="434343"/>
                </a:solidFill>
                <a:highlight>
                  <a:srgbClr val="FFFFFF"/>
                </a:highlight>
                <a:latin typeface="Arial"/>
                <a:ea typeface="Arial"/>
                <a:cs typeface="Arial"/>
                <a:sym typeface="Arial"/>
              </a:rPr>
              <a:t> del proyecto:</a:t>
            </a:r>
            <a:endParaRPr b="1" sz="1100">
              <a:solidFill>
                <a:srgbClr val="434343"/>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br>
              <a:rPr lang="es-419" sz="1100">
                <a:solidFill>
                  <a:srgbClr val="434343"/>
                </a:solidFill>
                <a:highlight>
                  <a:srgbClr val="FFFFFF"/>
                </a:highlight>
                <a:latin typeface="Arial"/>
                <a:ea typeface="Arial"/>
                <a:cs typeface="Arial"/>
                <a:sym typeface="Arial"/>
              </a:rPr>
            </a:br>
            <a:r>
              <a:rPr lang="es-419" sz="1100">
                <a:solidFill>
                  <a:srgbClr val="434343"/>
                </a:solidFill>
                <a:highlight>
                  <a:srgbClr val="FFFFFF"/>
                </a:highlight>
                <a:latin typeface="Arial"/>
                <a:ea typeface="Arial"/>
                <a:cs typeface="Arial"/>
                <a:sym typeface="Arial"/>
              </a:rPr>
              <a:t>El trabajo busca cubrir la necesidad de una pequeña </a:t>
            </a:r>
            <a:r>
              <a:rPr lang="es-419" sz="1100">
                <a:solidFill>
                  <a:srgbClr val="434343"/>
                </a:solidFill>
                <a:highlight>
                  <a:srgbClr val="FFFFFF"/>
                </a:highlight>
                <a:latin typeface="Arial"/>
                <a:ea typeface="Arial"/>
                <a:cs typeface="Arial"/>
                <a:sym typeface="Arial"/>
              </a:rPr>
              <a:t>florería</a:t>
            </a:r>
            <a:r>
              <a:rPr lang="es-419" sz="1100">
                <a:solidFill>
                  <a:srgbClr val="434343"/>
                </a:solidFill>
                <a:highlight>
                  <a:srgbClr val="FFFFFF"/>
                </a:highlight>
                <a:latin typeface="Arial"/>
                <a:ea typeface="Arial"/>
                <a:cs typeface="Arial"/>
                <a:sym typeface="Arial"/>
              </a:rPr>
              <a:t> que quiere asistir a sus clientes en la eleccion de plantas y ademas que busca aumentar sus ventas mediante un </a:t>
            </a:r>
            <a:r>
              <a:rPr lang="es-419" sz="1100">
                <a:solidFill>
                  <a:srgbClr val="434343"/>
                </a:solidFill>
                <a:highlight>
                  <a:srgbClr val="FFFFFF"/>
                </a:highlight>
                <a:latin typeface="Arial"/>
                <a:ea typeface="Arial"/>
                <a:cs typeface="Arial"/>
                <a:sym typeface="Arial"/>
              </a:rPr>
              <a:t>catálogo</a:t>
            </a:r>
            <a:r>
              <a:rPr lang="es-419" sz="1100">
                <a:solidFill>
                  <a:srgbClr val="434343"/>
                </a:solidFill>
                <a:highlight>
                  <a:srgbClr val="FFFFFF"/>
                </a:highlight>
                <a:latin typeface="Arial"/>
                <a:ea typeface="Arial"/>
                <a:cs typeface="Arial"/>
                <a:sym typeface="Arial"/>
              </a:rPr>
              <a:t> web con carrito de compras (e-commerce).</a:t>
            </a:r>
            <a:endParaRPr sz="1100">
              <a:solidFill>
                <a:srgbClr val="434343"/>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t/>
            </a:r>
            <a:endParaRPr sz="1100">
              <a:solidFill>
                <a:srgbClr val="434343"/>
              </a:solidFill>
              <a:highlight>
                <a:srgbClr val="FFFFFF"/>
              </a:highlight>
              <a:latin typeface="Arial"/>
              <a:ea typeface="Arial"/>
              <a:cs typeface="Arial"/>
              <a:sym typeface="Arial"/>
            </a:endParaRPr>
          </a:p>
          <a:p>
            <a:pPr indent="-298450" lvl="0" marL="457200" rtl="0" algn="just">
              <a:lnSpc>
                <a:spcPct val="100000"/>
              </a:lnSpc>
              <a:spcBef>
                <a:spcPts val="0"/>
              </a:spcBef>
              <a:spcAft>
                <a:spcPts val="0"/>
              </a:spcAft>
              <a:buClr>
                <a:srgbClr val="434343"/>
              </a:buClr>
              <a:buSzPts val="1100"/>
              <a:buFont typeface="Arial"/>
              <a:buChar char="❏"/>
            </a:pPr>
            <a:r>
              <a:rPr b="1" lang="es-419" sz="1100">
                <a:solidFill>
                  <a:srgbClr val="434343"/>
                </a:solidFill>
                <a:highlight>
                  <a:srgbClr val="FFFFFF"/>
                </a:highlight>
                <a:latin typeface="Arial"/>
                <a:ea typeface="Arial"/>
                <a:cs typeface="Arial"/>
                <a:sym typeface="Arial"/>
              </a:rPr>
              <a:t>Diseño del nombre y el logo del negocio:</a:t>
            </a:r>
            <a:endParaRPr b="1" sz="1100">
              <a:solidFill>
                <a:srgbClr val="434343"/>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t/>
            </a:r>
            <a:endParaRPr b="1" sz="1100">
              <a:solidFill>
                <a:srgbClr val="434343"/>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rPr lang="es-419" sz="1100">
                <a:solidFill>
                  <a:srgbClr val="434343"/>
                </a:solidFill>
                <a:highlight>
                  <a:srgbClr val="FFFFFF"/>
                </a:highlight>
                <a:latin typeface="Arial"/>
                <a:ea typeface="Arial"/>
                <a:cs typeface="Arial"/>
                <a:sym typeface="Arial"/>
              </a:rPr>
              <a:t>A fin de completar la presentación se pensó el nombre del negocio y se diseñó el logo del mismo, el cual se puede ven en esta presentacion y en el siguiente enlace:</a:t>
            </a:r>
            <a:endParaRPr sz="1100">
              <a:solidFill>
                <a:srgbClr val="434343"/>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t/>
            </a:r>
            <a:endParaRPr sz="1100">
              <a:solidFill>
                <a:srgbClr val="434343"/>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rPr lang="es-419" sz="1100" u="sng">
                <a:solidFill>
                  <a:schemeClr val="hlink"/>
                </a:solidFill>
                <a:highlight>
                  <a:srgbClr val="FFFFFF"/>
                </a:highlight>
                <a:latin typeface="Arial"/>
                <a:ea typeface="Arial"/>
                <a:cs typeface="Arial"/>
                <a:sym typeface="Arial"/>
                <a:hlinkClick r:id="rId3"/>
              </a:rPr>
              <a:t>https://www.canva.com/design/DAFtVlynXDE/bI80Ys7jsm9xelWnz4AcEA/edit?utm_content=DAFtVlynXDE&amp;utm_campaign=designshare&amp;utm_medium=link2&amp;utm_source=sharebutton</a:t>
            </a:r>
            <a:endParaRPr sz="1100">
              <a:solidFill>
                <a:srgbClr val="1F2328"/>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br>
              <a:rPr lang="es-419" sz="1100">
                <a:solidFill>
                  <a:srgbClr val="1F2328"/>
                </a:solidFill>
                <a:highlight>
                  <a:srgbClr val="FFFFFF"/>
                </a:highlight>
                <a:latin typeface="Arial"/>
                <a:ea typeface="Arial"/>
                <a:cs typeface="Arial"/>
                <a:sym typeface="Arial"/>
              </a:rPr>
            </a:br>
            <a:endParaRPr sz="1100"/>
          </a:p>
        </p:txBody>
      </p:sp>
      <p:pic>
        <p:nvPicPr>
          <p:cNvPr id="101" name="Google Shape;101;p15"/>
          <p:cNvPicPr preferRelativeResize="0"/>
          <p:nvPr/>
        </p:nvPicPr>
        <p:blipFill>
          <a:blip r:embed="rId4">
            <a:alphaModFix/>
          </a:blip>
          <a:stretch>
            <a:fillRect/>
          </a:stretch>
        </p:blipFill>
        <p:spPr>
          <a:xfrm>
            <a:off x="7292631" y="600525"/>
            <a:ext cx="1539670" cy="1054950"/>
          </a:xfrm>
          <a:prstGeom prst="rect">
            <a:avLst/>
          </a:prstGeom>
          <a:noFill/>
          <a:ln>
            <a:noFill/>
          </a:ln>
        </p:spPr>
      </p:pic>
      <p:pic>
        <p:nvPicPr>
          <p:cNvPr id="102" name="Google Shape;102;p15"/>
          <p:cNvPicPr preferRelativeResize="0"/>
          <p:nvPr/>
        </p:nvPicPr>
        <p:blipFill>
          <a:blip r:embed="rId5">
            <a:alphaModFix/>
          </a:blip>
          <a:stretch>
            <a:fillRect/>
          </a:stretch>
        </p:blipFill>
        <p:spPr>
          <a:xfrm>
            <a:off x="7292625" y="2044275"/>
            <a:ext cx="1539675" cy="1054950"/>
          </a:xfrm>
          <a:prstGeom prst="rect">
            <a:avLst/>
          </a:prstGeom>
          <a:noFill/>
          <a:ln>
            <a:noFill/>
          </a:ln>
        </p:spPr>
      </p:pic>
      <p:sp>
        <p:nvSpPr>
          <p:cNvPr id="103" name="Google Shape;103;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sz="1000">
                <a:solidFill>
                  <a:schemeClr val="lt1"/>
                </a:solidFill>
                <a:latin typeface="Roboto"/>
                <a:ea typeface="Roboto"/>
                <a:cs typeface="Roboto"/>
                <a:sym typeface="Roboto"/>
              </a:rPr>
              <a:t>‹#›</a:t>
            </a:fld>
            <a:endParaRPr sz="10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24700" y="141375"/>
            <a:ext cx="7912800" cy="99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sz="2300"/>
              <a:t>Sistema de </a:t>
            </a:r>
            <a:r>
              <a:rPr lang="es-419" sz="2300"/>
              <a:t>gestión</a:t>
            </a:r>
            <a:r>
              <a:rPr lang="es-419" sz="2300"/>
              <a:t> y consulta - Floreria</a:t>
            </a:r>
            <a:r>
              <a:rPr lang="es-419" sz="2577"/>
              <a:t> </a:t>
            </a:r>
            <a:r>
              <a:rPr lang="es-419"/>
              <a:t>LA CLAVE</a:t>
            </a:r>
            <a:endParaRPr/>
          </a:p>
        </p:txBody>
      </p:sp>
      <p:sp>
        <p:nvSpPr>
          <p:cNvPr id="109" name="Google Shape;109;p16"/>
          <p:cNvSpPr txBox="1"/>
          <p:nvPr>
            <p:ph idx="1" type="body"/>
          </p:nvPr>
        </p:nvSpPr>
        <p:spPr>
          <a:xfrm>
            <a:off x="324700" y="1139500"/>
            <a:ext cx="8460900" cy="29031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434343"/>
              </a:buClr>
              <a:buSzPts val="1100"/>
              <a:buChar char="❏"/>
            </a:pPr>
            <a:r>
              <a:rPr b="1" lang="es-419" sz="1100">
                <a:solidFill>
                  <a:srgbClr val="434343"/>
                </a:solidFill>
              </a:rPr>
              <a:t>Descripción</a:t>
            </a:r>
            <a:r>
              <a:rPr b="1" lang="es-419" sz="1100">
                <a:solidFill>
                  <a:srgbClr val="434343"/>
                </a:solidFill>
              </a:rPr>
              <a:t> del proyecto:</a:t>
            </a:r>
            <a:endParaRPr b="1" sz="1100">
              <a:solidFill>
                <a:srgbClr val="434343"/>
              </a:solidFill>
            </a:endParaRPr>
          </a:p>
          <a:p>
            <a:pPr indent="0" lvl="0" marL="0" rtl="0" algn="just">
              <a:spcBef>
                <a:spcPts val="1200"/>
              </a:spcBef>
              <a:spcAft>
                <a:spcPts val="0"/>
              </a:spcAft>
              <a:buNone/>
            </a:pPr>
            <a:r>
              <a:rPr lang="es-419" sz="1100">
                <a:solidFill>
                  <a:srgbClr val="434343"/>
                </a:solidFill>
              </a:rPr>
              <a:t>La floreria La Clave necesita un sistema que le permita asistir a sus clientes en la </a:t>
            </a:r>
            <a:r>
              <a:rPr lang="es-419" sz="1100">
                <a:solidFill>
                  <a:srgbClr val="434343"/>
                </a:solidFill>
              </a:rPr>
              <a:t>elección</a:t>
            </a:r>
            <a:r>
              <a:rPr lang="es-419" sz="1100">
                <a:solidFill>
                  <a:srgbClr val="434343"/>
                </a:solidFill>
              </a:rPr>
              <a:t> de plantas acordes a sus posibilidades y preferencias, y que </a:t>
            </a:r>
            <a:r>
              <a:rPr lang="es-419" sz="1100">
                <a:solidFill>
                  <a:srgbClr val="434343"/>
                </a:solidFill>
              </a:rPr>
              <a:t>además,</a:t>
            </a:r>
            <a:r>
              <a:rPr lang="es-419" sz="1100">
                <a:solidFill>
                  <a:srgbClr val="434343"/>
                </a:solidFill>
              </a:rPr>
              <a:t> les permita realizar la compra de ellas.</a:t>
            </a:r>
            <a:endParaRPr sz="1100">
              <a:solidFill>
                <a:srgbClr val="434343"/>
              </a:solidFill>
            </a:endParaRPr>
          </a:p>
          <a:p>
            <a:pPr indent="-298450" lvl="0" marL="457200" rtl="0" algn="just">
              <a:lnSpc>
                <a:spcPct val="100000"/>
              </a:lnSpc>
              <a:spcBef>
                <a:spcPts val="1200"/>
              </a:spcBef>
              <a:spcAft>
                <a:spcPts val="0"/>
              </a:spcAft>
              <a:buClr>
                <a:srgbClr val="434343"/>
              </a:buClr>
              <a:buSzPts val="1100"/>
              <a:buChar char="❏"/>
            </a:pPr>
            <a:r>
              <a:rPr b="1" lang="es-419" sz="1100">
                <a:solidFill>
                  <a:srgbClr val="434343"/>
                </a:solidFill>
              </a:rPr>
              <a:t>Requisitos funcionales:</a:t>
            </a:r>
            <a:endParaRPr b="1" sz="1100">
              <a:solidFill>
                <a:srgbClr val="434343"/>
              </a:solidFill>
            </a:endParaRPr>
          </a:p>
          <a:p>
            <a:pPr indent="0" lvl="0" marL="0" rtl="0" algn="just">
              <a:lnSpc>
                <a:spcPct val="100000"/>
              </a:lnSpc>
              <a:spcBef>
                <a:spcPts val="1200"/>
              </a:spcBef>
              <a:spcAft>
                <a:spcPts val="0"/>
              </a:spcAft>
              <a:buNone/>
            </a:pPr>
            <a:r>
              <a:rPr b="1" lang="es-419" sz="1100" u="sng">
                <a:solidFill>
                  <a:srgbClr val="434343"/>
                </a:solidFill>
              </a:rPr>
              <a:t>Asistencia al usuario para elegir la planta </a:t>
            </a:r>
            <a:r>
              <a:rPr b="1" lang="es-419" sz="1100" u="sng">
                <a:solidFill>
                  <a:srgbClr val="434343"/>
                </a:solidFill>
              </a:rPr>
              <a:t>más</a:t>
            </a:r>
            <a:r>
              <a:rPr b="1" lang="es-419" sz="1100" u="sng">
                <a:solidFill>
                  <a:srgbClr val="434343"/>
                </a:solidFill>
              </a:rPr>
              <a:t> adecuada</a:t>
            </a:r>
            <a:r>
              <a:rPr b="1" lang="es-419" sz="1100">
                <a:solidFill>
                  <a:srgbClr val="434343"/>
                </a:solidFill>
              </a:rPr>
              <a:t>:</a:t>
            </a:r>
            <a:r>
              <a:rPr lang="es-419" sz="1100">
                <a:solidFill>
                  <a:srgbClr val="434343"/>
                </a:solidFill>
              </a:rPr>
              <a:t> En función de una serie de preguntas que nos permiten conocer las posibilidades y </a:t>
            </a:r>
            <a:r>
              <a:rPr lang="es-419" sz="1100">
                <a:solidFill>
                  <a:srgbClr val="434343"/>
                </a:solidFill>
              </a:rPr>
              <a:t>preferencias</a:t>
            </a:r>
            <a:r>
              <a:rPr lang="es-419" sz="1100">
                <a:solidFill>
                  <a:srgbClr val="434343"/>
                </a:solidFill>
              </a:rPr>
              <a:t> de los mismos, se le devuelve una lista de 3 plantas, que son las que </a:t>
            </a:r>
            <a:r>
              <a:rPr lang="es-419" sz="1100">
                <a:solidFill>
                  <a:srgbClr val="434343"/>
                </a:solidFill>
              </a:rPr>
              <a:t>más</a:t>
            </a:r>
            <a:r>
              <a:rPr lang="es-419" sz="1100">
                <a:solidFill>
                  <a:srgbClr val="434343"/>
                </a:solidFill>
              </a:rPr>
              <a:t> se ajustan a las respuestas dadas. </a:t>
            </a:r>
            <a:endParaRPr sz="1100">
              <a:solidFill>
                <a:srgbClr val="434343"/>
              </a:solidFill>
            </a:endParaRPr>
          </a:p>
          <a:p>
            <a:pPr indent="0" lvl="0" marL="0" rtl="0" algn="just">
              <a:lnSpc>
                <a:spcPct val="100000"/>
              </a:lnSpc>
              <a:spcBef>
                <a:spcPts val="1200"/>
              </a:spcBef>
              <a:spcAft>
                <a:spcPts val="0"/>
              </a:spcAft>
              <a:buNone/>
            </a:pPr>
            <a:r>
              <a:rPr b="1" lang="es-419" sz="1100" u="sng">
                <a:solidFill>
                  <a:srgbClr val="434343"/>
                </a:solidFill>
              </a:rPr>
              <a:t>Catálogo</a:t>
            </a:r>
            <a:r>
              <a:rPr b="1" lang="es-419" sz="1100" u="sng">
                <a:solidFill>
                  <a:srgbClr val="434343"/>
                </a:solidFill>
              </a:rPr>
              <a:t> de plantas</a:t>
            </a:r>
            <a:r>
              <a:rPr b="1" lang="es-419" sz="1100">
                <a:solidFill>
                  <a:srgbClr val="434343"/>
                </a:solidFill>
              </a:rPr>
              <a:t>:</a:t>
            </a:r>
            <a:r>
              <a:rPr lang="es-419" sz="1100">
                <a:solidFill>
                  <a:srgbClr val="434343"/>
                </a:solidFill>
              </a:rPr>
              <a:t> Se </a:t>
            </a:r>
            <a:r>
              <a:rPr lang="es-419" sz="1100">
                <a:solidFill>
                  <a:srgbClr val="434343"/>
                </a:solidFill>
              </a:rPr>
              <a:t>encuentra</a:t>
            </a:r>
            <a:r>
              <a:rPr lang="es-419" sz="1100">
                <a:solidFill>
                  <a:srgbClr val="434343"/>
                </a:solidFill>
              </a:rPr>
              <a:t> a </a:t>
            </a:r>
            <a:r>
              <a:rPr lang="es-419" sz="1100">
                <a:solidFill>
                  <a:srgbClr val="434343"/>
                </a:solidFill>
              </a:rPr>
              <a:t>disposición para su consulta un catálogo de plantas que también permite realizar la compra de las que hayan sido de interés del cliente y, finalizada la selección, muestra el costo total de la compra. </a:t>
            </a:r>
            <a:r>
              <a:rPr lang="es-419" sz="1100">
                <a:solidFill>
                  <a:srgbClr val="434343"/>
                </a:solidFill>
              </a:rPr>
              <a:t> </a:t>
            </a:r>
            <a:endParaRPr sz="1100">
              <a:solidFill>
                <a:srgbClr val="434343"/>
              </a:solidFill>
            </a:endParaRPr>
          </a:p>
          <a:p>
            <a:pPr indent="0" lvl="0" marL="0" rtl="0" algn="just">
              <a:lnSpc>
                <a:spcPct val="100000"/>
              </a:lnSpc>
              <a:spcBef>
                <a:spcPts val="1200"/>
              </a:spcBef>
              <a:spcAft>
                <a:spcPts val="0"/>
              </a:spcAft>
              <a:buNone/>
            </a:pPr>
            <a:r>
              <a:rPr b="1" lang="es-419" sz="1100" u="sng">
                <a:solidFill>
                  <a:srgbClr val="434343"/>
                </a:solidFill>
              </a:rPr>
              <a:t>Menúes</a:t>
            </a:r>
            <a:r>
              <a:rPr b="1" lang="es-419" sz="1100" u="sng">
                <a:solidFill>
                  <a:srgbClr val="434343"/>
                </a:solidFill>
              </a:rPr>
              <a:t> interactivos</a:t>
            </a:r>
            <a:r>
              <a:rPr b="1" lang="es-419" sz="1100">
                <a:solidFill>
                  <a:srgbClr val="434343"/>
                </a:solidFill>
              </a:rPr>
              <a:t>: </a:t>
            </a:r>
            <a:r>
              <a:rPr lang="es-419" sz="1100">
                <a:solidFill>
                  <a:srgbClr val="434343"/>
                </a:solidFill>
              </a:rPr>
              <a:t>Desde cualquiera de los </a:t>
            </a:r>
            <a:r>
              <a:rPr lang="es-419" sz="1100">
                <a:solidFill>
                  <a:srgbClr val="434343"/>
                </a:solidFill>
              </a:rPr>
              <a:t>ítems</a:t>
            </a:r>
            <a:r>
              <a:rPr lang="es-419" sz="1100">
                <a:solidFill>
                  <a:srgbClr val="434343"/>
                </a:solidFill>
              </a:rPr>
              <a:t> del </a:t>
            </a:r>
            <a:r>
              <a:rPr lang="es-419" sz="1100">
                <a:solidFill>
                  <a:srgbClr val="434343"/>
                </a:solidFill>
              </a:rPr>
              <a:t>menú</a:t>
            </a:r>
            <a:r>
              <a:rPr lang="es-419" sz="1100">
                <a:solidFill>
                  <a:srgbClr val="434343"/>
                </a:solidFill>
              </a:rPr>
              <a:t> en el que se encuentre, se ofrecen nuevos </a:t>
            </a:r>
            <a:r>
              <a:rPr lang="es-419" sz="1100">
                <a:solidFill>
                  <a:srgbClr val="434343"/>
                </a:solidFill>
              </a:rPr>
              <a:t>menús</a:t>
            </a:r>
            <a:r>
              <a:rPr lang="es-419" sz="1100">
                <a:solidFill>
                  <a:srgbClr val="434343"/>
                </a:solidFill>
              </a:rPr>
              <a:t> que permiten volver a consultar las distintas funcionalidades previstas.</a:t>
            </a:r>
            <a:endParaRPr sz="1100">
              <a:solidFill>
                <a:srgbClr val="434343"/>
              </a:solidFill>
            </a:endParaRPr>
          </a:p>
          <a:p>
            <a:pPr indent="0" lvl="0" marL="0" rtl="0" algn="l">
              <a:spcBef>
                <a:spcPts val="1200"/>
              </a:spcBef>
              <a:spcAft>
                <a:spcPts val="1200"/>
              </a:spcAft>
              <a:buNone/>
            </a:pPr>
            <a:r>
              <a:t/>
            </a:r>
            <a:endParaRPr>
              <a:solidFill>
                <a:srgbClr val="434343"/>
              </a:solidFill>
            </a:endParaRPr>
          </a:p>
        </p:txBody>
      </p:sp>
      <p:sp>
        <p:nvSpPr>
          <p:cNvPr id="110" name="Google Shape;110;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sz="1000">
                <a:solidFill>
                  <a:schemeClr val="lt1"/>
                </a:solidFill>
                <a:latin typeface="Roboto"/>
                <a:ea typeface="Roboto"/>
                <a:cs typeface="Roboto"/>
                <a:sym typeface="Roboto"/>
              </a:rPr>
              <a:t>‹#›</a:t>
            </a:fld>
            <a:endParaRPr sz="1000">
              <a:solidFill>
                <a:schemeClr val="lt1"/>
              </a:solidFill>
              <a:latin typeface="Roboto"/>
              <a:ea typeface="Roboto"/>
              <a:cs typeface="Roboto"/>
              <a:sym typeface="Roboto"/>
            </a:endParaRPr>
          </a:p>
        </p:txBody>
      </p:sp>
      <p:pic>
        <p:nvPicPr>
          <p:cNvPr id="111" name="Google Shape;111;p16"/>
          <p:cNvPicPr preferRelativeResize="0"/>
          <p:nvPr/>
        </p:nvPicPr>
        <p:blipFill>
          <a:blip r:embed="rId3">
            <a:alphaModFix/>
          </a:blip>
          <a:stretch>
            <a:fillRect/>
          </a:stretch>
        </p:blipFill>
        <p:spPr>
          <a:xfrm>
            <a:off x="7778475" y="277875"/>
            <a:ext cx="1059900" cy="7263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idx="1" type="body"/>
          </p:nvPr>
        </p:nvSpPr>
        <p:spPr>
          <a:xfrm>
            <a:off x="317075" y="446225"/>
            <a:ext cx="8301000" cy="1129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419" sz="1100" u="sng">
                <a:solidFill>
                  <a:srgbClr val="434343"/>
                </a:solidFill>
              </a:rPr>
              <a:t>Despedida</a:t>
            </a:r>
            <a:r>
              <a:rPr b="1" lang="es-419" sz="1100">
                <a:solidFill>
                  <a:srgbClr val="434343"/>
                </a:solidFill>
              </a:rPr>
              <a:t>:</a:t>
            </a:r>
            <a:r>
              <a:rPr lang="es-419" sz="1100">
                <a:solidFill>
                  <a:srgbClr val="434343"/>
                </a:solidFill>
              </a:rPr>
              <a:t> Se prevé que al momento que el cliente decide salir del sistema, se devuelva un cálido mensaje de despedida, buscando así, que quiera regresar pronto.</a:t>
            </a:r>
            <a:endParaRPr sz="1100">
              <a:solidFill>
                <a:srgbClr val="434343"/>
              </a:solidFill>
            </a:endParaRPr>
          </a:p>
          <a:p>
            <a:pPr indent="0" lvl="0" marL="0" rtl="0" algn="just">
              <a:lnSpc>
                <a:spcPct val="100000"/>
              </a:lnSpc>
              <a:spcBef>
                <a:spcPts val="1200"/>
              </a:spcBef>
              <a:spcAft>
                <a:spcPts val="0"/>
              </a:spcAft>
              <a:buNone/>
            </a:pPr>
            <a:r>
              <a:rPr b="1" lang="es-419" sz="1100" u="sng">
                <a:solidFill>
                  <a:srgbClr val="434343"/>
                </a:solidFill>
              </a:rPr>
              <a:t>Interfaz de usuario</a:t>
            </a:r>
            <a:r>
              <a:rPr b="1" lang="es-419" sz="1100">
                <a:solidFill>
                  <a:srgbClr val="434343"/>
                </a:solidFill>
              </a:rPr>
              <a:t>: </a:t>
            </a:r>
            <a:r>
              <a:rPr lang="es-419" sz="1100">
                <a:solidFill>
                  <a:srgbClr val="434343"/>
                </a:solidFill>
              </a:rPr>
              <a:t>Se proporciona una interfaz fácil de usar e intuitiva, que también resulte de utilidad brindando información y que permite de forma sencilla realizar compras.</a:t>
            </a:r>
            <a:endParaRPr sz="1100">
              <a:solidFill>
                <a:srgbClr val="434343"/>
              </a:solidFill>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t/>
            </a:r>
            <a:endParaRPr sz="1100">
              <a:solidFill>
                <a:srgbClr val="1F2328"/>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1F2328"/>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
        <p:nvSpPr>
          <p:cNvPr id="117" name="Google Shape;117;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sz="1000">
                <a:solidFill>
                  <a:schemeClr val="lt1"/>
                </a:solidFill>
                <a:latin typeface="Roboto"/>
                <a:ea typeface="Roboto"/>
                <a:cs typeface="Roboto"/>
                <a:sym typeface="Roboto"/>
              </a:rPr>
              <a:t>‹#›</a:t>
            </a:fld>
            <a:endParaRPr sz="1000">
              <a:solidFill>
                <a:schemeClr val="lt1"/>
              </a:solidFill>
              <a:latin typeface="Roboto"/>
              <a:ea typeface="Roboto"/>
              <a:cs typeface="Roboto"/>
              <a:sym typeface="Roboto"/>
            </a:endParaRPr>
          </a:p>
        </p:txBody>
      </p:sp>
      <p:sp>
        <p:nvSpPr>
          <p:cNvPr id="118" name="Google Shape;118;p17"/>
          <p:cNvSpPr txBox="1"/>
          <p:nvPr>
            <p:ph idx="1" type="body"/>
          </p:nvPr>
        </p:nvSpPr>
        <p:spPr>
          <a:xfrm>
            <a:off x="317075" y="2632413"/>
            <a:ext cx="8301000" cy="809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419" sz="1100">
                <a:solidFill>
                  <a:srgbClr val="434343"/>
                </a:solidFill>
                <a:highlight>
                  <a:srgbClr val="FFFFFF"/>
                </a:highlight>
                <a:latin typeface="Arial"/>
                <a:ea typeface="Arial"/>
                <a:cs typeface="Arial"/>
                <a:sym typeface="Arial"/>
              </a:rPr>
              <a:t>Durante el desarrollo del proyecto se realizó el pseudocódigo en Pseint que simula el sistema proyectado para la florería y un diagrama de flujo del mismo, </a:t>
            </a:r>
            <a:r>
              <a:rPr lang="es-419" sz="1100">
                <a:solidFill>
                  <a:srgbClr val="434343"/>
                </a:solidFill>
                <a:highlight>
                  <a:srgbClr val="FFFFFF"/>
                </a:highlight>
                <a:latin typeface="Arial"/>
                <a:ea typeface="Arial"/>
                <a:cs typeface="Arial"/>
                <a:sym typeface="Arial"/>
              </a:rPr>
              <a:t>cuya</a:t>
            </a:r>
            <a:r>
              <a:rPr lang="es-419" sz="1100">
                <a:solidFill>
                  <a:srgbClr val="434343"/>
                </a:solidFill>
                <a:highlight>
                  <a:srgbClr val="FFFFFF"/>
                </a:highlight>
                <a:latin typeface="Arial"/>
                <a:ea typeface="Arial"/>
                <a:cs typeface="Arial"/>
                <a:sym typeface="Arial"/>
              </a:rPr>
              <a:t> imagen puede verse en el repositorio de GitHub creado para la entrega y cuyo link se encuentra disponible al final de esta </a:t>
            </a:r>
            <a:r>
              <a:rPr lang="es-419" sz="1100">
                <a:solidFill>
                  <a:srgbClr val="434343"/>
                </a:solidFill>
                <a:highlight>
                  <a:srgbClr val="FFFFFF"/>
                </a:highlight>
                <a:latin typeface="Arial"/>
                <a:ea typeface="Arial"/>
                <a:cs typeface="Arial"/>
                <a:sym typeface="Arial"/>
              </a:rPr>
              <a:t>presentación</a:t>
            </a:r>
            <a:r>
              <a:rPr lang="es-419" sz="1100">
                <a:solidFill>
                  <a:srgbClr val="434343"/>
                </a:solidFill>
                <a:highlight>
                  <a:srgbClr val="FFFFFF"/>
                </a:highlight>
                <a:latin typeface="Arial"/>
                <a:ea typeface="Arial"/>
                <a:cs typeface="Arial"/>
                <a:sym typeface="Arial"/>
              </a:rPr>
              <a:t>.</a:t>
            </a:r>
            <a:endParaRPr sz="1100">
              <a:solidFill>
                <a:srgbClr val="434343"/>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
        <p:nvSpPr>
          <p:cNvPr id="119" name="Google Shape;119;p17"/>
          <p:cNvSpPr txBox="1"/>
          <p:nvPr>
            <p:ph type="title"/>
          </p:nvPr>
        </p:nvSpPr>
        <p:spPr>
          <a:xfrm>
            <a:off x="317075" y="1748550"/>
            <a:ext cx="7912800" cy="99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sz="2300"/>
              <a:t>Desarrollo de pseudocódigo en Pseint</a:t>
            </a:r>
            <a:endParaRPr/>
          </a:p>
        </p:txBody>
      </p:sp>
      <p:pic>
        <p:nvPicPr>
          <p:cNvPr id="120" name="Google Shape;120;p17"/>
          <p:cNvPicPr preferRelativeResize="0"/>
          <p:nvPr/>
        </p:nvPicPr>
        <p:blipFill>
          <a:blip r:embed="rId3">
            <a:alphaModFix/>
          </a:blip>
          <a:stretch>
            <a:fillRect/>
          </a:stretch>
        </p:blipFill>
        <p:spPr>
          <a:xfrm>
            <a:off x="3579800" y="3441825"/>
            <a:ext cx="1209375" cy="1209375"/>
          </a:xfrm>
          <a:prstGeom prst="rect">
            <a:avLst/>
          </a:prstGeom>
          <a:noFill/>
          <a:ln>
            <a:noFill/>
          </a:ln>
        </p:spPr>
      </p:pic>
      <p:cxnSp>
        <p:nvCxnSpPr>
          <p:cNvPr id="121" name="Google Shape;121;p17"/>
          <p:cNvCxnSpPr/>
          <p:nvPr/>
        </p:nvCxnSpPr>
        <p:spPr>
          <a:xfrm>
            <a:off x="1498350" y="1623000"/>
            <a:ext cx="6147300" cy="13200"/>
          </a:xfrm>
          <a:prstGeom prst="straightConnector1">
            <a:avLst/>
          </a:prstGeom>
          <a:noFill/>
          <a:ln cap="flat" cmpd="sng" w="28575">
            <a:solidFill>
              <a:srgbClr val="0B5394"/>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30250" y="311375"/>
            <a:ext cx="7030500" cy="6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300"/>
              <a:t>Metodología Kanban aplicada al proyecto.</a:t>
            </a:r>
            <a:endParaRPr sz="2300"/>
          </a:p>
        </p:txBody>
      </p:sp>
      <p:sp>
        <p:nvSpPr>
          <p:cNvPr id="127" name="Google Shape;127;p18"/>
          <p:cNvSpPr txBox="1"/>
          <p:nvPr>
            <p:ph idx="1" type="body"/>
          </p:nvPr>
        </p:nvSpPr>
        <p:spPr>
          <a:xfrm>
            <a:off x="331200" y="846550"/>
            <a:ext cx="8481600" cy="999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s-419" sz="1100">
                <a:highlight>
                  <a:schemeClr val="lt1"/>
                </a:highlight>
                <a:latin typeface="Arial"/>
                <a:ea typeface="Arial"/>
                <a:cs typeface="Arial"/>
                <a:sym typeface="Arial"/>
              </a:rPr>
              <a:t>S</a:t>
            </a:r>
            <a:r>
              <a:rPr lang="es-419" sz="1100">
                <a:highlight>
                  <a:schemeClr val="lt1"/>
                </a:highlight>
                <a:latin typeface="Arial"/>
                <a:ea typeface="Arial"/>
                <a:cs typeface="Arial"/>
                <a:sym typeface="Arial"/>
              </a:rPr>
              <a:t>e representó el proceso de gestión del proyecto mediante la aplicación de las metodologías ágiles estudiadas Kanban / Scrum.</a:t>
            </a:r>
            <a:br>
              <a:rPr lang="es-419" sz="1100">
                <a:highlight>
                  <a:schemeClr val="lt1"/>
                </a:highlight>
                <a:latin typeface="Arial"/>
                <a:ea typeface="Arial"/>
                <a:cs typeface="Arial"/>
                <a:sym typeface="Arial"/>
              </a:rPr>
            </a:br>
            <a:r>
              <a:rPr lang="es-419" sz="1100">
                <a:solidFill>
                  <a:srgbClr val="434343"/>
                </a:solidFill>
              </a:rPr>
              <a:t>Se realizó un tablero Kanban en Trello en el cual se hizo la lista de tareas a desarrollar y se </a:t>
            </a:r>
            <a:r>
              <a:rPr lang="es-419" sz="1100">
                <a:solidFill>
                  <a:srgbClr val="434343"/>
                </a:solidFill>
              </a:rPr>
              <a:t>fueron</a:t>
            </a:r>
            <a:r>
              <a:rPr lang="es-419" sz="1100">
                <a:solidFill>
                  <a:srgbClr val="434343"/>
                </a:solidFill>
              </a:rPr>
              <a:t> evolucionando a medida que se fue progresando en cada una.</a:t>
            </a:r>
            <a:endParaRPr sz="1100">
              <a:solidFill>
                <a:srgbClr val="434343"/>
              </a:solidFill>
            </a:endParaRPr>
          </a:p>
          <a:p>
            <a:pPr indent="0" lvl="0" marL="0" rtl="0" algn="just">
              <a:lnSpc>
                <a:spcPct val="100000"/>
              </a:lnSpc>
              <a:spcBef>
                <a:spcPts val="0"/>
              </a:spcBef>
              <a:spcAft>
                <a:spcPts val="1200"/>
              </a:spcAft>
              <a:buNone/>
            </a:pPr>
            <a:r>
              <a:rPr lang="es-419" sz="1100">
                <a:solidFill>
                  <a:srgbClr val="434343"/>
                </a:solidFill>
              </a:rPr>
              <a:t>Se muestra imagen del tablero realizado y se deja el link para que se pueda ingresar al mismo y ver el detalle de cada tarea y su evolución.</a:t>
            </a:r>
            <a:endParaRPr sz="1100">
              <a:solidFill>
                <a:srgbClr val="434343"/>
              </a:solidFill>
            </a:endParaRPr>
          </a:p>
        </p:txBody>
      </p:sp>
      <p:pic>
        <p:nvPicPr>
          <p:cNvPr id="128" name="Google Shape;128;p18"/>
          <p:cNvPicPr preferRelativeResize="0"/>
          <p:nvPr/>
        </p:nvPicPr>
        <p:blipFill>
          <a:blip r:embed="rId3">
            <a:alphaModFix/>
          </a:blip>
          <a:stretch>
            <a:fillRect/>
          </a:stretch>
        </p:blipFill>
        <p:spPr>
          <a:xfrm>
            <a:off x="795650" y="2388840"/>
            <a:ext cx="5011576" cy="2381886"/>
          </a:xfrm>
          <a:prstGeom prst="rect">
            <a:avLst/>
          </a:prstGeom>
          <a:noFill/>
          <a:ln>
            <a:noFill/>
          </a:ln>
        </p:spPr>
      </p:pic>
      <p:sp>
        <p:nvSpPr>
          <p:cNvPr id="129" name="Google Shape;129;p18"/>
          <p:cNvSpPr txBox="1"/>
          <p:nvPr/>
        </p:nvSpPr>
        <p:spPr>
          <a:xfrm>
            <a:off x="447150" y="1769650"/>
            <a:ext cx="7030500" cy="46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000" u="sng">
                <a:solidFill>
                  <a:schemeClr val="hlink"/>
                </a:solidFill>
                <a:latin typeface="Nunito"/>
                <a:ea typeface="Nunito"/>
                <a:cs typeface="Nunito"/>
                <a:sym typeface="Nunito"/>
                <a:hlinkClick r:id="rId4"/>
              </a:rPr>
              <a:t>https://trello.com/invite/b/LhFFBZrH/ATTIbe474d6bb6710232c1041a82507a9f0aAFB1F57F/proyecto-floreria-la-clave</a:t>
            </a:r>
            <a:endParaRPr sz="1000">
              <a:latin typeface="Nunito"/>
              <a:ea typeface="Nunito"/>
              <a:cs typeface="Nunito"/>
              <a:sym typeface="Nunito"/>
            </a:endParaRPr>
          </a:p>
        </p:txBody>
      </p:sp>
      <p:sp>
        <p:nvSpPr>
          <p:cNvPr id="130" name="Google Shape;130;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sz="1000">
                <a:solidFill>
                  <a:schemeClr val="lt1"/>
                </a:solidFill>
                <a:latin typeface="Roboto"/>
                <a:ea typeface="Roboto"/>
                <a:cs typeface="Roboto"/>
                <a:sym typeface="Roboto"/>
              </a:rPr>
              <a:t>‹#›</a:t>
            </a:fld>
            <a:endParaRPr sz="1000">
              <a:solidFill>
                <a:schemeClr val="lt1"/>
              </a:solidFill>
              <a:latin typeface="Roboto"/>
              <a:ea typeface="Roboto"/>
              <a:cs typeface="Roboto"/>
              <a:sym typeface="Roboto"/>
            </a:endParaRPr>
          </a:p>
        </p:txBody>
      </p:sp>
      <p:pic>
        <p:nvPicPr>
          <p:cNvPr id="131" name="Google Shape;131;p18"/>
          <p:cNvPicPr preferRelativeResize="0"/>
          <p:nvPr/>
        </p:nvPicPr>
        <p:blipFill>
          <a:blip r:embed="rId5">
            <a:alphaModFix/>
          </a:blip>
          <a:stretch>
            <a:fillRect/>
          </a:stretch>
        </p:blipFill>
        <p:spPr>
          <a:xfrm>
            <a:off x="6581676" y="2688175"/>
            <a:ext cx="779075" cy="77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idx="1" type="body"/>
          </p:nvPr>
        </p:nvSpPr>
        <p:spPr>
          <a:xfrm>
            <a:off x="268625" y="977900"/>
            <a:ext cx="8490900" cy="2484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s-419" sz="1100">
                <a:solidFill>
                  <a:srgbClr val="434343"/>
                </a:solidFill>
                <a:highlight>
                  <a:srgbClr val="FFFFFF"/>
                </a:highlight>
                <a:latin typeface="Arial"/>
                <a:ea typeface="Arial"/>
                <a:cs typeface="Arial"/>
                <a:sym typeface="Arial"/>
              </a:rPr>
              <a:t>Se </a:t>
            </a:r>
            <a:r>
              <a:rPr lang="es-419" sz="1100">
                <a:solidFill>
                  <a:srgbClr val="434343"/>
                </a:solidFill>
                <a:highlight>
                  <a:srgbClr val="FFFFFF"/>
                </a:highlight>
                <a:latin typeface="Arial"/>
                <a:ea typeface="Arial"/>
                <a:cs typeface="Arial"/>
                <a:sym typeface="Arial"/>
              </a:rPr>
              <a:t>creó</a:t>
            </a:r>
            <a:r>
              <a:rPr lang="es-419" sz="1100">
                <a:solidFill>
                  <a:srgbClr val="434343"/>
                </a:solidFill>
                <a:highlight>
                  <a:srgbClr val="FFFFFF"/>
                </a:highlight>
                <a:latin typeface="Arial"/>
                <a:ea typeface="Arial"/>
                <a:cs typeface="Arial"/>
                <a:sym typeface="Arial"/>
              </a:rPr>
              <a:t> cuenta y un repositorio de GitHub aplicando lo aprendido en los </a:t>
            </a:r>
            <a:r>
              <a:rPr lang="es-419" sz="1100">
                <a:solidFill>
                  <a:srgbClr val="434343"/>
                </a:solidFill>
                <a:highlight>
                  <a:srgbClr val="FFFFFF"/>
                </a:highlight>
                <a:latin typeface="Arial"/>
                <a:ea typeface="Arial"/>
                <a:cs typeface="Arial"/>
                <a:sym typeface="Arial"/>
              </a:rPr>
              <a:t>últimos</a:t>
            </a:r>
            <a:r>
              <a:rPr lang="es-419" sz="1100">
                <a:solidFill>
                  <a:srgbClr val="434343"/>
                </a:solidFill>
                <a:highlight>
                  <a:srgbClr val="FFFFFF"/>
                </a:highlight>
                <a:latin typeface="Arial"/>
                <a:ea typeface="Arial"/>
                <a:cs typeface="Arial"/>
                <a:sym typeface="Arial"/>
              </a:rPr>
              <a:t> </a:t>
            </a:r>
            <a:r>
              <a:rPr lang="es-419" sz="1100">
                <a:solidFill>
                  <a:srgbClr val="434343"/>
                </a:solidFill>
                <a:highlight>
                  <a:srgbClr val="FFFFFF"/>
                </a:highlight>
                <a:latin typeface="Arial"/>
                <a:ea typeface="Arial"/>
                <a:cs typeface="Arial"/>
                <a:sym typeface="Arial"/>
              </a:rPr>
              <a:t>módulos</a:t>
            </a:r>
            <a:r>
              <a:rPr lang="es-419" sz="1100">
                <a:solidFill>
                  <a:srgbClr val="434343"/>
                </a:solidFill>
                <a:highlight>
                  <a:srgbClr val="FFFFFF"/>
                </a:highlight>
                <a:latin typeface="Arial"/>
                <a:ea typeface="Arial"/>
                <a:cs typeface="Arial"/>
                <a:sym typeface="Arial"/>
              </a:rPr>
              <a:t> y mediante el uso de Git Bash se clono el mismo, se realizaron las modificaciones correspondientes al trabajo y se subieron los archivos corregidos a dicho repositorio. </a:t>
            </a:r>
            <a:endParaRPr sz="1100">
              <a:solidFill>
                <a:srgbClr val="434343"/>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100">
              <a:solidFill>
                <a:srgbClr val="434343"/>
              </a:solidFill>
              <a:highlight>
                <a:srgbClr val="FFFFFF"/>
              </a:highlight>
              <a:latin typeface="Arial"/>
              <a:ea typeface="Arial"/>
              <a:cs typeface="Arial"/>
              <a:sym typeface="Arial"/>
            </a:endParaRPr>
          </a:p>
          <a:p>
            <a:pPr indent="0" lvl="0" marL="0" rtl="0" algn="just">
              <a:spcBef>
                <a:spcPts val="0"/>
              </a:spcBef>
              <a:spcAft>
                <a:spcPts val="0"/>
              </a:spcAft>
              <a:buNone/>
            </a:pPr>
            <a:r>
              <a:rPr lang="es-419" sz="1100">
                <a:solidFill>
                  <a:srgbClr val="434343"/>
                </a:solidFill>
                <a:highlight>
                  <a:srgbClr val="FFFFFF"/>
                </a:highlight>
                <a:latin typeface="Arial"/>
                <a:ea typeface="Arial"/>
                <a:cs typeface="Arial"/>
                <a:sym typeface="Arial"/>
              </a:rPr>
              <a:t>L</a:t>
            </a:r>
            <a:r>
              <a:rPr lang="es-419" sz="1100">
                <a:solidFill>
                  <a:srgbClr val="434343"/>
                </a:solidFill>
                <a:highlight>
                  <a:srgbClr val="FFFFFF"/>
                </a:highlight>
                <a:latin typeface="Arial"/>
                <a:ea typeface="Arial"/>
                <a:cs typeface="Arial"/>
                <a:sym typeface="Arial"/>
              </a:rPr>
              <a:t>a documentación correspondiente a las actividades realizadas antes mencionadas, se subió a un repositorio de GitHub que se puede consultar en el siguiente link: </a:t>
            </a:r>
            <a:endParaRPr sz="1100">
              <a:solidFill>
                <a:srgbClr val="434343"/>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1F2328"/>
              </a:solidFill>
              <a:highlight>
                <a:srgbClr val="FFFFFF"/>
              </a:highlight>
              <a:latin typeface="Arial"/>
              <a:ea typeface="Arial"/>
              <a:cs typeface="Arial"/>
              <a:sym typeface="Arial"/>
            </a:endParaRPr>
          </a:p>
          <a:p>
            <a:pPr indent="0" lvl="0" marL="0" rtl="0" algn="ctr">
              <a:spcBef>
                <a:spcPts val="0"/>
              </a:spcBef>
              <a:spcAft>
                <a:spcPts val="0"/>
              </a:spcAft>
              <a:buNone/>
            </a:pPr>
            <a:r>
              <a:rPr lang="es-419" sz="1100" u="sng">
                <a:solidFill>
                  <a:schemeClr val="hlink"/>
                </a:solidFill>
                <a:highlight>
                  <a:srgbClr val="FFFFFF"/>
                </a:highlight>
                <a:latin typeface="Arial"/>
                <a:ea typeface="Arial"/>
                <a:cs typeface="Arial"/>
                <a:sym typeface="Arial"/>
                <a:hlinkClick r:id="rId3"/>
              </a:rPr>
              <a:t>https://github.com/MFERSANCHEZ/FULLCODERSTPFINAL.git</a:t>
            </a:r>
            <a:endParaRPr/>
          </a:p>
          <a:p>
            <a:pPr indent="0" lvl="0" marL="0" rtl="0" algn="l">
              <a:spcBef>
                <a:spcPts val="1200"/>
              </a:spcBef>
              <a:spcAft>
                <a:spcPts val="0"/>
              </a:spcAft>
              <a:buNone/>
            </a:pPr>
            <a:r>
              <a:rPr lang="es-419" sz="1100"/>
              <a:t>En el repositorio podremos encontrar los siguientes documentos:</a:t>
            </a:r>
            <a:endParaRPr sz="1100"/>
          </a:p>
          <a:p>
            <a:pPr indent="-298450" lvl="0" marL="457200" rtl="0" algn="l">
              <a:spcBef>
                <a:spcPts val="1200"/>
              </a:spcBef>
              <a:spcAft>
                <a:spcPts val="0"/>
              </a:spcAft>
              <a:buSzPts val="1100"/>
              <a:buChar char="●"/>
            </a:pPr>
            <a:r>
              <a:rPr lang="es-419" sz="1100"/>
              <a:t>La actual presentación en Google Slides.</a:t>
            </a:r>
            <a:endParaRPr sz="1100"/>
          </a:p>
          <a:p>
            <a:pPr indent="-298450" lvl="0" marL="457200" rtl="0" algn="l">
              <a:spcBef>
                <a:spcPts val="0"/>
              </a:spcBef>
              <a:spcAft>
                <a:spcPts val="0"/>
              </a:spcAft>
              <a:buSzPts val="1100"/>
              <a:buChar char="●"/>
            </a:pPr>
            <a:r>
              <a:rPr lang="es-419" sz="1100"/>
              <a:t>El archivo extensión .psc con el código en Pseint.</a:t>
            </a:r>
            <a:endParaRPr sz="1100"/>
          </a:p>
          <a:p>
            <a:pPr indent="-298450" lvl="0" marL="457200" rtl="0" algn="l">
              <a:spcBef>
                <a:spcPts val="0"/>
              </a:spcBef>
              <a:spcAft>
                <a:spcPts val="0"/>
              </a:spcAft>
              <a:buSzPts val="1100"/>
              <a:buChar char="●"/>
            </a:pPr>
            <a:r>
              <a:rPr lang="es-419" sz="1100"/>
              <a:t>Imagen del diagrama de flujo del código en Pseint</a:t>
            </a:r>
            <a:endParaRPr/>
          </a:p>
        </p:txBody>
      </p:sp>
      <p:sp>
        <p:nvSpPr>
          <p:cNvPr id="137" name="Google Shape;137;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sz="1000">
                <a:solidFill>
                  <a:schemeClr val="lt1"/>
                </a:solidFill>
                <a:latin typeface="Roboto"/>
                <a:ea typeface="Roboto"/>
                <a:cs typeface="Roboto"/>
                <a:sym typeface="Roboto"/>
              </a:rPr>
              <a:t>‹#›</a:t>
            </a:fld>
            <a:endParaRPr sz="1000">
              <a:solidFill>
                <a:schemeClr val="lt1"/>
              </a:solidFill>
              <a:latin typeface="Roboto"/>
              <a:ea typeface="Roboto"/>
              <a:cs typeface="Roboto"/>
              <a:sym typeface="Roboto"/>
            </a:endParaRPr>
          </a:p>
        </p:txBody>
      </p:sp>
      <p:pic>
        <p:nvPicPr>
          <p:cNvPr id="138" name="Google Shape;138;p19"/>
          <p:cNvPicPr preferRelativeResize="0"/>
          <p:nvPr/>
        </p:nvPicPr>
        <p:blipFill>
          <a:blip r:embed="rId4">
            <a:alphaModFix/>
          </a:blip>
          <a:stretch>
            <a:fillRect/>
          </a:stretch>
        </p:blipFill>
        <p:spPr>
          <a:xfrm>
            <a:off x="2899825" y="3538100"/>
            <a:ext cx="1113100" cy="1113100"/>
          </a:xfrm>
          <a:prstGeom prst="rect">
            <a:avLst/>
          </a:prstGeom>
          <a:noFill/>
          <a:ln>
            <a:noFill/>
          </a:ln>
        </p:spPr>
      </p:pic>
      <p:sp>
        <p:nvSpPr>
          <p:cNvPr id="139" name="Google Shape;139;p19"/>
          <p:cNvSpPr txBox="1"/>
          <p:nvPr>
            <p:ph type="title"/>
          </p:nvPr>
        </p:nvSpPr>
        <p:spPr>
          <a:xfrm>
            <a:off x="268625" y="282925"/>
            <a:ext cx="7912800" cy="69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sz="2300"/>
              <a:t>Repositorio de GitHub</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