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af6c6c09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af6c6c09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af6c6c09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af6c6c09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af6c6c09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7af6c6c09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af6c6c098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af6c6c09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af6c6c09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af6c6c09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af6c6c09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af6c6c09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anva.com/design/DAFtVlynXDE/bI80Ys7jsm9xelWnz4AcEA/edit?utm_content=DAFtVlynXDE&amp;utm_campaign=designshare&amp;utm_medium=link2&amp;utm_source=sharebutton"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trello.com/invite/b/LhFFBZrH/ATTIbe474d6bb6710232c1041a82507a9f0aAFB1F57F/proyecto-floreria-la-clav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Full Coders</a:t>
            </a:r>
            <a:endParaRPr/>
          </a:p>
          <a:p>
            <a:pPr indent="0" lvl="0" marL="0" rtl="0" algn="l">
              <a:spcBef>
                <a:spcPts val="0"/>
              </a:spcBef>
              <a:spcAft>
                <a:spcPts val="0"/>
              </a:spcAft>
              <a:buNone/>
            </a:pPr>
            <a:r>
              <a:rPr lang="es-419" sz="3400"/>
              <a:t>Curso Introductorio</a:t>
            </a:r>
            <a:endParaRPr sz="34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s-419" sz="1400"/>
              <a:t>Trabajo Final - Proyecto Integrador</a:t>
            </a:r>
            <a:endParaRPr sz="1400"/>
          </a:p>
          <a:p>
            <a:pPr indent="0" lvl="0" marL="0" rtl="0" algn="l">
              <a:lnSpc>
                <a:spcPct val="100000"/>
              </a:lnSpc>
              <a:spcBef>
                <a:spcPts val="0"/>
              </a:spcBef>
              <a:spcAft>
                <a:spcPts val="0"/>
              </a:spcAft>
              <a:buSzPts val="688"/>
              <a:buNone/>
            </a:pPr>
            <a:r>
              <a:rPr lang="es-419" sz="1200"/>
              <a:t>Comisión</a:t>
            </a:r>
            <a:r>
              <a:rPr lang="es-419" sz="1200"/>
              <a:t> 15/21657</a:t>
            </a:r>
            <a:endParaRPr sz="1200"/>
          </a:p>
          <a:p>
            <a:pPr indent="0" lvl="0" marL="0" rtl="0" algn="l">
              <a:lnSpc>
                <a:spcPct val="100000"/>
              </a:lnSpc>
              <a:spcBef>
                <a:spcPts val="0"/>
              </a:spcBef>
              <a:spcAft>
                <a:spcPts val="0"/>
              </a:spcAft>
              <a:buSzPts val="688"/>
              <a:buNone/>
            </a:pPr>
            <a:r>
              <a:rPr lang="es-419" sz="1200"/>
              <a:t>Alumno: María Fernanda </a:t>
            </a:r>
            <a:r>
              <a:rPr lang="es-419" sz="1200"/>
              <a:t>Sánchez</a:t>
            </a:r>
            <a:endParaRPr sz="1200"/>
          </a:p>
          <a:p>
            <a:pPr indent="0" lvl="0" marL="0" rtl="0" algn="l">
              <a:lnSpc>
                <a:spcPct val="100000"/>
              </a:lnSpc>
              <a:spcBef>
                <a:spcPts val="0"/>
              </a:spcBef>
              <a:spcAft>
                <a:spcPts val="0"/>
              </a:spcAft>
              <a:buSzPts val="688"/>
              <a:buNone/>
            </a:pPr>
            <a:r>
              <a:rPr lang="es-419" sz="1200"/>
              <a:t>DNI. 26583621</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300"/>
              <a:t>Índice</a:t>
            </a:r>
            <a:endParaRPr sz="2300"/>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Resumen de la entrega _____________________________________		</a:t>
            </a:r>
            <a:r>
              <a:rPr lang="es-419"/>
              <a:t>pág</a:t>
            </a:r>
            <a:r>
              <a:rPr lang="es-419"/>
              <a:t>. 3</a:t>
            </a:r>
            <a:endParaRPr/>
          </a:p>
          <a:p>
            <a:pPr indent="-311150" lvl="0" marL="457200" rtl="0" algn="l">
              <a:spcBef>
                <a:spcPts val="0"/>
              </a:spcBef>
              <a:spcAft>
                <a:spcPts val="0"/>
              </a:spcAft>
              <a:buSzPts val="1300"/>
              <a:buChar char="●"/>
            </a:pPr>
            <a:r>
              <a:rPr lang="es-419"/>
              <a:t>Diagrama de flujo __________________________________________		</a:t>
            </a:r>
            <a:r>
              <a:rPr lang="es-419"/>
              <a:t>pág</a:t>
            </a:r>
            <a:r>
              <a:rPr lang="es-419"/>
              <a:t>. 4</a:t>
            </a:r>
            <a:endParaRPr/>
          </a:p>
          <a:p>
            <a:pPr indent="-311150" lvl="0" marL="457200" rtl="0" algn="l">
              <a:spcBef>
                <a:spcPts val="0"/>
              </a:spcBef>
              <a:spcAft>
                <a:spcPts val="0"/>
              </a:spcAft>
              <a:buSzPts val="1300"/>
              <a:buChar char="●"/>
            </a:pPr>
            <a:r>
              <a:rPr lang="es-419"/>
              <a:t>Link a repositorio GitHub ____________________________________		pág. 5</a:t>
            </a:r>
            <a:endParaRPr/>
          </a:p>
          <a:p>
            <a:pPr indent="-311150" lvl="0" marL="457200" rtl="0" algn="l">
              <a:spcBef>
                <a:spcPts val="0"/>
              </a:spcBef>
              <a:spcAft>
                <a:spcPts val="0"/>
              </a:spcAft>
              <a:buSzPts val="1300"/>
              <a:buChar char="●"/>
            </a:pPr>
            <a:r>
              <a:rPr lang="es-419"/>
              <a:t>Descripción del proyecto ____________________________________		</a:t>
            </a:r>
            <a:r>
              <a:rPr lang="es-419"/>
              <a:t>pág</a:t>
            </a:r>
            <a:r>
              <a:rPr lang="es-419"/>
              <a:t>. 6</a:t>
            </a:r>
            <a:endParaRPr/>
          </a:p>
          <a:p>
            <a:pPr indent="-311150" lvl="0" marL="457200" rtl="0" algn="l">
              <a:spcBef>
                <a:spcPts val="0"/>
              </a:spcBef>
              <a:spcAft>
                <a:spcPts val="0"/>
              </a:spcAft>
              <a:buSzPts val="1300"/>
              <a:buChar char="●"/>
            </a:pPr>
            <a:r>
              <a:rPr lang="es-419"/>
              <a:t>Requisitos funcionales ______________________________________		</a:t>
            </a:r>
            <a:r>
              <a:rPr lang="es-419"/>
              <a:t>pág</a:t>
            </a:r>
            <a:r>
              <a:rPr lang="es-419"/>
              <a:t>. 6</a:t>
            </a:r>
            <a:endParaRPr/>
          </a:p>
          <a:p>
            <a:pPr indent="-311150" lvl="0" marL="457200" rtl="0" algn="l">
              <a:spcBef>
                <a:spcPts val="0"/>
              </a:spcBef>
              <a:spcAft>
                <a:spcPts val="0"/>
              </a:spcAft>
              <a:buSzPts val="1300"/>
              <a:buChar char="●"/>
            </a:pPr>
            <a:r>
              <a:rPr lang="es-419"/>
              <a:t>Tablero Kanban aplicado ____________________________________		</a:t>
            </a:r>
            <a:r>
              <a:rPr lang="es-419"/>
              <a:t>pág</a:t>
            </a:r>
            <a:r>
              <a:rPr lang="es-419"/>
              <a:t>. 7</a:t>
            </a:r>
            <a:endParaRPr/>
          </a:p>
        </p:txBody>
      </p:sp>
      <p:sp>
        <p:nvSpPr>
          <p:cNvPr id="285" name="Google Shape;285;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300"/>
              <a:t>Resumen de la entrega</a:t>
            </a:r>
            <a:endParaRPr sz="2300"/>
          </a:p>
        </p:txBody>
      </p:sp>
      <p:sp>
        <p:nvSpPr>
          <p:cNvPr id="291" name="Google Shape;291;p15"/>
          <p:cNvSpPr txBox="1"/>
          <p:nvPr>
            <p:ph idx="1" type="body"/>
          </p:nvPr>
        </p:nvSpPr>
        <p:spPr>
          <a:xfrm>
            <a:off x="1303800" y="1200150"/>
            <a:ext cx="7030500" cy="302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000">
                <a:solidFill>
                  <a:srgbClr val="1F2328"/>
                </a:solidFill>
                <a:highlight>
                  <a:srgbClr val="FFFFFF"/>
                </a:highlight>
                <a:latin typeface="Arial"/>
                <a:ea typeface="Arial"/>
                <a:cs typeface="Arial"/>
                <a:sym typeface="Arial"/>
              </a:rPr>
              <a:t>Potenciar Argentina</a:t>
            </a:r>
            <a:br>
              <a:rPr lang="es-419" sz="1000">
                <a:solidFill>
                  <a:srgbClr val="1F2328"/>
                </a:solidFill>
                <a:highlight>
                  <a:srgbClr val="FFFFFF"/>
                </a:highlight>
                <a:latin typeface="Arial"/>
                <a:ea typeface="Arial"/>
                <a:cs typeface="Arial"/>
                <a:sym typeface="Arial"/>
              </a:rPr>
            </a:br>
            <a:r>
              <a:rPr lang="es-419" sz="1000">
                <a:solidFill>
                  <a:srgbClr val="1F2328"/>
                </a:solidFill>
                <a:highlight>
                  <a:srgbClr val="FFFFFF"/>
                </a:highlight>
                <a:latin typeface="Arial"/>
                <a:ea typeface="Arial"/>
                <a:cs typeface="Arial"/>
                <a:sym typeface="Arial"/>
              </a:rPr>
              <a:t>FullCoders: curso introductorio</a:t>
            </a:r>
            <a:br>
              <a:rPr lang="es-419" sz="1000">
                <a:solidFill>
                  <a:srgbClr val="1F2328"/>
                </a:solidFill>
                <a:highlight>
                  <a:srgbClr val="FFFFFF"/>
                </a:highlight>
                <a:latin typeface="Arial"/>
                <a:ea typeface="Arial"/>
                <a:cs typeface="Arial"/>
                <a:sym typeface="Arial"/>
              </a:rPr>
            </a:br>
            <a:r>
              <a:rPr lang="es-419" sz="1000">
                <a:solidFill>
                  <a:srgbClr val="1F2328"/>
                </a:solidFill>
                <a:highlight>
                  <a:srgbClr val="FFFFFF"/>
                </a:highlight>
                <a:latin typeface="Arial"/>
                <a:ea typeface="Arial"/>
                <a:cs typeface="Arial"/>
                <a:sym typeface="Arial"/>
              </a:rPr>
              <a:t>Comisión 15/21657</a:t>
            </a:r>
            <a:br>
              <a:rPr lang="es-419" sz="1000">
                <a:solidFill>
                  <a:srgbClr val="1F2328"/>
                </a:solidFill>
                <a:highlight>
                  <a:srgbClr val="FFFFFF"/>
                </a:highlight>
                <a:latin typeface="Arial"/>
                <a:ea typeface="Arial"/>
                <a:cs typeface="Arial"/>
                <a:sym typeface="Arial"/>
              </a:rPr>
            </a:br>
            <a:r>
              <a:rPr lang="es-419" sz="1000">
                <a:solidFill>
                  <a:srgbClr val="1F2328"/>
                </a:solidFill>
                <a:highlight>
                  <a:srgbClr val="FFFFFF"/>
                </a:highlight>
                <a:latin typeface="Arial"/>
                <a:ea typeface="Arial"/>
                <a:cs typeface="Arial"/>
                <a:sym typeface="Arial"/>
              </a:rPr>
              <a:t>Agosto 2023</a:t>
            </a:r>
            <a:br>
              <a:rPr lang="es-419" sz="1000">
                <a:solidFill>
                  <a:srgbClr val="1F2328"/>
                </a:solidFill>
                <a:highlight>
                  <a:srgbClr val="FFFFFF"/>
                </a:highlight>
                <a:latin typeface="Arial"/>
                <a:ea typeface="Arial"/>
                <a:cs typeface="Arial"/>
                <a:sym typeface="Arial"/>
              </a:rPr>
            </a:br>
            <a:r>
              <a:rPr lang="es-419" sz="1000">
                <a:solidFill>
                  <a:srgbClr val="1F2328"/>
                </a:solidFill>
                <a:highlight>
                  <a:srgbClr val="FFFFFF"/>
                </a:highlight>
                <a:latin typeface="Arial"/>
                <a:ea typeface="Arial"/>
                <a:cs typeface="Arial"/>
                <a:sym typeface="Arial"/>
              </a:rPr>
              <a:t>Proyecto: Floreria La Clave</a:t>
            </a:r>
            <a:br>
              <a:rPr lang="es-419" sz="1000">
                <a:solidFill>
                  <a:srgbClr val="1F2328"/>
                </a:solidFill>
                <a:highlight>
                  <a:srgbClr val="FFFFFF"/>
                </a:highlight>
                <a:latin typeface="Arial"/>
                <a:ea typeface="Arial"/>
                <a:cs typeface="Arial"/>
                <a:sym typeface="Arial"/>
              </a:rPr>
            </a:br>
            <a:r>
              <a:rPr lang="es-419" sz="1000">
                <a:solidFill>
                  <a:srgbClr val="1F2328"/>
                </a:solidFill>
                <a:highlight>
                  <a:srgbClr val="FFFFFF"/>
                </a:highlight>
                <a:latin typeface="Arial"/>
                <a:ea typeface="Arial"/>
                <a:cs typeface="Arial"/>
                <a:sym typeface="Arial"/>
              </a:rPr>
              <a:t>Alumna/o: María Fernanda Sánchez – DNI 26583621</a:t>
            </a:r>
            <a:br>
              <a:rPr lang="es-419" sz="1000">
                <a:solidFill>
                  <a:srgbClr val="1F2328"/>
                </a:solidFill>
                <a:highlight>
                  <a:srgbClr val="FFFFFF"/>
                </a:highlight>
                <a:latin typeface="Arial"/>
                <a:ea typeface="Arial"/>
                <a:cs typeface="Arial"/>
                <a:sym typeface="Arial"/>
              </a:rPr>
            </a:br>
            <a:r>
              <a:rPr lang="es-419" sz="1000">
                <a:solidFill>
                  <a:srgbClr val="1F2328"/>
                </a:solidFill>
                <a:highlight>
                  <a:srgbClr val="FFFFFF"/>
                </a:highlight>
                <a:latin typeface="Arial"/>
                <a:ea typeface="Arial"/>
                <a:cs typeface="Arial"/>
                <a:sym typeface="Arial"/>
              </a:rPr>
              <a:t>Tutor/a: Hernan Loisa</a:t>
            </a:r>
            <a:endParaRPr sz="1000">
              <a:solidFill>
                <a:srgbClr val="1F2328"/>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s-419" sz="1000">
                <a:solidFill>
                  <a:srgbClr val="1F2328"/>
                </a:solidFill>
                <a:highlight>
                  <a:srgbClr val="FFFFFF"/>
                </a:highlight>
                <a:latin typeface="Arial"/>
                <a:ea typeface="Arial"/>
                <a:cs typeface="Arial"/>
                <a:sym typeface="Arial"/>
              </a:rPr>
              <a:t>Breve </a:t>
            </a:r>
            <a:r>
              <a:rPr lang="es-419" sz="1000">
                <a:solidFill>
                  <a:srgbClr val="1F2328"/>
                </a:solidFill>
                <a:highlight>
                  <a:srgbClr val="FFFFFF"/>
                </a:highlight>
                <a:latin typeface="Arial"/>
                <a:ea typeface="Arial"/>
                <a:cs typeface="Arial"/>
                <a:sym typeface="Arial"/>
              </a:rPr>
              <a:t>descripción</a:t>
            </a:r>
            <a:r>
              <a:rPr lang="es-419" sz="1000">
                <a:solidFill>
                  <a:srgbClr val="1F2328"/>
                </a:solidFill>
                <a:highlight>
                  <a:srgbClr val="FFFFFF"/>
                </a:highlight>
                <a:latin typeface="Arial"/>
                <a:ea typeface="Arial"/>
                <a:cs typeface="Arial"/>
                <a:sym typeface="Arial"/>
              </a:rPr>
              <a:t> del proyecto:</a:t>
            </a:r>
            <a:br>
              <a:rPr lang="es-419" sz="1000">
                <a:solidFill>
                  <a:srgbClr val="1F2328"/>
                </a:solidFill>
                <a:highlight>
                  <a:srgbClr val="FFFFFF"/>
                </a:highlight>
                <a:latin typeface="Arial"/>
                <a:ea typeface="Arial"/>
                <a:cs typeface="Arial"/>
                <a:sym typeface="Arial"/>
              </a:rPr>
            </a:br>
            <a:r>
              <a:rPr lang="es-419" sz="1000">
                <a:solidFill>
                  <a:srgbClr val="1F2328"/>
                </a:solidFill>
                <a:highlight>
                  <a:srgbClr val="FFFFFF"/>
                </a:highlight>
                <a:latin typeface="Arial"/>
                <a:ea typeface="Arial"/>
                <a:cs typeface="Arial"/>
                <a:sym typeface="Arial"/>
              </a:rPr>
              <a:t>El trabajo busca cubrir la necesidad de una pequeña </a:t>
            </a:r>
            <a:r>
              <a:rPr lang="es-419" sz="1000">
                <a:solidFill>
                  <a:srgbClr val="1F2328"/>
                </a:solidFill>
                <a:highlight>
                  <a:srgbClr val="FFFFFF"/>
                </a:highlight>
                <a:latin typeface="Arial"/>
                <a:ea typeface="Arial"/>
                <a:cs typeface="Arial"/>
                <a:sym typeface="Arial"/>
              </a:rPr>
              <a:t>florería</a:t>
            </a:r>
            <a:r>
              <a:rPr lang="es-419" sz="1000">
                <a:solidFill>
                  <a:srgbClr val="1F2328"/>
                </a:solidFill>
                <a:highlight>
                  <a:srgbClr val="FFFFFF"/>
                </a:highlight>
                <a:latin typeface="Arial"/>
                <a:ea typeface="Arial"/>
                <a:cs typeface="Arial"/>
                <a:sym typeface="Arial"/>
              </a:rPr>
              <a:t> que quiere asistir a sus clientes en la eleccion de plantas y ademas que busca aumentar sus ventas mediante un </a:t>
            </a:r>
            <a:r>
              <a:rPr lang="es-419" sz="1000">
                <a:solidFill>
                  <a:srgbClr val="1F2328"/>
                </a:solidFill>
                <a:highlight>
                  <a:srgbClr val="FFFFFF"/>
                </a:highlight>
                <a:latin typeface="Arial"/>
                <a:ea typeface="Arial"/>
                <a:cs typeface="Arial"/>
                <a:sym typeface="Arial"/>
              </a:rPr>
              <a:t>catálogo</a:t>
            </a:r>
            <a:r>
              <a:rPr lang="es-419" sz="1000">
                <a:solidFill>
                  <a:srgbClr val="1F2328"/>
                </a:solidFill>
                <a:highlight>
                  <a:srgbClr val="FFFFFF"/>
                </a:highlight>
                <a:latin typeface="Arial"/>
                <a:ea typeface="Arial"/>
                <a:cs typeface="Arial"/>
                <a:sym typeface="Arial"/>
              </a:rPr>
              <a:t> web con carrito de compras (e-commerce).</a:t>
            </a:r>
            <a:endParaRPr sz="1000">
              <a:solidFill>
                <a:srgbClr val="1F2328"/>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br>
              <a:rPr lang="es-419" sz="1000">
                <a:solidFill>
                  <a:srgbClr val="1F2328"/>
                </a:solidFill>
                <a:highlight>
                  <a:srgbClr val="FFFFFF"/>
                </a:highlight>
                <a:latin typeface="Arial"/>
                <a:ea typeface="Arial"/>
                <a:cs typeface="Arial"/>
                <a:sym typeface="Arial"/>
              </a:rPr>
            </a:br>
            <a:r>
              <a:rPr lang="es-419" sz="1000">
                <a:solidFill>
                  <a:srgbClr val="1F2328"/>
                </a:solidFill>
                <a:highlight>
                  <a:srgbClr val="FFFFFF"/>
                </a:highlight>
                <a:latin typeface="Arial"/>
                <a:ea typeface="Arial"/>
                <a:cs typeface="Arial"/>
                <a:sym typeface="Arial"/>
              </a:rPr>
              <a:t>Se diseño ademas el nombre y el logo del negocio: </a:t>
            </a:r>
            <a:r>
              <a:rPr lang="es-419" sz="1000" u="sng">
                <a:solidFill>
                  <a:schemeClr val="hlink"/>
                </a:solidFill>
                <a:highlight>
                  <a:srgbClr val="FFFFFF"/>
                </a:highlight>
                <a:latin typeface="Arial"/>
                <a:ea typeface="Arial"/>
                <a:cs typeface="Arial"/>
                <a:sym typeface="Arial"/>
                <a:hlinkClick r:id="rId3"/>
              </a:rPr>
              <a:t>https://www.canva.com/design/DAFtVlynXDE/bI80Ys7jsm9xelWnz4AcEA/edit?utm_content=DAFtVlynXDE&amp;utm_campaign=designshare&amp;utm_medium=link2&amp;utm_source=sharebutton</a:t>
            </a:r>
            <a:endParaRPr sz="1000">
              <a:solidFill>
                <a:srgbClr val="1F2328"/>
              </a:solidFill>
              <a:highlight>
                <a:srgbClr val="FFFFFF"/>
              </a:highlight>
              <a:latin typeface="Arial"/>
              <a:ea typeface="Arial"/>
              <a:cs typeface="Arial"/>
              <a:sym typeface="Arial"/>
            </a:endParaRPr>
          </a:p>
          <a:p>
            <a:pPr indent="0" lvl="0" marL="0" rtl="0" algn="l">
              <a:spcBef>
                <a:spcPts val="0"/>
              </a:spcBef>
              <a:spcAft>
                <a:spcPts val="0"/>
              </a:spcAft>
              <a:buNone/>
            </a:pPr>
            <a:br>
              <a:rPr lang="es-419" sz="1000">
                <a:solidFill>
                  <a:srgbClr val="1F2328"/>
                </a:solidFill>
                <a:highlight>
                  <a:srgbClr val="FFFFFF"/>
                </a:highlight>
                <a:latin typeface="Arial"/>
                <a:ea typeface="Arial"/>
                <a:cs typeface="Arial"/>
                <a:sym typeface="Arial"/>
              </a:rPr>
            </a:br>
            <a:endParaRPr sz="1000"/>
          </a:p>
        </p:txBody>
      </p:sp>
      <p:pic>
        <p:nvPicPr>
          <p:cNvPr id="292" name="Google Shape;292;p15"/>
          <p:cNvPicPr preferRelativeResize="0"/>
          <p:nvPr/>
        </p:nvPicPr>
        <p:blipFill>
          <a:blip r:embed="rId4">
            <a:alphaModFix/>
          </a:blip>
          <a:stretch>
            <a:fillRect/>
          </a:stretch>
        </p:blipFill>
        <p:spPr>
          <a:xfrm>
            <a:off x="2533650" y="3705214"/>
            <a:ext cx="1962150" cy="1344436"/>
          </a:xfrm>
          <a:prstGeom prst="rect">
            <a:avLst/>
          </a:prstGeom>
          <a:noFill/>
          <a:ln>
            <a:noFill/>
          </a:ln>
        </p:spPr>
      </p:pic>
      <p:pic>
        <p:nvPicPr>
          <p:cNvPr id="293" name="Google Shape;293;p15"/>
          <p:cNvPicPr preferRelativeResize="0"/>
          <p:nvPr/>
        </p:nvPicPr>
        <p:blipFill>
          <a:blip r:embed="rId5">
            <a:alphaModFix/>
          </a:blip>
          <a:stretch>
            <a:fillRect/>
          </a:stretch>
        </p:blipFill>
        <p:spPr>
          <a:xfrm>
            <a:off x="4648200" y="3705225"/>
            <a:ext cx="1962150" cy="1344425"/>
          </a:xfrm>
          <a:prstGeom prst="rect">
            <a:avLst/>
          </a:prstGeom>
          <a:noFill/>
          <a:ln>
            <a:noFill/>
          </a:ln>
        </p:spPr>
      </p:pic>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idx="1" type="body"/>
          </p:nvPr>
        </p:nvSpPr>
        <p:spPr>
          <a:xfrm>
            <a:off x="1294275" y="789900"/>
            <a:ext cx="7030500" cy="667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s-419" sz="1100">
                <a:solidFill>
                  <a:srgbClr val="1F2328"/>
                </a:solidFill>
                <a:highlight>
                  <a:srgbClr val="FFFFFF"/>
                </a:highlight>
                <a:latin typeface="Arial"/>
                <a:ea typeface="Arial"/>
                <a:cs typeface="Arial"/>
                <a:sym typeface="Arial"/>
              </a:rPr>
              <a:t>Durante el desarrollo del proyecto se realizó el pseudocódigo en Pseint que simula el sistema proyectado para la florería y un diagrama de flujo del mismo.</a:t>
            </a:r>
            <a:endParaRPr sz="1100">
              <a:solidFill>
                <a:srgbClr val="1F2328"/>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300" name="Google Shape;300;p16"/>
          <p:cNvPicPr preferRelativeResize="0"/>
          <p:nvPr/>
        </p:nvPicPr>
        <p:blipFill>
          <a:blip r:embed="rId3">
            <a:alphaModFix/>
          </a:blip>
          <a:stretch>
            <a:fillRect/>
          </a:stretch>
        </p:blipFill>
        <p:spPr>
          <a:xfrm>
            <a:off x="2771775" y="1457400"/>
            <a:ext cx="3688263" cy="3381301"/>
          </a:xfrm>
          <a:prstGeom prst="rect">
            <a:avLst/>
          </a:prstGeom>
          <a:noFill/>
          <a:ln>
            <a:noFill/>
          </a:ln>
        </p:spPr>
      </p:pic>
      <p:sp>
        <p:nvSpPr>
          <p:cNvPr id="301" name="Google Shape;301;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idx="1" type="body"/>
          </p:nvPr>
        </p:nvSpPr>
        <p:spPr>
          <a:xfrm>
            <a:off x="1208550" y="808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050">
                <a:solidFill>
                  <a:srgbClr val="1F2328"/>
                </a:solidFill>
                <a:highlight>
                  <a:srgbClr val="FFFFFF"/>
                </a:highlight>
                <a:latin typeface="Arial"/>
                <a:ea typeface="Arial"/>
                <a:cs typeface="Arial"/>
                <a:sym typeface="Arial"/>
              </a:rPr>
              <a:t>Y también se representó el proceso de gestión del proyecto con las metodologías </a:t>
            </a:r>
            <a:r>
              <a:rPr lang="es-419" sz="1050">
                <a:solidFill>
                  <a:srgbClr val="1F2328"/>
                </a:solidFill>
                <a:highlight>
                  <a:srgbClr val="FFFFFF"/>
                </a:highlight>
                <a:latin typeface="Arial"/>
                <a:ea typeface="Arial"/>
                <a:cs typeface="Arial"/>
                <a:sym typeface="Arial"/>
              </a:rPr>
              <a:t>ágiles</a:t>
            </a:r>
            <a:r>
              <a:rPr lang="es-419" sz="1050">
                <a:solidFill>
                  <a:srgbClr val="1F2328"/>
                </a:solidFill>
                <a:highlight>
                  <a:srgbClr val="FFFFFF"/>
                </a:highlight>
                <a:latin typeface="Arial"/>
                <a:ea typeface="Arial"/>
                <a:cs typeface="Arial"/>
                <a:sym typeface="Arial"/>
              </a:rPr>
              <a:t> estudiadas </a:t>
            </a:r>
            <a:r>
              <a:rPr lang="es-419" sz="1050">
                <a:solidFill>
                  <a:srgbClr val="1F2328"/>
                </a:solidFill>
                <a:highlight>
                  <a:srgbClr val="FFFFFF"/>
                </a:highlight>
                <a:latin typeface="Arial"/>
                <a:ea typeface="Arial"/>
                <a:cs typeface="Arial"/>
                <a:sym typeface="Arial"/>
              </a:rPr>
              <a:t>Kanban / Scrum.</a:t>
            </a:r>
            <a:br>
              <a:rPr lang="es-419" sz="1050">
                <a:solidFill>
                  <a:srgbClr val="1F2328"/>
                </a:solidFill>
                <a:highlight>
                  <a:srgbClr val="FFFFFF"/>
                </a:highlight>
                <a:latin typeface="Arial"/>
                <a:ea typeface="Arial"/>
                <a:cs typeface="Arial"/>
                <a:sym typeface="Arial"/>
              </a:rPr>
            </a:br>
            <a:endParaRPr sz="1050">
              <a:solidFill>
                <a:srgbClr val="1F2328"/>
              </a:solidFill>
              <a:highlight>
                <a:srgbClr val="FFFFFF"/>
              </a:highlight>
              <a:latin typeface="Arial"/>
              <a:ea typeface="Arial"/>
              <a:cs typeface="Arial"/>
              <a:sym typeface="Arial"/>
            </a:endParaRPr>
          </a:p>
          <a:p>
            <a:pPr indent="0" lvl="0" marL="0" rtl="0" algn="l">
              <a:spcBef>
                <a:spcPts val="0"/>
              </a:spcBef>
              <a:spcAft>
                <a:spcPts val="0"/>
              </a:spcAft>
              <a:buNone/>
            </a:pPr>
            <a:r>
              <a:rPr lang="es-419" sz="1050">
                <a:solidFill>
                  <a:srgbClr val="1F2328"/>
                </a:solidFill>
                <a:highlight>
                  <a:srgbClr val="FFFFFF"/>
                </a:highlight>
                <a:latin typeface="Arial"/>
                <a:ea typeface="Arial"/>
                <a:cs typeface="Arial"/>
                <a:sym typeface="Arial"/>
              </a:rPr>
              <a:t>Finalmente toda la documentación correspondiente a las actividades realizadas, antes mencionadas, se subió a un repositorio de GitHub que se puede consultar en el siguiente link: </a:t>
            </a:r>
            <a:endParaRPr sz="1050">
              <a:solidFill>
                <a:srgbClr val="1F2328"/>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307" name="Google Shape;307;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2600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sz="2577"/>
              <a:t>Sistema de </a:t>
            </a:r>
            <a:r>
              <a:rPr lang="es-419" sz="2577"/>
              <a:t>gestión</a:t>
            </a:r>
            <a:r>
              <a:rPr lang="es-419" sz="2577"/>
              <a:t> y consulta </a:t>
            </a:r>
            <a:endParaRPr sz="2577"/>
          </a:p>
          <a:p>
            <a:pPr indent="0" lvl="0" marL="0" rtl="0" algn="ctr">
              <a:spcBef>
                <a:spcPts val="0"/>
              </a:spcBef>
              <a:spcAft>
                <a:spcPts val="0"/>
              </a:spcAft>
              <a:buNone/>
            </a:pPr>
            <a:r>
              <a:rPr lang="es-419" sz="2577"/>
              <a:t>Floreria </a:t>
            </a:r>
            <a:r>
              <a:rPr lang="es-419"/>
              <a:t>LA CLAVE</a:t>
            </a:r>
            <a:endParaRPr/>
          </a:p>
        </p:txBody>
      </p:sp>
      <p:sp>
        <p:nvSpPr>
          <p:cNvPr id="313" name="Google Shape;313;p18"/>
          <p:cNvSpPr txBox="1"/>
          <p:nvPr>
            <p:ph idx="1" type="body"/>
          </p:nvPr>
        </p:nvSpPr>
        <p:spPr>
          <a:xfrm>
            <a:off x="1303800" y="1731225"/>
            <a:ext cx="7030500" cy="3593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b="1" lang="es-419"/>
              <a:t>Descripción</a:t>
            </a:r>
            <a:r>
              <a:rPr b="1" lang="es-419"/>
              <a:t> del proyecto:</a:t>
            </a:r>
            <a:endParaRPr b="1"/>
          </a:p>
          <a:p>
            <a:pPr indent="0" lvl="0" marL="0" rtl="0" algn="just">
              <a:spcBef>
                <a:spcPts val="1200"/>
              </a:spcBef>
              <a:spcAft>
                <a:spcPts val="0"/>
              </a:spcAft>
              <a:buNone/>
            </a:pPr>
            <a:r>
              <a:rPr lang="es-419"/>
              <a:t>La floreria La Clave necesita un sistema que le permita asistir a sus clientes en la </a:t>
            </a:r>
            <a:r>
              <a:rPr lang="es-419"/>
              <a:t>elección</a:t>
            </a:r>
            <a:r>
              <a:rPr lang="es-419"/>
              <a:t> de plantas acordes a sus posibilidades y preferencias, y que </a:t>
            </a:r>
            <a:r>
              <a:rPr lang="es-419"/>
              <a:t>además,</a:t>
            </a:r>
            <a:r>
              <a:rPr lang="es-419"/>
              <a:t> les permita realizar la compra de ellas.</a:t>
            </a:r>
            <a:endParaRPr/>
          </a:p>
          <a:p>
            <a:pPr indent="0" lvl="0" marL="0" rtl="0" algn="just">
              <a:spcBef>
                <a:spcPts val="1200"/>
              </a:spcBef>
              <a:spcAft>
                <a:spcPts val="0"/>
              </a:spcAft>
              <a:buNone/>
            </a:pPr>
            <a:r>
              <a:rPr b="1" lang="es-419"/>
              <a:t>Requisitos funcionales:</a:t>
            </a:r>
            <a:endParaRPr b="1"/>
          </a:p>
          <a:p>
            <a:pPr indent="-298767" lvl="0" marL="457200" rtl="0" algn="just">
              <a:spcBef>
                <a:spcPts val="1200"/>
              </a:spcBef>
              <a:spcAft>
                <a:spcPts val="0"/>
              </a:spcAft>
              <a:buSzPct val="100000"/>
              <a:buChar char="●"/>
            </a:pPr>
            <a:r>
              <a:rPr lang="es-419" u="sng"/>
              <a:t>Asistencia al usuario para elegir la planta </a:t>
            </a:r>
            <a:r>
              <a:rPr lang="es-419" u="sng"/>
              <a:t>más</a:t>
            </a:r>
            <a:r>
              <a:rPr lang="es-419" u="sng"/>
              <a:t> adecuada</a:t>
            </a:r>
            <a:r>
              <a:rPr lang="es-419"/>
              <a:t>: En función de una serie de preguntas que nos permiten conocer las posibilidades y </a:t>
            </a:r>
            <a:r>
              <a:rPr lang="es-419"/>
              <a:t>preferencias</a:t>
            </a:r>
            <a:r>
              <a:rPr lang="es-419"/>
              <a:t> de los mismos, se le devuelve una lista de 3 plantas, que son las que </a:t>
            </a:r>
            <a:r>
              <a:rPr lang="es-419"/>
              <a:t>más</a:t>
            </a:r>
            <a:r>
              <a:rPr lang="es-419"/>
              <a:t> se ajustan a las respuestas dadas. </a:t>
            </a:r>
            <a:endParaRPr/>
          </a:p>
          <a:p>
            <a:pPr indent="-298767" lvl="0" marL="457200" rtl="0" algn="just">
              <a:spcBef>
                <a:spcPts val="0"/>
              </a:spcBef>
              <a:spcAft>
                <a:spcPts val="0"/>
              </a:spcAft>
              <a:buSzPct val="100000"/>
              <a:buChar char="●"/>
            </a:pPr>
            <a:r>
              <a:rPr lang="es-419" u="sng"/>
              <a:t>Catálogo</a:t>
            </a:r>
            <a:r>
              <a:rPr lang="es-419" u="sng"/>
              <a:t> de plantas</a:t>
            </a:r>
            <a:r>
              <a:rPr lang="es-419"/>
              <a:t>: Se </a:t>
            </a:r>
            <a:r>
              <a:rPr lang="es-419"/>
              <a:t>encuentra</a:t>
            </a:r>
            <a:r>
              <a:rPr lang="es-419"/>
              <a:t> a </a:t>
            </a:r>
            <a:r>
              <a:rPr lang="es-419"/>
              <a:t>disposición para su consulta un catálogo de plantas que también permite realizar la compra de las que hayan sido de interés del cliente y, finalizada la selección, muestra el costo total de la compra. </a:t>
            </a:r>
            <a:r>
              <a:rPr lang="es-419"/>
              <a:t> </a:t>
            </a:r>
            <a:endParaRPr/>
          </a:p>
          <a:p>
            <a:pPr indent="-298767" lvl="0" marL="457200" rtl="0" algn="just">
              <a:spcBef>
                <a:spcPts val="0"/>
              </a:spcBef>
              <a:spcAft>
                <a:spcPts val="0"/>
              </a:spcAft>
              <a:buSzPct val="100000"/>
              <a:buChar char="●"/>
            </a:pPr>
            <a:r>
              <a:rPr lang="es-419" u="sng"/>
              <a:t>Menúes</a:t>
            </a:r>
            <a:r>
              <a:rPr lang="es-419" u="sng"/>
              <a:t> interactivos</a:t>
            </a:r>
            <a:r>
              <a:rPr lang="es-419"/>
              <a:t>: Desde cualquiera de los </a:t>
            </a:r>
            <a:r>
              <a:rPr lang="es-419"/>
              <a:t>ítems</a:t>
            </a:r>
            <a:r>
              <a:rPr lang="es-419"/>
              <a:t> del </a:t>
            </a:r>
            <a:r>
              <a:rPr lang="es-419"/>
              <a:t>menú</a:t>
            </a:r>
            <a:r>
              <a:rPr lang="es-419"/>
              <a:t> en el que se encuentre, se ofrecen nuevos </a:t>
            </a:r>
            <a:r>
              <a:rPr lang="es-419"/>
              <a:t>menús</a:t>
            </a:r>
            <a:r>
              <a:rPr lang="es-419"/>
              <a:t> que permiten volver a consultar las distintas funcionalidades previstas.</a:t>
            </a:r>
            <a:endParaRPr/>
          </a:p>
          <a:p>
            <a:pPr indent="-298767" lvl="0" marL="457200" rtl="0" algn="just">
              <a:spcBef>
                <a:spcPts val="0"/>
              </a:spcBef>
              <a:spcAft>
                <a:spcPts val="0"/>
              </a:spcAft>
              <a:buSzPct val="100000"/>
              <a:buChar char="●"/>
            </a:pPr>
            <a:r>
              <a:rPr lang="es-419" u="sng"/>
              <a:t>Despedida</a:t>
            </a:r>
            <a:r>
              <a:rPr lang="es-419"/>
              <a:t>: Se </a:t>
            </a:r>
            <a:r>
              <a:rPr lang="es-419"/>
              <a:t>prevé</a:t>
            </a:r>
            <a:r>
              <a:rPr lang="es-419"/>
              <a:t> que al momento que el cliente decide salir del sistema, se devuelva un </a:t>
            </a:r>
            <a:r>
              <a:rPr lang="es-419"/>
              <a:t>cálido</a:t>
            </a:r>
            <a:r>
              <a:rPr lang="es-419"/>
              <a:t> mensaje de despedida, buscando </a:t>
            </a:r>
            <a:r>
              <a:rPr lang="es-419"/>
              <a:t>así</a:t>
            </a:r>
            <a:r>
              <a:rPr lang="es-419"/>
              <a:t>, que quiera </a:t>
            </a:r>
            <a:r>
              <a:rPr lang="es-419"/>
              <a:t>regresar</a:t>
            </a:r>
            <a:r>
              <a:rPr lang="es-419"/>
              <a:t> pronto.</a:t>
            </a:r>
            <a:endParaRPr/>
          </a:p>
          <a:p>
            <a:pPr indent="-298767" lvl="0" marL="457200" rtl="0" algn="just">
              <a:spcBef>
                <a:spcPts val="0"/>
              </a:spcBef>
              <a:spcAft>
                <a:spcPts val="0"/>
              </a:spcAft>
              <a:buSzPct val="100000"/>
              <a:buChar char="●"/>
            </a:pPr>
            <a:r>
              <a:rPr lang="es-419" u="sng"/>
              <a:t>Interfaz de usuario</a:t>
            </a:r>
            <a:r>
              <a:rPr lang="es-419"/>
              <a:t>: Se proporciona una interfaz </a:t>
            </a:r>
            <a:r>
              <a:rPr lang="es-419"/>
              <a:t>fácil</a:t>
            </a:r>
            <a:r>
              <a:rPr lang="es-419"/>
              <a:t> de usar e intuitiva, que también resulte de utilidad brindando </a:t>
            </a:r>
            <a:r>
              <a:rPr lang="es-419"/>
              <a:t>información</a:t>
            </a:r>
            <a:r>
              <a:rPr lang="es-419"/>
              <a:t> y que permite de forma </a:t>
            </a:r>
            <a:r>
              <a:rPr lang="es-419"/>
              <a:t>sencilla</a:t>
            </a:r>
            <a:r>
              <a:rPr lang="es-419"/>
              <a:t> realizar compras.</a:t>
            </a:r>
            <a:endParaRPr/>
          </a:p>
          <a:p>
            <a:pPr indent="0" lvl="0" marL="0" rtl="0" algn="l">
              <a:spcBef>
                <a:spcPts val="1200"/>
              </a:spcBef>
              <a:spcAft>
                <a:spcPts val="1200"/>
              </a:spcAft>
              <a:buNone/>
            </a:pPr>
            <a:r>
              <a:t/>
            </a:r>
            <a:endParaRPr/>
          </a:p>
        </p:txBody>
      </p:sp>
      <p:sp>
        <p:nvSpPr>
          <p:cNvPr id="314" name="Google Shape;314;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300"/>
              <a:t>Metodología Kanban aplicada al proyecto.</a:t>
            </a:r>
            <a:endParaRPr sz="2300"/>
          </a:p>
        </p:txBody>
      </p:sp>
      <p:sp>
        <p:nvSpPr>
          <p:cNvPr id="320" name="Google Shape;320;p19"/>
          <p:cNvSpPr txBox="1"/>
          <p:nvPr>
            <p:ph idx="1" type="body"/>
          </p:nvPr>
        </p:nvSpPr>
        <p:spPr>
          <a:xfrm>
            <a:off x="1303800" y="1238175"/>
            <a:ext cx="7030500" cy="99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000"/>
              <a:t>Se realizó un tablero Kanban en Trello en el cual se hizo la lista de tareas a desarrollar y se </a:t>
            </a:r>
            <a:r>
              <a:rPr lang="es-419" sz="1000"/>
              <a:t>fueron</a:t>
            </a:r>
            <a:r>
              <a:rPr lang="es-419" sz="1000"/>
              <a:t> evolucionando a medida que se fue progresando en cada una.</a:t>
            </a:r>
            <a:endParaRPr sz="1000"/>
          </a:p>
          <a:p>
            <a:pPr indent="0" lvl="0" marL="0" rtl="0" algn="l">
              <a:lnSpc>
                <a:spcPct val="100000"/>
              </a:lnSpc>
              <a:spcBef>
                <a:spcPts val="1200"/>
              </a:spcBef>
              <a:spcAft>
                <a:spcPts val="1200"/>
              </a:spcAft>
              <a:buNone/>
            </a:pPr>
            <a:r>
              <a:rPr lang="es-419" sz="1000"/>
              <a:t>Se muestra imagen del tablero realizado y se deja el link para que se pueda ingresar al mismo y ver el detalle de cada tarea y su evolución.</a:t>
            </a:r>
            <a:endParaRPr sz="1000"/>
          </a:p>
        </p:txBody>
      </p:sp>
      <p:pic>
        <p:nvPicPr>
          <p:cNvPr id="321" name="Google Shape;321;p19"/>
          <p:cNvPicPr preferRelativeResize="0"/>
          <p:nvPr/>
        </p:nvPicPr>
        <p:blipFill>
          <a:blip r:embed="rId3">
            <a:alphaModFix/>
          </a:blip>
          <a:stretch>
            <a:fillRect/>
          </a:stretch>
        </p:blipFill>
        <p:spPr>
          <a:xfrm>
            <a:off x="1835450" y="2456550"/>
            <a:ext cx="5473075" cy="2601225"/>
          </a:xfrm>
          <a:prstGeom prst="rect">
            <a:avLst/>
          </a:prstGeom>
          <a:noFill/>
          <a:ln>
            <a:noFill/>
          </a:ln>
        </p:spPr>
      </p:pic>
      <p:sp>
        <p:nvSpPr>
          <p:cNvPr id="322" name="Google Shape;322;p19"/>
          <p:cNvSpPr txBox="1"/>
          <p:nvPr/>
        </p:nvSpPr>
        <p:spPr>
          <a:xfrm>
            <a:off x="1303800" y="2057325"/>
            <a:ext cx="7030500" cy="46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000" u="sng">
                <a:solidFill>
                  <a:schemeClr val="hlink"/>
                </a:solidFill>
                <a:latin typeface="Nunito"/>
                <a:ea typeface="Nunito"/>
                <a:cs typeface="Nunito"/>
                <a:sym typeface="Nunito"/>
                <a:hlinkClick r:id="rId4"/>
              </a:rPr>
              <a:t>https://trello.com/invite/b/LhFFBZrH/ATTIbe474d6bb6710232c1041a82507a9f0aAFB1F57F/proyecto-floreria-la-clave</a:t>
            </a:r>
            <a:endParaRPr sz="1000">
              <a:latin typeface="Nunito"/>
              <a:ea typeface="Nunito"/>
              <a:cs typeface="Nunito"/>
              <a:sym typeface="Nunito"/>
            </a:endParaRPr>
          </a:p>
        </p:txBody>
      </p:sp>
      <p:sp>
        <p:nvSpPr>
          <p:cNvPr id="323" name="Google Shape;323;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