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16911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5633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9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20672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27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958674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514775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2725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978587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66630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37673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31476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what-is/ai-agents/" TargetMode="External"/><Relationship Id="rId2" Type="http://schemas.openxmlformats.org/officeDocument/2006/relationships/hyperlink" Target="https://www.xataka.com/basics/ai-agents-agentes-ia-que-componentes-que-tipos-existen-inteligencia-artificial" TargetMode="External"/><Relationship Id="rId1" Type="http://schemas.openxmlformats.org/officeDocument/2006/relationships/slideLayout" Target="../slideLayouts/slideLayout2.xml"/><Relationship Id="rId5" Type="http://schemas.openxmlformats.org/officeDocument/2006/relationships/hyperlink" Target="https://iartificial.blog/en/asistentes-virtuales/los-agentes-inteligentes-y-su-papel-en-la-ia/" TargetMode="External"/><Relationship Id="rId4" Type="http://schemas.openxmlformats.org/officeDocument/2006/relationships/hyperlink" Target="https://botpress.com/blog/what-are-the-different-types-of-ai-agent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inta y acuarela líquida">
            <a:extLst>
              <a:ext uri="{FF2B5EF4-FFF2-40B4-BE49-F238E27FC236}">
                <a16:creationId xmlns:a16="http://schemas.microsoft.com/office/drawing/2014/main" id="{088BAC80-7731-8F6D-A9FB-A37893130B28}"/>
              </a:ext>
            </a:extLst>
          </p:cNvPr>
          <p:cNvPicPr>
            <a:picLocks noChangeAspect="1"/>
          </p:cNvPicPr>
          <p:nvPr/>
        </p:nvPicPr>
        <p:blipFill>
          <a:blip r:embed="rId2">
            <a:alphaModFix amt="40000"/>
          </a:blip>
          <a:srcRect t="1869" b="6670"/>
          <a:stretch/>
        </p:blipFill>
        <p:spPr>
          <a:xfrm>
            <a:off x="20" y="152"/>
            <a:ext cx="12191980" cy="6857848"/>
          </a:xfrm>
          <a:prstGeom prst="rect">
            <a:avLst/>
          </a:prstGeom>
        </p:spPr>
      </p:pic>
      <p:sp>
        <p:nvSpPr>
          <p:cNvPr id="2" name="Título 1">
            <a:extLst>
              <a:ext uri="{FF2B5EF4-FFF2-40B4-BE49-F238E27FC236}">
                <a16:creationId xmlns:a16="http://schemas.microsoft.com/office/drawing/2014/main" id="{3CE9F038-2455-BD56-8E03-B2E91884AE61}"/>
              </a:ext>
            </a:extLst>
          </p:cNvPr>
          <p:cNvSpPr>
            <a:spLocks noGrp="1"/>
          </p:cNvSpPr>
          <p:nvPr>
            <p:ph type="ctrTitle"/>
          </p:nvPr>
        </p:nvSpPr>
        <p:spPr>
          <a:xfrm>
            <a:off x="640080" y="985233"/>
            <a:ext cx="5758628" cy="3355853"/>
          </a:xfrm>
        </p:spPr>
        <p:txBody>
          <a:bodyPr anchor="t">
            <a:normAutofit/>
          </a:bodyPr>
          <a:lstStyle/>
          <a:p>
            <a:r>
              <a:rPr lang="es-MX" sz="6000" dirty="0">
                <a:solidFill>
                  <a:srgbClr val="FFFFFF"/>
                </a:solidFill>
              </a:rPr>
              <a:t>Agentes deliberativos e híbridos</a:t>
            </a:r>
            <a:endParaRPr lang="es-ES" sz="6000" dirty="0">
              <a:solidFill>
                <a:srgbClr val="FFFFFF"/>
              </a:solidFill>
            </a:endParaRPr>
          </a:p>
        </p:txBody>
      </p:sp>
      <p:sp>
        <p:nvSpPr>
          <p:cNvPr id="3" name="Subtítulo 2">
            <a:extLst>
              <a:ext uri="{FF2B5EF4-FFF2-40B4-BE49-F238E27FC236}">
                <a16:creationId xmlns:a16="http://schemas.microsoft.com/office/drawing/2014/main" id="{FA0F37DB-D56C-52F4-21D2-F1E7D1FE7CC4}"/>
              </a:ext>
            </a:extLst>
          </p:cNvPr>
          <p:cNvSpPr>
            <a:spLocks noGrp="1"/>
          </p:cNvSpPr>
          <p:nvPr>
            <p:ph type="subTitle" idx="1"/>
          </p:nvPr>
        </p:nvSpPr>
        <p:spPr>
          <a:xfrm>
            <a:off x="640080" y="5251621"/>
            <a:ext cx="4439920" cy="1104721"/>
          </a:xfrm>
        </p:spPr>
        <p:txBody>
          <a:bodyPr anchor="t">
            <a:normAutofit fontScale="85000" lnSpcReduction="20000"/>
          </a:bodyPr>
          <a:lstStyle/>
          <a:p>
            <a:r>
              <a:rPr lang="es-MX" dirty="0">
                <a:solidFill>
                  <a:srgbClr val="FFFFFF"/>
                </a:solidFill>
              </a:rPr>
              <a:t>Félix Avendaño mateo</a:t>
            </a:r>
          </a:p>
          <a:p>
            <a:r>
              <a:rPr lang="es-ES" dirty="0">
                <a:solidFill>
                  <a:srgbClr val="FFFFFF"/>
                </a:solidFill>
              </a:rPr>
              <a:t>Meza López Jorge Gael</a:t>
            </a:r>
          </a:p>
          <a:p>
            <a:r>
              <a:rPr lang="es-ES" dirty="0">
                <a:solidFill>
                  <a:srgbClr val="FFFFFF"/>
                </a:solidFill>
              </a:rPr>
              <a:t>Grupo 11-12</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1033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223" name="Straight Connector 922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9225" name="Rectangle 9224">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7" name="Rectangle 9226">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Qué son los agentes de IA? | IBM">
            <a:extLst>
              <a:ext uri="{FF2B5EF4-FFF2-40B4-BE49-F238E27FC236}">
                <a16:creationId xmlns:a16="http://schemas.microsoft.com/office/drawing/2014/main" id="{EF8B6431-DC74-5C93-70C4-744CD8CB42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 y="1"/>
            <a:ext cx="12192000" cy="685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1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9" name="Rectangle 1025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8" name="Picture 8" descr="La inteligencia artificial «IA» en el análisis de vibraciones|Terotecnic  Ingeniería">
            <a:extLst>
              <a:ext uri="{FF2B5EF4-FFF2-40B4-BE49-F238E27FC236}">
                <a16:creationId xmlns:a16="http://schemas.microsoft.com/office/drawing/2014/main" id="{E96B63F1-D918-028D-3756-F27367C21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426" b="1"/>
          <a:stretch/>
        </p:blipFill>
        <p:spPr bwMode="auto">
          <a:xfrm>
            <a:off x="-1" y="914399"/>
            <a:ext cx="6657255" cy="5353523"/>
          </a:xfrm>
          <a:prstGeom prst="rect">
            <a:avLst/>
          </a:prstGeom>
          <a:noFill/>
          <a:extLst>
            <a:ext uri="{909E8E84-426E-40DD-AFC4-6F175D3DCCD1}">
              <a14:hiddenFill xmlns:a14="http://schemas.microsoft.com/office/drawing/2010/main">
                <a:solidFill>
                  <a:srgbClr val="FFFFFF"/>
                </a:solidFill>
              </a14:hiddenFill>
            </a:ext>
          </a:extLst>
        </p:spPr>
      </p:pic>
      <p:cxnSp>
        <p:nvCxnSpPr>
          <p:cNvPr id="10260" name="Straight Connector 10254">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8859635-60E5-1B00-C3DC-27D30A080865}"/>
              </a:ext>
            </a:extLst>
          </p:cNvPr>
          <p:cNvSpPr>
            <a:spLocks noGrp="1"/>
          </p:cNvSpPr>
          <p:nvPr>
            <p:ph type="title"/>
          </p:nvPr>
        </p:nvSpPr>
        <p:spPr>
          <a:xfrm>
            <a:off x="7269904" y="914400"/>
            <a:ext cx="4261104" cy="1097280"/>
          </a:xfrm>
        </p:spPr>
        <p:txBody>
          <a:bodyPr anchor="t">
            <a:normAutofit/>
          </a:bodyPr>
          <a:lstStyle/>
          <a:p>
            <a:pPr>
              <a:lnSpc>
                <a:spcPct val="90000"/>
              </a:lnSpc>
            </a:pPr>
            <a:r>
              <a:rPr lang="es-MX" sz="3600"/>
              <a:t>Ventajas y desventajas</a:t>
            </a:r>
            <a:endParaRPr lang="es-ES" sz="3600"/>
          </a:p>
        </p:txBody>
      </p:sp>
      <p:sp>
        <p:nvSpPr>
          <p:cNvPr id="3" name="Marcador de contenido 2">
            <a:extLst>
              <a:ext uri="{FF2B5EF4-FFF2-40B4-BE49-F238E27FC236}">
                <a16:creationId xmlns:a16="http://schemas.microsoft.com/office/drawing/2014/main" id="{899C6690-E885-E200-A716-2A9A267B42CC}"/>
              </a:ext>
            </a:extLst>
          </p:cNvPr>
          <p:cNvSpPr>
            <a:spLocks noGrp="1"/>
          </p:cNvSpPr>
          <p:nvPr>
            <p:ph idx="1"/>
          </p:nvPr>
        </p:nvSpPr>
        <p:spPr>
          <a:xfrm>
            <a:off x="7269905" y="2176036"/>
            <a:ext cx="4261104" cy="4121887"/>
          </a:xfrm>
        </p:spPr>
        <p:txBody>
          <a:bodyPr>
            <a:normAutofit/>
          </a:bodyPr>
          <a:lstStyle/>
          <a:p>
            <a:pPr marL="0" indent="0">
              <a:lnSpc>
                <a:spcPct val="110000"/>
              </a:lnSpc>
              <a:buNone/>
            </a:pPr>
            <a:r>
              <a:rPr lang="es-MX" sz="1400" b="0" i="0">
                <a:effectLst/>
                <a:latin typeface="gg sans"/>
              </a:rPr>
              <a:t>Ventajas: </a:t>
            </a:r>
          </a:p>
          <a:p>
            <a:pPr>
              <a:lnSpc>
                <a:spcPct val="110000"/>
              </a:lnSpc>
            </a:pPr>
            <a:r>
              <a:rPr lang="es-MX" sz="1400" b="0" i="0">
                <a:effectLst/>
                <a:latin typeface="gg sans"/>
              </a:rPr>
              <a:t>Rápida respuesta a cambios gracias a la parte reactiva. </a:t>
            </a:r>
          </a:p>
          <a:p>
            <a:pPr>
              <a:lnSpc>
                <a:spcPct val="110000"/>
              </a:lnSpc>
            </a:pPr>
            <a:r>
              <a:rPr lang="es-MX" sz="1400" b="0" i="0">
                <a:effectLst/>
                <a:latin typeface="gg sans"/>
              </a:rPr>
              <a:t>Planificación inteligente gracias a la parte deliberativa. </a:t>
            </a:r>
          </a:p>
          <a:p>
            <a:pPr>
              <a:lnSpc>
                <a:spcPct val="110000"/>
              </a:lnSpc>
            </a:pPr>
            <a:r>
              <a:rPr lang="es-MX" sz="1400" b="0" i="0">
                <a:effectLst/>
                <a:latin typeface="gg sans"/>
              </a:rPr>
              <a:t>Mayor adaptabilidad en entornos dinámicos. </a:t>
            </a:r>
          </a:p>
          <a:p>
            <a:pPr marL="0" indent="0">
              <a:lnSpc>
                <a:spcPct val="110000"/>
              </a:lnSpc>
              <a:buNone/>
            </a:pPr>
            <a:r>
              <a:rPr lang="es-MX" sz="1400" b="0" i="0">
                <a:effectLst/>
                <a:latin typeface="gg sans"/>
              </a:rPr>
              <a:t>Desventajas: </a:t>
            </a:r>
          </a:p>
          <a:p>
            <a:pPr>
              <a:lnSpc>
                <a:spcPct val="110000"/>
              </a:lnSpc>
            </a:pPr>
            <a:r>
              <a:rPr lang="es-MX" sz="1400" b="0" i="0">
                <a:effectLst/>
                <a:latin typeface="gg sans"/>
              </a:rPr>
              <a:t>Mayor complejidad en la implementación debido a la necesidad de coordinar ambas partes. </a:t>
            </a:r>
          </a:p>
          <a:p>
            <a:pPr>
              <a:lnSpc>
                <a:spcPct val="110000"/>
              </a:lnSpc>
            </a:pPr>
            <a:r>
              <a:rPr lang="es-MX" sz="1400" b="0" i="0">
                <a:effectLst/>
                <a:latin typeface="gg sans"/>
              </a:rPr>
              <a:t>Requiere un módulo de control eficiente para gestionar conflictos entre decisiones reactivas y deliberativas.</a:t>
            </a:r>
            <a:endParaRPr lang="es-ES" sz="1400"/>
          </a:p>
        </p:txBody>
      </p:sp>
    </p:spTree>
    <p:extLst>
      <p:ext uri="{BB962C8B-B14F-4D97-AF65-F5344CB8AC3E}">
        <p14:creationId xmlns:p14="http://schemas.microsoft.com/office/powerpoint/2010/main" val="298625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8CDE7-2EBA-F854-9FED-2D5E5509A91C}"/>
              </a:ext>
            </a:extLst>
          </p:cNvPr>
          <p:cNvSpPr>
            <a:spLocks noGrp="1"/>
          </p:cNvSpPr>
          <p:nvPr>
            <p:ph type="title"/>
          </p:nvPr>
        </p:nvSpPr>
        <p:spPr/>
        <p:txBody>
          <a:bodyPr/>
          <a:lstStyle/>
          <a:p>
            <a:r>
              <a:rPr lang="es-MX" dirty="0"/>
              <a:t>Bibliografía</a:t>
            </a:r>
            <a:endParaRPr lang="es-ES" dirty="0"/>
          </a:p>
        </p:txBody>
      </p:sp>
      <p:sp>
        <p:nvSpPr>
          <p:cNvPr id="3" name="Marcador de contenido 2">
            <a:extLst>
              <a:ext uri="{FF2B5EF4-FFF2-40B4-BE49-F238E27FC236}">
                <a16:creationId xmlns:a16="http://schemas.microsoft.com/office/drawing/2014/main" id="{3EF94687-1DDE-86C7-D2B7-2BEC7EFAA302}"/>
              </a:ext>
            </a:extLst>
          </p:cNvPr>
          <p:cNvSpPr>
            <a:spLocks noGrp="1"/>
          </p:cNvSpPr>
          <p:nvPr>
            <p:ph idx="1"/>
          </p:nvPr>
        </p:nvSpPr>
        <p:spPr/>
        <p:txBody>
          <a:bodyPr>
            <a:normAutofit lnSpcReduction="10000"/>
          </a:bodyPr>
          <a:lstStyle/>
          <a:p>
            <a:r>
              <a:rPr lang="es-MX" b="0" i="0" dirty="0">
                <a:effectLst/>
                <a:latin typeface="gg sans"/>
              </a:rPr>
              <a:t>Fernández, Y. (2024, 23 mayo). AI </a:t>
            </a:r>
            <a:r>
              <a:rPr lang="es-MX" b="0" i="0" dirty="0" err="1">
                <a:effectLst/>
                <a:latin typeface="gg sans"/>
              </a:rPr>
              <a:t>Agents</a:t>
            </a:r>
            <a:r>
              <a:rPr lang="es-MX" b="0" i="0" dirty="0">
                <a:effectLst/>
                <a:latin typeface="gg sans"/>
              </a:rPr>
              <a:t> o Agentes de IA: qué son, componentes y qué tipos existen en la inteligencia artificial. </a:t>
            </a:r>
            <a:r>
              <a:rPr lang="es-MX" b="0" i="0" dirty="0" err="1">
                <a:effectLst/>
                <a:latin typeface="gg sans"/>
              </a:rPr>
              <a:t>Xataka</a:t>
            </a:r>
            <a:r>
              <a:rPr lang="es-MX" b="0" i="0" dirty="0">
                <a:effectLst/>
                <a:latin typeface="gg sans"/>
              </a:rPr>
              <a:t>. </a:t>
            </a:r>
            <a:r>
              <a:rPr lang="es-MX" b="0" i="0" dirty="0">
                <a:effectLst/>
                <a:latin typeface="inherit"/>
                <a:hlinkClick r:id="rId2" tooltip="https://www.xataka.com/basics/ai-agents-agentes-ia-que-componentes-que-tipos-existen-inteligencia-artificial"/>
              </a:rPr>
              <a:t>https://www.xataka.com/basics/ai-agents-agentes-ia-que-componentes-que-tipos-existen-inteligencia-artificial</a:t>
            </a:r>
            <a:endParaRPr lang="es-MX" b="0" i="0" dirty="0">
              <a:effectLst/>
              <a:latin typeface="inherit"/>
            </a:endParaRPr>
          </a:p>
          <a:p>
            <a:r>
              <a:rPr lang="en-US" b="0" i="0" dirty="0">
                <a:effectLst/>
                <a:latin typeface="gg sans"/>
              </a:rPr>
              <a:t>What are AI Agents?- Agents in Artificial Intelligence Explained - AWS. (s. f.). Amazon Web Services, Inc. </a:t>
            </a:r>
            <a:r>
              <a:rPr lang="en-US" b="0" i="0" dirty="0">
                <a:effectLst/>
                <a:latin typeface="inherit"/>
                <a:hlinkClick r:id="rId3" tooltip="https://aws.amazon.com/what-is/ai-agents/"/>
              </a:rPr>
              <a:t>https://aws.amazon.com/what-is/ai-agents/</a:t>
            </a:r>
            <a:endParaRPr lang="en-US" b="0" i="0" dirty="0">
              <a:effectLst/>
              <a:latin typeface="inherit"/>
            </a:endParaRPr>
          </a:p>
          <a:p>
            <a:r>
              <a:rPr lang="en-US" b="0" i="0" dirty="0">
                <a:effectLst/>
                <a:latin typeface="gg sans"/>
              </a:rPr>
              <a:t>What are the Different Types of AI Agents? (s. f.). </a:t>
            </a:r>
            <a:r>
              <a:rPr lang="en-US" b="0" i="0" dirty="0">
                <a:effectLst/>
                <a:latin typeface="inherit"/>
                <a:hlinkClick r:id="rId4" tooltip="https://botpress.com/blog/what-are-the-different-types-of-ai-agents"/>
              </a:rPr>
              <a:t>https://botpress.com/blog/what-are-the-different-types-of-ai-agents</a:t>
            </a:r>
            <a:endParaRPr lang="en-US" b="0" i="0" dirty="0">
              <a:effectLst/>
              <a:latin typeface="inherit"/>
            </a:endParaRPr>
          </a:p>
          <a:p>
            <a:r>
              <a:rPr lang="es-ES" b="0" i="0" dirty="0" err="1">
                <a:effectLst/>
                <a:latin typeface="gg sans"/>
              </a:rPr>
              <a:t>Intelligent</a:t>
            </a:r>
            <a:r>
              <a:rPr lang="es-ES" b="0" i="0" dirty="0">
                <a:effectLst/>
                <a:latin typeface="gg sans"/>
              </a:rPr>
              <a:t> </a:t>
            </a:r>
            <a:r>
              <a:rPr lang="es-ES" b="0" i="0" dirty="0" err="1">
                <a:effectLst/>
                <a:latin typeface="gg sans"/>
              </a:rPr>
              <a:t>Agents</a:t>
            </a:r>
            <a:r>
              <a:rPr lang="es-ES" b="0" i="0" dirty="0">
                <a:effectLst/>
                <a:latin typeface="gg sans"/>
              </a:rPr>
              <a:t> and </a:t>
            </a:r>
            <a:r>
              <a:rPr lang="es-ES" b="0" i="0" dirty="0" err="1">
                <a:effectLst/>
                <a:latin typeface="gg sans"/>
              </a:rPr>
              <a:t>Their</a:t>
            </a:r>
            <a:r>
              <a:rPr lang="es-ES" b="0" i="0" dirty="0">
                <a:effectLst/>
                <a:latin typeface="gg sans"/>
              </a:rPr>
              <a:t> Role in AI - AI Blog. (2024, 6 noviembre). Inteligencia Artificial. </a:t>
            </a:r>
            <a:r>
              <a:rPr lang="es-ES" b="0" i="0" dirty="0">
                <a:effectLst/>
                <a:latin typeface="inherit"/>
                <a:hlinkClick r:id="rId5" tooltip="https://iartificial.blog/en/asistentes-virtuales/los-agentes-inteligentes-y-su-papel-en-la-ia/"/>
              </a:rPr>
              <a:t>https://iartificial.blog/en/asistentes-virtuales/los-agentes-inteligentes-y-su-papel-en-la-ia/</a:t>
            </a:r>
            <a:endParaRPr lang="es-ES" dirty="0"/>
          </a:p>
        </p:txBody>
      </p:sp>
    </p:spTree>
    <p:extLst>
      <p:ext uri="{BB962C8B-B14F-4D97-AF65-F5344CB8AC3E}">
        <p14:creationId xmlns:p14="http://schemas.microsoft.com/office/powerpoint/2010/main" val="241529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81B9D88-C69B-7018-41A1-089BF1B0E459}"/>
              </a:ext>
            </a:extLst>
          </p:cNvPr>
          <p:cNvSpPr>
            <a:spLocks noGrp="1"/>
          </p:cNvSpPr>
          <p:nvPr>
            <p:ph type="title"/>
          </p:nvPr>
        </p:nvSpPr>
        <p:spPr>
          <a:xfrm>
            <a:off x="640080" y="1371600"/>
            <a:ext cx="5737859" cy="1097280"/>
          </a:xfrm>
        </p:spPr>
        <p:txBody>
          <a:bodyPr>
            <a:normAutofit/>
          </a:bodyPr>
          <a:lstStyle/>
          <a:p>
            <a:pPr>
              <a:lnSpc>
                <a:spcPct val="90000"/>
              </a:lnSpc>
            </a:pPr>
            <a:r>
              <a:rPr lang="es-MX" sz="3400"/>
              <a:t>¿Qué son los agentes deliberativos?</a:t>
            </a:r>
            <a:endParaRPr lang="es-ES" sz="3400"/>
          </a:p>
        </p:txBody>
      </p:sp>
      <p:sp>
        <p:nvSpPr>
          <p:cNvPr id="3" name="Marcador de contenido 2">
            <a:extLst>
              <a:ext uri="{FF2B5EF4-FFF2-40B4-BE49-F238E27FC236}">
                <a16:creationId xmlns:a16="http://schemas.microsoft.com/office/drawing/2014/main" id="{92CC901D-7894-A557-96C7-6D2E46202A34}"/>
              </a:ext>
            </a:extLst>
          </p:cNvPr>
          <p:cNvSpPr>
            <a:spLocks noGrp="1"/>
          </p:cNvSpPr>
          <p:nvPr>
            <p:ph idx="1"/>
          </p:nvPr>
        </p:nvSpPr>
        <p:spPr>
          <a:xfrm>
            <a:off x="640080" y="2633236"/>
            <a:ext cx="5737860" cy="3666980"/>
          </a:xfrm>
        </p:spPr>
        <p:txBody>
          <a:bodyPr>
            <a:normAutofit/>
          </a:bodyPr>
          <a:lstStyle/>
          <a:p>
            <a:pPr marL="0" indent="0">
              <a:buNone/>
            </a:pPr>
            <a:r>
              <a:rPr lang="es-MX" sz="1900" b="0" i="0" dirty="0">
                <a:effectLst/>
                <a:latin typeface="gg sans"/>
              </a:rPr>
              <a:t>Los agentes deliberativos son sistemas de inteligencia artificial que toman decisiones basadas en un proceso de razonamiento simbólico. Se caracterizan por tener un modelo interno del mundo, lo que les permite planificar sus acciones de manera anticipada para alcanzar ciertos objetivos. A diferencia de los agentes reactivos, que responden directamente a estímulos del entorno, los agentes deliberativos analizan las consecuencias de sus acciones antes de ejecutarlas.</a:t>
            </a:r>
            <a:endParaRPr lang="es-ES" sz="1900" dirty="0"/>
          </a:p>
        </p:txBody>
      </p:sp>
      <p:cxnSp>
        <p:nvCxnSpPr>
          <p:cNvPr id="1036" name="Straight Connector 1032">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Investigación en Inteligencia Artificial | Grupo de investigación BISITE |  Universidad de Salamanca">
            <a:extLst>
              <a:ext uri="{FF2B5EF4-FFF2-40B4-BE49-F238E27FC236}">
                <a16:creationId xmlns:a16="http://schemas.microsoft.com/office/drawing/2014/main" id="{42D648F4-5A93-016E-48C1-48C3977889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5179" y="1924386"/>
            <a:ext cx="4375829" cy="437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9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0" name="Rectangle 2054">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nteligencia artificial - Wikipedia, la enciclopedia libre">
            <a:extLst>
              <a:ext uri="{FF2B5EF4-FFF2-40B4-BE49-F238E27FC236}">
                <a16:creationId xmlns:a16="http://schemas.microsoft.com/office/drawing/2014/main" id="{A304F941-B789-0459-62C1-495C9CE56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643" b="3710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061" name="Rectangle 2056">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6DB090D-97BD-3B75-EC2B-D696C78B0E7E}"/>
              </a:ext>
            </a:extLst>
          </p:cNvPr>
          <p:cNvSpPr>
            <a:spLocks noGrp="1"/>
          </p:cNvSpPr>
          <p:nvPr>
            <p:ph type="title"/>
          </p:nvPr>
        </p:nvSpPr>
        <p:spPr>
          <a:xfrm>
            <a:off x="1049451" y="1352492"/>
            <a:ext cx="4665540" cy="1143000"/>
          </a:xfrm>
        </p:spPr>
        <p:txBody>
          <a:bodyPr anchor="t">
            <a:normAutofit/>
          </a:bodyPr>
          <a:lstStyle/>
          <a:p>
            <a:r>
              <a:rPr lang="es-ES" b="0" i="0" dirty="0">
                <a:effectLst/>
                <a:latin typeface="gg sans"/>
              </a:rPr>
              <a:t>¿Para qué sirven?</a:t>
            </a:r>
            <a:endParaRPr lang="es-ES" dirty="0"/>
          </a:p>
        </p:txBody>
      </p:sp>
      <p:sp>
        <p:nvSpPr>
          <p:cNvPr id="3" name="Marcador de contenido 2">
            <a:extLst>
              <a:ext uri="{FF2B5EF4-FFF2-40B4-BE49-F238E27FC236}">
                <a16:creationId xmlns:a16="http://schemas.microsoft.com/office/drawing/2014/main" id="{D6897572-AFD5-469F-1BDE-FD8C38DA2D4D}"/>
              </a:ext>
            </a:extLst>
          </p:cNvPr>
          <p:cNvSpPr>
            <a:spLocks noGrp="1"/>
          </p:cNvSpPr>
          <p:nvPr>
            <p:ph idx="1"/>
          </p:nvPr>
        </p:nvSpPr>
        <p:spPr>
          <a:xfrm>
            <a:off x="1049454" y="2662356"/>
            <a:ext cx="4665546" cy="3057911"/>
          </a:xfrm>
        </p:spPr>
        <p:txBody>
          <a:bodyPr>
            <a:normAutofit lnSpcReduction="10000"/>
          </a:bodyPr>
          <a:lstStyle/>
          <a:p>
            <a:pPr>
              <a:lnSpc>
                <a:spcPct val="110000"/>
              </a:lnSpc>
            </a:pPr>
            <a:r>
              <a:rPr lang="es-MX" sz="1700" b="0" i="0" dirty="0">
                <a:effectLst/>
                <a:latin typeface="gg sans"/>
              </a:rPr>
              <a:t>Planificación a largo plazo: Donde es necesario prever las consecuencias de varias acciones antes de tomar una decisión. </a:t>
            </a:r>
          </a:p>
          <a:p>
            <a:pPr>
              <a:lnSpc>
                <a:spcPct val="110000"/>
              </a:lnSpc>
            </a:pPr>
            <a:r>
              <a:rPr lang="es-MX" sz="1700" b="0" i="0" dirty="0">
                <a:effectLst/>
                <a:latin typeface="gg sans"/>
              </a:rPr>
              <a:t>Resolución de problemas complejos: Al utilizar técnicas como lógica de primer orden y algoritmos de planificación. </a:t>
            </a:r>
          </a:p>
          <a:p>
            <a:pPr>
              <a:lnSpc>
                <a:spcPct val="110000"/>
              </a:lnSpc>
            </a:pPr>
            <a:r>
              <a:rPr lang="es-MX" sz="1700" b="0" i="0" dirty="0">
                <a:effectLst/>
                <a:latin typeface="gg sans"/>
              </a:rPr>
              <a:t>Entornos estáticos o predecibles: Donde el modelo del mundo no cambia rápidamente, permitiendo que el razonamiento simbólico sea efectivo.</a:t>
            </a:r>
            <a:endParaRPr lang="es-ES" sz="1700" dirty="0"/>
          </a:p>
        </p:txBody>
      </p:sp>
      <p:cxnSp>
        <p:nvCxnSpPr>
          <p:cNvPr id="2059" name="Straight Connector 2058">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4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Explorando los principios fundamentales de la Inteligencia Artificial -  delatorre.ai">
            <a:extLst>
              <a:ext uri="{FF2B5EF4-FFF2-40B4-BE49-F238E27FC236}">
                <a16:creationId xmlns:a16="http://schemas.microsoft.com/office/drawing/2014/main" id="{C9BA1D6F-4F4D-C0CD-917B-D9E3D1735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9002" r="30446" b="1"/>
          <a:stretch/>
        </p:blipFill>
        <p:spPr bwMode="auto">
          <a:xfrm>
            <a:off x="20" y="10"/>
            <a:ext cx="4857871" cy="6857990"/>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407B9DB1-82C6-F701-B2F6-B102A4DF00C9}"/>
              </a:ext>
            </a:extLst>
          </p:cNvPr>
          <p:cNvSpPr>
            <a:spLocks noGrp="1"/>
          </p:cNvSpPr>
          <p:nvPr>
            <p:ph type="title"/>
          </p:nvPr>
        </p:nvSpPr>
        <p:spPr>
          <a:xfrm>
            <a:off x="5496821" y="1371600"/>
            <a:ext cx="6034187" cy="1097280"/>
          </a:xfrm>
        </p:spPr>
        <p:txBody>
          <a:bodyPr>
            <a:normAutofit/>
          </a:bodyPr>
          <a:lstStyle/>
          <a:p>
            <a:r>
              <a:rPr lang="es-ES" b="0" i="0" dirty="0">
                <a:effectLst/>
                <a:latin typeface="gg sans"/>
              </a:rPr>
              <a:t>¿Cómo funcionan?</a:t>
            </a:r>
            <a:endParaRPr lang="es-ES" dirty="0"/>
          </a:p>
        </p:txBody>
      </p:sp>
      <p:sp>
        <p:nvSpPr>
          <p:cNvPr id="3" name="Marcador de contenido 2">
            <a:extLst>
              <a:ext uri="{FF2B5EF4-FFF2-40B4-BE49-F238E27FC236}">
                <a16:creationId xmlns:a16="http://schemas.microsoft.com/office/drawing/2014/main" id="{B2AF996C-0388-1341-8CB4-E73F240818B8}"/>
              </a:ext>
            </a:extLst>
          </p:cNvPr>
          <p:cNvSpPr>
            <a:spLocks noGrp="1"/>
          </p:cNvSpPr>
          <p:nvPr>
            <p:ph idx="1"/>
          </p:nvPr>
        </p:nvSpPr>
        <p:spPr>
          <a:xfrm>
            <a:off x="5496821" y="2633236"/>
            <a:ext cx="6034187" cy="3664687"/>
          </a:xfrm>
        </p:spPr>
        <p:txBody>
          <a:bodyPr>
            <a:normAutofit/>
          </a:bodyPr>
          <a:lstStyle/>
          <a:p>
            <a:pPr marL="0" indent="0">
              <a:lnSpc>
                <a:spcPct val="110000"/>
              </a:lnSpc>
              <a:buNone/>
            </a:pPr>
            <a:r>
              <a:rPr lang="es-MX" sz="1700" b="0" i="0">
                <a:effectLst/>
                <a:latin typeface="gg sans"/>
              </a:rPr>
              <a:t>El funcionamiento de un agente deliberativo generalmente sigue estos pasos: </a:t>
            </a:r>
          </a:p>
          <a:p>
            <a:pPr>
              <a:lnSpc>
                <a:spcPct val="110000"/>
              </a:lnSpc>
            </a:pPr>
            <a:r>
              <a:rPr lang="es-MX" sz="1700" b="0" i="0">
                <a:effectLst/>
                <a:latin typeface="gg sans"/>
              </a:rPr>
              <a:t>Percepción: Recoge información del entorno. </a:t>
            </a:r>
          </a:p>
          <a:p>
            <a:pPr>
              <a:lnSpc>
                <a:spcPct val="110000"/>
              </a:lnSpc>
            </a:pPr>
            <a:r>
              <a:rPr lang="es-MX" sz="1700" b="0" i="0">
                <a:effectLst/>
                <a:latin typeface="gg sans"/>
              </a:rPr>
              <a:t>Interpretación: Actualiza su modelo interno con la información obtenida. </a:t>
            </a:r>
          </a:p>
          <a:p>
            <a:pPr>
              <a:lnSpc>
                <a:spcPct val="110000"/>
              </a:lnSpc>
            </a:pPr>
            <a:r>
              <a:rPr lang="es-MX" sz="1700" b="0" i="0">
                <a:effectLst/>
                <a:latin typeface="gg sans"/>
              </a:rPr>
              <a:t>Razonamiento: Utiliza un motor de inferencia para planificar las acciones. </a:t>
            </a:r>
          </a:p>
          <a:p>
            <a:pPr>
              <a:lnSpc>
                <a:spcPct val="110000"/>
              </a:lnSpc>
            </a:pPr>
            <a:r>
              <a:rPr lang="es-MX" sz="1700" b="0" i="0">
                <a:effectLst/>
                <a:latin typeface="gg sans"/>
              </a:rPr>
              <a:t>Ejecución: Realiza la acción seleccionada. Evaluación: Observa los resultados y ajusta su modelo si es necesario.</a:t>
            </a:r>
            <a:endParaRPr lang="es-ES" sz="1700"/>
          </a:p>
        </p:txBody>
      </p:sp>
    </p:spTree>
    <p:extLst>
      <p:ext uri="{BB962C8B-B14F-4D97-AF65-F5344CB8AC3E}">
        <p14:creationId xmlns:p14="http://schemas.microsoft.com/office/powerpoint/2010/main" val="129998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11" name="Straight Connector 411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4113" name="Rectangle 4112">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5" name="Rectangle 4114">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6" name="Picture 10" descr="los agentes inteligentes y su papel en la ia">
            <a:extLst>
              <a:ext uri="{FF2B5EF4-FFF2-40B4-BE49-F238E27FC236}">
                <a16:creationId xmlns:a16="http://schemas.microsoft.com/office/drawing/2014/main" id="{73B6A245-6A53-9442-BD70-74390D8618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1779" b="1"/>
          <a:stretch/>
        </p:blipFill>
        <p:spPr bwMode="auto">
          <a:xfrm>
            <a:off x="1" y="1"/>
            <a:ext cx="12192000" cy="685798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Los agentes inteligentes y su papel en la IA - IA Blog">
            <a:extLst>
              <a:ext uri="{FF2B5EF4-FFF2-40B4-BE49-F238E27FC236}">
                <a16:creationId xmlns:a16="http://schemas.microsoft.com/office/drawing/2014/main" id="{AE7B4B0E-5F88-584E-8860-078985F735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7" name="AutoShape 8" descr="Los agentes inteligentes y su papel en la IA - IA Blog">
            <a:extLst>
              <a:ext uri="{FF2B5EF4-FFF2-40B4-BE49-F238E27FC236}">
                <a16:creationId xmlns:a16="http://schemas.microsoft.com/office/drawing/2014/main" id="{4BFDB5BB-DDCF-7111-CE68-4BA165BE5044}"/>
              </a:ext>
            </a:extLst>
          </p:cNvPr>
          <p:cNvSpPr>
            <a:spLocks noChangeAspect="1" noChangeArrowheads="1"/>
          </p:cNvSpPr>
          <p:nvPr/>
        </p:nvSpPr>
        <p:spPr bwMode="auto">
          <a:xfrm>
            <a:off x="6096000" y="3429000"/>
            <a:ext cx="2990850" cy="2990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271495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gentes Inteligentes En El Comercio Electrónico: Mejorando La Experiencia  Del Usuario | ICCSI">
            <a:extLst>
              <a:ext uri="{FF2B5EF4-FFF2-40B4-BE49-F238E27FC236}">
                <a16:creationId xmlns:a16="http://schemas.microsoft.com/office/drawing/2014/main" id="{74CD17B8-E11E-5238-9833-7C15F857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250" r="7446" b="2"/>
          <a:stretch/>
        </p:blipFill>
        <p:spPr bwMode="auto">
          <a:xfrm>
            <a:off x="5671128" y="914399"/>
            <a:ext cx="6520872" cy="5353521"/>
          </a:xfrm>
          <a:prstGeom prst="rect">
            <a:avLst/>
          </a:prstGeom>
          <a:noFill/>
          <a:extLst>
            <a:ext uri="{909E8E84-426E-40DD-AFC4-6F175D3DCCD1}">
              <a14:hiddenFill xmlns:a14="http://schemas.microsoft.com/office/drawing/2010/main">
                <a:solidFill>
                  <a:srgbClr val="FFFFFF"/>
                </a:solidFill>
              </a14:hiddenFill>
            </a:ext>
          </a:extLst>
        </p:spPr>
      </p:pic>
      <p:cxnSp>
        <p:nvCxnSpPr>
          <p:cNvPr id="5129" name="Straight Connector 5128">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515FB4F-E3C5-F8DE-43B4-6F8EC54326C2}"/>
              </a:ext>
            </a:extLst>
          </p:cNvPr>
          <p:cNvSpPr>
            <a:spLocks noGrp="1"/>
          </p:cNvSpPr>
          <p:nvPr>
            <p:ph type="title"/>
          </p:nvPr>
        </p:nvSpPr>
        <p:spPr>
          <a:xfrm>
            <a:off x="640079" y="914400"/>
            <a:ext cx="4261104" cy="1097280"/>
          </a:xfrm>
        </p:spPr>
        <p:txBody>
          <a:bodyPr anchor="t">
            <a:normAutofit/>
          </a:bodyPr>
          <a:lstStyle/>
          <a:p>
            <a:pPr>
              <a:lnSpc>
                <a:spcPct val="90000"/>
              </a:lnSpc>
            </a:pPr>
            <a:r>
              <a:rPr lang="es-MX" sz="3600"/>
              <a:t>Ventajas y desventajas</a:t>
            </a:r>
            <a:endParaRPr lang="es-ES" sz="3600"/>
          </a:p>
        </p:txBody>
      </p:sp>
      <p:sp>
        <p:nvSpPr>
          <p:cNvPr id="3" name="Marcador de contenido 2">
            <a:extLst>
              <a:ext uri="{FF2B5EF4-FFF2-40B4-BE49-F238E27FC236}">
                <a16:creationId xmlns:a16="http://schemas.microsoft.com/office/drawing/2014/main" id="{52BB5E01-D2E4-832C-A10F-F087F99928AA}"/>
              </a:ext>
            </a:extLst>
          </p:cNvPr>
          <p:cNvSpPr>
            <a:spLocks noGrp="1"/>
          </p:cNvSpPr>
          <p:nvPr>
            <p:ph idx="1"/>
          </p:nvPr>
        </p:nvSpPr>
        <p:spPr>
          <a:xfrm>
            <a:off x="640079" y="2176036"/>
            <a:ext cx="4261104" cy="4121887"/>
          </a:xfrm>
        </p:spPr>
        <p:txBody>
          <a:bodyPr>
            <a:normAutofit/>
          </a:bodyPr>
          <a:lstStyle/>
          <a:p>
            <a:pPr marL="0" indent="0">
              <a:lnSpc>
                <a:spcPct val="110000"/>
              </a:lnSpc>
              <a:buNone/>
            </a:pPr>
            <a:r>
              <a:rPr lang="es-MX" sz="1900" b="0" i="0">
                <a:effectLst/>
                <a:latin typeface="gg sans"/>
              </a:rPr>
              <a:t>Ventajas: </a:t>
            </a:r>
          </a:p>
          <a:p>
            <a:pPr>
              <a:lnSpc>
                <a:spcPct val="110000"/>
              </a:lnSpc>
            </a:pPr>
            <a:r>
              <a:rPr lang="es-MX" sz="1900" b="0" i="0">
                <a:effectLst/>
                <a:latin typeface="gg sans"/>
              </a:rPr>
              <a:t>Planificación óptima y eficiente en entornos conocidos.</a:t>
            </a:r>
          </a:p>
          <a:p>
            <a:pPr>
              <a:lnSpc>
                <a:spcPct val="110000"/>
              </a:lnSpc>
            </a:pPr>
            <a:r>
              <a:rPr lang="es-MX" sz="1900" b="0" i="0">
                <a:effectLst/>
                <a:latin typeface="gg sans"/>
              </a:rPr>
              <a:t> Capacidad de razonamiento complejo y toma de decisiones informadas.</a:t>
            </a:r>
          </a:p>
          <a:p>
            <a:pPr marL="0" indent="0">
              <a:lnSpc>
                <a:spcPct val="110000"/>
              </a:lnSpc>
              <a:buNone/>
            </a:pPr>
            <a:r>
              <a:rPr lang="es-MX" sz="1900" b="0" i="0">
                <a:effectLst/>
                <a:latin typeface="gg sans"/>
              </a:rPr>
              <a:t> Desventajas: </a:t>
            </a:r>
          </a:p>
          <a:p>
            <a:pPr>
              <a:lnSpc>
                <a:spcPct val="110000"/>
              </a:lnSpc>
            </a:pPr>
            <a:r>
              <a:rPr lang="es-MX" sz="1900" b="0" i="0">
                <a:effectLst/>
                <a:latin typeface="gg sans"/>
              </a:rPr>
              <a:t>No son eficientes en entornos dinámicos o cambiantes. </a:t>
            </a:r>
          </a:p>
          <a:p>
            <a:pPr>
              <a:lnSpc>
                <a:spcPct val="110000"/>
              </a:lnSpc>
            </a:pPr>
            <a:r>
              <a:rPr lang="es-MX" sz="1900" b="0" i="0">
                <a:effectLst/>
                <a:latin typeface="gg sans"/>
              </a:rPr>
              <a:t>Alto costo computacional debido al procesamiento simbólico.</a:t>
            </a:r>
            <a:endParaRPr lang="es-ES" sz="1900"/>
          </a:p>
        </p:txBody>
      </p:sp>
    </p:spTree>
    <p:extLst>
      <p:ext uri="{BB962C8B-B14F-4D97-AF65-F5344CB8AC3E}">
        <p14:creationId xmlns:p14="http://schemas.microsoft.com/office/powerpoint/2010/main" val="231861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Explorando el universo de la IA: el enfoque híbrido">
            <a:extLst>
              <a:ext uri="{FF2B5EF4-FFF2-40B4-BE49-F238E27FC236}">
                <a16:creationId xmlns:a16="http://schemas.microsoft.com/office/drawing/2014/main" id="{FE16B1FD-A39A-26F1-22A9-D6A5F694A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6153" name="Rectangle 6152">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0C9872-8621-167A-69DE-E187F7C7613B}"/>
              </a:ext>
            </a:extLst>
          </p:cNvPr>
          <p:cNvSpPr>
            <a:spLocks noGrp="1"/>
          </p:cNvSpPr>
          <p:nvPr>
            <p:ph type="title"/>
          </p:nvPr>
        </p:nvSpPr>
        <p:spPr>
          <a:xfrm>
            <a:off x="1049451" y="1352492"/>
            <a:ext cx="4665540" cy="1143000"/>
          </a:xfrm>
        </p:spPr>
        <p:txBody>
          <a:bodyPr anchor="t">
            <a:normAutofit/>
          </a:bodyPr>
          <a:lstStyle/>
          <a:p>
            <a:pPr>
              <a:lnSpc>
                <a:spcPct val="90000"/>
              </a:lnSpc>
            </a:pPr>
            <a:r>
              <a:rPr lang="es-MX" sz="3700" b="0" i="0">
                <a:effectLst/>
                <a:latin typeface="gg sans"/>
              </a:rPr>
              <a:t>¿Qué son los agentes híbridos?</a:t>
            </a:r>
            <a:endParaRPr lang="es-ES" sz="3700"/>
          </a:p>
        </p:txBody>
      </p:sp>
      <p:sp>
        <p:nvSpPr>
          <p:cNvPr id="3" name="Marcador de contenido 2">
            <a:extLst>
              <a:ext uri="{FF2B5EF4-FFF2-40B4-BE49-F238E27FC236}">
                <a16:creationId xmlns:a16="http://schemas.microsoft.com/office/drawing/2014/main" id="{8693DF86-97B8-E3BF-BE0B-23C0167D2F21}"/>
              </a:ext>
            </a:extLst>
          </p:cNvPr>
          <p:cNvSpPr>
            <a:spLocks noGrp="1"/>
          </p:cNvSpPr>
          <p:nvPr>
            <p:ph idx="1"/>
          </p:nvPr>
        </p:nvSpPr>
        <p:spPr>
          <a:xfrm>
            <a:off x="1049454" y="2662356"/>
            <a:ext cx="4665546" cy="3057911"/>
          </a:xfrm>
        </p:spPr>
        <p:txBody>
          <a:bodyPr>
            <a:normAutofit/>
          </a:bodyPr>
          <a:lstStyle/>
          <a:p>
            <a:pPr marL="0" indent="0">
              <a:buNone/>
            </a:pPr>
            <a:r>
              <a:rPr lang="es-MX" b="0" i="0" dirty="0">
                <a:effectLst/>
                <a:latin typeface="gg sans"/>
              </a:rPr>
              <a:t>Los agentes híbridos son sistemas de inteligencia artificial que combinan las características de agentes reactivos y agentes deliberativos. Buscan aprovechar lo mejor de ambos enfoques para lograr un comportamiento más eficiente y adaptable. </a:t>
            </a:r>
            <a:br>
              <a:rPr lang="es-MX" dirty="0"/>
            </a:br>
            <a:endParaRPr lang="es-ES" dirty="0"/>
          </a:p>
        </p:txBody>
      </p:sp>
      <p:cxnSp>
        <p:nvCxnSpPr>
          <p:cNvPr id="6155" name="Straight Connector 6154">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11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Un marco híbrido humano-máquina, para una IA «más inteligente»">
            <a:extLst>
              <a:ext uri="{FF2B5EF4-FFF2-40B4-BE49-F238E27FC236}">
                <a16:creationId xmlns:a16="http://schemas.microsoft.com/office/drawing/2014/main" id="{3BEB95F4-D7CA-C725-F3D9-EE15EBDA3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159" r="19975"/>
          <a:stretch/>
        </p:blipFill>
        <p:spPr bwMode="auto">
          <a:xfrm>
            <a:off x="-1" y="914399"/>
            <a:ext cx="6657255" cy="5353523"/>
          </a:xfrm>
          <a:prstGeom prst="rect">
            <a:avLst/>
          </a:prstGeom>
          <a:noFill/>
          <a:extLst>
            <a:ext uri="{909E8E84-426E-40DD-AFC4-6F175D3DCCD1}">
              <a14:hiddenFill xmlns:a14="http://schemas.microsoft.com/office/drawing/2010/main">
                <a:solidFill>
                  <a:srgbClr val="FFFFFF"/>
                </a:solidFill>
              </a14:hiddenFill>
            </a:ext>
          </a:extLst>
        </p:spPr>
      </p:pic>
      <p:cxnSp>
        <p:nvCxnSpPr>
          <p:cNvPr id="7180" name="Straight Connector 7176">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35DD6D4C-D7A5-F17A-84BB-E09D89C98D2D}"/>
              </a:ext>
            </a:extLst>
          </p:cNvPr>
          <p:cNvSpPr>
            <a:spLocks noGrp="1"/>
          </p:cNvSpPr>
          <p:nvPr>
            <p:ph type="title"/>
          </p:nvPr>
        </p:nvSpPr>
        <p:spPr>
          <a:xfrm>
            <a:off x="7269904" y="914400"/>
            <a:ext cx="4261104" cy="1097280"/>
          </a:xfrm>
        </p:spPr>
        <p:txBody>
          <a:bodyPr anchor="t">
            <a:normAutofit/>
          </a:bodyPr>
          <a:lstStyle/>
          <a:p>
            <a:r>
              <a:rPr lang="es-ES" sz="3600" b="0" i="0">
                <a:effectLst/>
                <a:latin typeface="gg sans"/>
              </a:rPr>
              <a:t>¿Para qué sirven?</a:t>
            </a:r>
            <a:endParaRPr lang="es-ES" sz="3600"/>
          </a:p>
        </p:txBody>
      </p:sp>
      <p:sp>
        <p:nvSpPr>
          <p:cNvPr id="3" name="Marcador de contenido 2">
            <a:extLst>
              <a:ext uri="{FF2B5EF4-FFF2-40B4-BE49-F238E27FC236}">
                <a16:creationId xmlns:a16="http://schemas.microsoft.com/office/drawing/2014/main" id="{B800E7F3-B03E-9944-9625-06A8C8A1C458}"/>
              </a:ext>
            </a:extLst>
          </p:cNvPr>
          <p:cNvSpPr>
            <a:spLocks noGrp="1"/>
          </p:cNvSpPr>
          <p:nvPr>
            <p:ph idx="1"/>
          </p:nvPr>
        </p:nvSpPr>
        <p:spPr>
          <a:xfrm>
            <a:off x="7269905" y="2176036"/>
            <a:ext cx="4261104" cy="4121887"/>
          </a:xfrm>
        </p:spPr>
        <p:txBody>
          <a:bodyPr>
            <a:normAutofit/>
          </a:bodyPr>
          <a:lstStyle/>
          <a:p>
            <a:pPr marL="0" indent="0">
              <a:lnSpc>
                <a:spcPct val="110000"/>
              </a:lnSpc>
              <a:buNone/>
            </a:pPr>
            <a:r>
              <a:rPr lang="es-MX" sz="1600" b="0" i="0">
                <a:effectLst/>
                <a:latin typeface="gg sans"/>
              </a:rPr>
              <a:t>Los agentes híbridos son útiles en situaciones que requieren: </a:t>
            </a:r>
          </a:p>
          <a:p>
            <a:pPr>
              <a:lnSpc>
                <a:spcPct val="110000"/>
              </a:lnSpc>
            </a:pPr>
            <a:r>
              <a:rPr lang="es-MX" sz="1600" b="0" i="0">
                <a:effectLst/>
                <a:latin typeface="gg sans"/>
              </a:rPr>
              <a:t>Adaptabilidad y rapidez: Gracias a la componente reactiva, pueden responder rápidamente a cambios en el entorno. </a:t>
            </a:r>
          </a:p>
          <a:p>
            <a:pPr>
              <a:lnSpc>
                <a:spcPct val="110000"/>
              </a:lnSpc>
            </a:pPr>
            <a:r>
              <a:rPr lang="es-MX" sz="1600" b="0" i="0">
                <a:effectLst/>
                <a:latin typeface="gg sans"/>
              </a:rPr>
              <a:t>Planificación inteligente: La componente deliberativa les permite planificar y tomar decisiones informadas para alcanzar objetivos complejos. </a:t>
            </a:r>
          </a:p>
          <a:p>
            <a:pPr>
              <a:lnSpc>
                <a:spcPct val="110000"/>
              </a:lnSpc>
            </a:pPr>
            <a:r>
              <a:rPr lang="es-MX" sz="1600" b="0" i="0">
                <a:effectLst/>
                <a:latin typeface="gg sans"/>
              </a:rPr>
              <a:t>Entornos dinámicos y complejos: Como la robótica móvil, los videojuegos de inteligencia artificial y los sistemas de navegación autónoma.</a:t>
            </a:r>
            <a:endParaRPr lang="es-ES" sz="1600"/>
          </a:p>
        </p:txBody>
      </p:sp>
    </p:spTree>
    <p:extLst>
      <p:ext uri="{BB962C8B-B14F-4D97-AF65-F5344CB8AC3E}">
        <p14:creationId xmlns:p14="http://schemas.microsoft.com/office/powerpoint/2010/main" val="3505214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Agentes inteligentes: la IA definitiva llega a las empresas | CIO">
            <a:extLst>
              <a:ext uri="{FF2B5EF4-FFF2-40B4-BE49-F238E27FC236}">
                <a16:creationId xmlns:a16="http://schemas.microsoft.com/office/drawing/2014/main" id="{A3C3C89D-2A9E-F50E-DC79-458F7E049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880" r="33714" b="-2"/>
          <a:stretch/>
        </p:blipFill>
        <p:spPr bwMode="auto">
          <a:xfrm>
            <a:off x="20" y="914399"/>
            <a:ext cx="4416532" cy="5353523"/>
          </a:xfrm>
          <a:prstGeom prst="rect">
            <a:avLst/>
          </a:prstGeom>
          <a:noFill/>
          <a:extLst>
            <a:ext uri="{909E8E84-426E-40DD-AFC4-6F175D3DCCD1}">
              <a14:hiddenFill xmlns:a14="http://schemas.microsoft.com/office/drawing/2010/main">
                <a:solidFill>
                  <a:srgbClr val="FFFFFF"/>
                </a:solidFill>
              </a14:hiddenFill>
            </a:ext>
          </a:extLst>
        </p:spPr>
      </p:pic>
      <p:cxnSp>
        <p:nvCxnSpPr>
          <p:cNvPr id="8201" name="Straight Connector 820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F846993D-73BF-0C84-2262-D926B3BF9698}"/>
              </a:ext>
            </a:extLst>
          </p:cNvPr>
          <p:cNvSpPr>
            <a:spLocks noGrp="1"/>
          </p:cNvSpPr>
          <p:nvPr>
            <p:ph type="title"/>
          </p:nvPr>
        </p:nvSpPr>
        <p:spPr>
          <a:xfrm>
            <a:off x="5029200" y="914400"/>
            <a:ext cx="6501810" cy="1097280"/>
          </a:xfrm>
        </p:spPr>
        <p:txBody>
          <a:bodyPr anchor="t">
            <a:normAutofit/>
          </a:bodyPr>
          <a:lstStyle/>
          <a:p>
            <a:r>
              <a:rPr lang="es-ES" b="0" i="0" dirty="0">
                <a:effectLst/>
                <a:latin typeface="gg sans"/>
              </a:rPr>
              <a:t>¿Cómo funcionan?</a:t>
            </a:r>
            <a:endParaRPr lang="es-ES" dirty="0"/>
          </a:p>
        </p:txBody>
      </p:sp>
      <p:sp>
        <p:nvSpPr>
          <p:cNvPr id="3" name="Marcador de contenido 2">
            <a:extLst>
              <a:ext uri="{FF2B5EF4-FFF2-40B4-BE49-F238E27FC236}">
                <a16:creationId xmlns:a16="http://schemas.microsoft.com/office/drawing/2014/main" id="{F02D28C5-9A66-470B-5041-F1052AA68F1F}"/>
              </a:ext>
            </a:extLst>
          </p:cNvPr>
          <p:cNvSpPr>
            <a:spLocks noGrp="1"/>
          </p:cNvSpPr>
          <p:nvPr>
            <p:ph idx="1"/>
          </p:nvPr>
        </p:nvSpPr>
        <p:spPr>
          <a:xfrm>
            <a:off x="5029200" y="2176036"/>
            <a:ext cx="6501810" cy="4121885"/>
          </a:xfrm>
        </p:spPr>
        <p:txBody>
          <a:bodyPr>
            <a:normAutofit/>
          </a:bodyPr>
          <a:lstStyle/>
          <a:p>
            <a:pPr marL="0" indent="0">
              <a:buNone/>
            </a:pPr>
            <a:r>
              <a:rPr lang="es-MX" b="0" i="0" dirty="0">
                <a:effectLst/>
                <a:latin typeface="gg sans"/>
              </a:rPr>
              <a:t>Estos agentes combinan ambos enfoques mediante una arquitectura jerárquica o basada en capas, donde: La capa reactiva maneja acciones inmediatas y respuestas rápidas. La capa deliberativa se encarga de la planificación y toma de decisiones estratégicas. Un módulo de coordinación decide cuándo priorizar la parte reactiva o la deliberativa.</a:t>
            </a:r>
            <a:endParaRPr lang="es-ES" dirty="0"/>
          </a:p>
        </p:txBody>
      </p:sp>
    </p:spTree>
    <p:extLst>
      <p:ext uri="{BB962C8B-B14F-4D97-AF65-F5344CB8AC3E}">
        <p14:creationId xmlns:p14="http://schemas.microsoft.com/office/powerpoint/2010/main" val="1722387073"/>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2E1B30"/>
      </a:dk2>
      <a:lt2>
        <a:srgbClr val="F3F0F0"/>
      </a:lt2>
      <a:accent1>
        <a:srgbClr val="45AFAD"/>
      </a:accent1>
      <a:accent2>
        <a:srgbClr val="3B82B1"/>
      </a:accent2>
      <a:accent3>
        <a:srgbClr val="4D63C3"/>
      </a:accent3>
      <a:accent4>
        <a:srgbClr val="593EB3"/>
      </a:accent4>
      <a:accent5>
        <a:srgbClr val="994DC3"/>
      </a:accent5>
      <a:accent6>
        <a:srgbClr val="B13BAA"/>
      </a:accent6>
      <a:hlink>
        <a:srgbClr val="BF3F42"/>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19</TotalTime>
  <Words>636</Words>
  <Application>Microsoft Office PowerPoint</Application>
  <PresentationFormat>Panorámica</PresentationFormat>
  <Paragraphs>45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gg sans</vt:lpstr>
      <vt:lpstr>inherit</vt:lpstr>
      <vt:lpstr>Arial</vt:lpstr>
      <vt:lpstr>Grandview Display</vt:lpstr>
      <vt:lpstr>DashVTI</vt:lpstr>
      <vt:lpstr>Agentes deliberativos e híbridos</vt:lpstr>
      <vt:lpstr>¿Qué son los agentes deliberativos?</vt:lpstr>
      <vt:lpstr>¿Para qué sirven?</vt:lpstr>
      <vt:lpstr>¿Cómo funcionan?</vt:lpstr>
      <vt:lpstr>Presentación de PowerPoint</vt:lpstr>
      <vt:lpstr>Ventajas y desventajas</vt:lpstr>
      <vt:lpstr>¿Qué son los agentes híbridos?</vt:lpstr>
      <vt:lpstr>¿Para qué sirven?</vt:lpstr>
      <vt:lpstr>¿Cómo funcionan?</vt:lpstr>
      <vt:lpstr>Presentación de PowerPoint</vt:lpstr>
      <vt:lpstr>Ventajas y desventajas</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Mateo Felix</dc:creator>
  <cp:lastModifiedBy>Mateo Felix</cp:lastModifiedBy>
  <cp:revision>1</cp:revision>
  <dcterms:created xsi:type="dcterms:W3CDTF">2025-02-17T04:56:42Z</dcterms:created>
  <dcterms:modified xsi:type="dcterms:W3CDTF">2025-02-17T05:15:47Z</dcterms:modified>
</cp:coreProperties>
</file>