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B68AE5-476F-897F-E5C8-3C6A9B22763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4C8061C-57A4-787A-A360-CF44D6C90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B72AF18-7E3F-C2A4-AA2C-824A2CEAFE31}"/>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5" name="Marcador de pie de página 4">
            <a:extLst>
              <a:ext uri="{FF2B5EF4-FFF2-40B4-BE49-F238E27FC236}">
                <a16:creationId xmlns:a16="http://schemas.microsoft.com/office/drawing/2014/main" id="{105F36F7-F29A-1C7B-8183-BE9BE212DCB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94CC194-60CB-E626-265A-087EA48E76AA}"/>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873616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95A4B-B48C-B3C3-FECD-5A6475B5EA0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C8DB1E2-2C02-3C2F-001B-12FEADE34D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FC1B9D2-8204-B275-AA1B-6969AFF168F7}"/>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5" name="Marcador de pie de página 4">
            <a:extLst>
              <a:ext uri="{FF2B5EF4-FFF2-40B4-BE49-F238E27FC236}">
                <a16:creationId xmlns:a16="http://schemas.microsoft.com/office/drawing/2014/main" id="{2F40FF16-6B78-0B98-0137-5F64A200766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6B09552-349A-1C01-81EC-3D07B10A3EA2}"/>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147960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F2E0133-B9CC-FA17-4C23-6612FEC31C5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6D97C54-E714-735D-819D-EF1C42878FF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F9E1822-2F5D-2A0B-8BBD-7118A45DAFC1}"/>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5" name="Marcador de pie de página 4">
            <a:extLst>
              <a:ext uri="{FF2B5EF4-FFF2-40B4-BE49-F238E27FC236}">
                <a16:creationId xmlns:a16="http://schemas.microsoft.com/office/drawing/2014/main" id="{06C95F11-99F0-5451-065D-2A759F3106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D2F5615-8163-1560-E143-B2A72C57DD26}"/>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364329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CEA31-9C02-9CCC-0F5B-C99FF0759A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61072F-CA17-8C49-DD92-EBF22FB8DE8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A3C9788-3D8E-EA44-5561-ACF02868E653}"/>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5" name="Marcador de pie de página 4">
            <a:extLst>
              <a:ext uri="{FF2B5EF4-FFF2-40B4-BE49-F238E27FC236}">
                <a16:creationId xmlns:a16="http://schemas.microsoft.com/office/drawing/2014/main" id="{30003445-B70D-01A5-CA50-2662CAD87E7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BA687CC-364C-0F3D-F809-F8C513D88C04}"/>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290616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77E9C-390B-506D-5EAD-84A6B32FD3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4B3EA4E-C7FC-3BD5-55EA-BC1B57730A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FECA232-E198-4217-561C-92844CE10634}"/>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5" name="Marcador de pie de página 4">
            <a:extLst>
              <a:ext uri="{FF2B5EF4-FFF2-40B4-BE49-F238E27FC236}">
                <a16:creationId xmlns:a16="http://schemas.microsoft.com/office/drawing/2014/main" id="{A5BA44F5-76C1-3038-3782-6E4D2F4AF6A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4DA37E-2902-7DE5-7C0D-C40A4BCEEDDF}"/>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3011373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87005-DE8A-FFFA-1060-30F8329CA34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CDB6019-36B6-D2C3-1A35-9933CDD71DA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8B11B49-0FAE-C6DB-0FF6-47DD5FE9A77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0BEEB63-C4EA-7B5C-36CC-95DAB6448507}"/>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6" name="Marcador de pie de página 5">
            <a:extLst>
              <a:ext uri="{FF2B5EF4-FFF2-40B4-BE49-F238E27FC236}">
                <a16:creationId xmlns:a16="http://schemas.microsoft.com/office/drawing/2014/main" id="{83F68643-9F75-F41F-32E2-EE20E57419B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AED789B-00A9-4045-5C80-54A2AFC1C22D}"/>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63654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9D9FBA-E351-A66C-1D47-3B576EC138D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B013EC9-B7B2-E775-EAB2-34F97A81A2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4C2D449-07D6-6525-F8D1-83E21B558DF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0482D12-B1A2-72A0-0B76-B54BD2944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C9ABB1-23DF-3617-49B4-66A63C5CD83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FDCDB4B-83F9-BA0F-1D87-CF2BC52CCBA1}"/>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8" name="Marcador de pie de página 7">
            <a:extLst>
              <a:ext uri="{FF2B5EF4-FFF2-40B4-BE49-F238E27FC236}">
                <a16:creationId xmlns:a16="http://schemas.microsoft.com/office/drawing/2014/main" id="{D4D45343-AB63-745A-F569-F807AA6CBA6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3FE7822-7B0D-838A-B930-FDF8BFA98102}"/>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88362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318AB-6478-1F40-29D6-0274746BC456}"/>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6C29AA5-B3A3-8F2F-14B2-C7FEB3344CBA}"/>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4" name="Marcador de pie de página 3">
            <a:extLst>
              <a:ext uri="{FF2B5EF4-FFF2-40B4-BE49-F238E27FC236}">
                <a16:creationId xmlns:a16="http://schemas.microsoft.com/office/drawing/2014/main" id="{5211DDA0-235B-5F39-6A80-108F96323A1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E4FDB89-3E86-9950-06B8-E2ED96A55047}"/>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397516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18326FF-C85C-5945-B100-FA1831A5A050}"/>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3" name="Marcador de pie de página 2">
            <a:extLst>
              <a:ext uri="{FF2B5EF4-FFF2-40B4-BE49-F238E27FC236}">
                <a16:creationId xmlns:a16="http://schemas.microsoft.com/office/drawing/2014/main" id="{9592E83F-6FCE-5576-C0FB-F5F1A267075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4D9065D-1630-E07A-F5DC-28A189F17AD1}"/>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3974841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41262-DD05-D769-F017-2001D6D50E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302B9F8-D20A-C754-24F6-D6822915E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7EBC8F6-03DA-2E38-1126-274D334AB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D7AE5B-DC1F-4929-9D78-00AFC92B88CD}"/>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6" name="Marcador de pie de página 5">
            <a:extLst>
              <a:ext uri="{FF2B5EF4-FFF2-40B4-BE49-F238E27FC236}">
                <a16:creationId xmlns:a16="http://schemas.microsoft.com/office/drawing/2014/main" id="{3F8B247D-BEAF-D7DB-B8AC-480B79E0172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91815E7-62E1-979A-8B2C-FF90F2BAE933}"/>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45234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08465-77B7-6E6F-5038-6D98DFC36F7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844ADE36-6A38-6602-FFDA-E7838FC1E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CAE0B247-4D03-2048-6844-1E588A926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36FF05-8646-5720-6D2E-3CB1484136F6}"/>
              </a:ext>
            </a:extLst>
          </p:cNvPr>
          <p:cNvSpPr>
            <a:spLocks noGrp="1"/>
          </p:cNvSpPr>
          <p:nvPr>
            <p:ph type="dt" sz="half" idx="10"/>
          </p:nvPr>
        </p:nvSpPr>
        <p:spPr/>
        <p:txBody>
          <a:bodyPr/>
          <a:lstStyle/>
          <a:p>
            <a:fld id="{D854266C-DB68-4BD9-8CED-076FD2B252F2}" type="datetimeFigureOut">
              <a:rPr lang="es-ES" smtClean="0"/>
              <a:t>12/05/2025</a:t>
            </a:fld>
            <a:endParaRPr lang="es-ES"/>
          </a:p>
        </p:txBody>
      </p:sp>
      <p:sp>
        <p:nvSpPr>
          <p:cNvPr id="6" name="Marcador de pie de página 5">
            <a:extLst>
              <a:ext uri="{FF2B5EF4-FFF2-40B4-BE49-F238E27FC236}">
                <a16:creationId xmlns:a16="http://schemas.microsoft.com/office/drawing/2014/main" id="{F79F3253-C8CB-38A2-D3C7-7ADCDB66696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C891DCC-9F00-A506-5794-43FFE23862E9}"/>
              </a:ext>
            </a:extLst>
          </p:cNvPr>
          <p:cNvSpPr>
            <a:spLocks noGrp="1"/>
          </p:cNvSpPr>
          <p:nvPr>
            <p:ph type="sldNum" sz="quarter" idx="12"/>
          </p:nvPr>
        </p:nvSpPr>
        <p:spPr/>
        <p:txBody>
          <a:bodyPr/>
          <a:lstStyle/>
          <a:p>
            <a:fld id="{A43CA0C2-7FFF-448E-BF03-1F13097C1872}" type="slidenum">
              <a:rPr lang="es-ES" smtClean="0"/>
              <a:t>‹Nº›</a:t>
            </a:fld>
            <a:endParaRPr lang="es-ES"/>
          </a:p>
        </p:txBody>
      </p:sp>
    </p:spTree>
    <p:extLst>
      <p:ext uri="{BB962C8B-B14F-4D97-AF65-F5344CB8AC3E}">
        <p14:creationId xmlns:p14="http://schemas.microsoft.com/office/powerpoint/2010/main" val="337168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79061B-0882-DA7E-EE3C-C5C5CF1EB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B3DC642-3CE7-34C1-6738-F0F8F8B225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47324BD-0AB3-B10D-2D3B-F3F53BC48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54266C-DB68-4BD9-8CED-076FD2B252F2}" type="datetimeFigureOut">
              <a:rPr lang="es-ES" smtClean="0"/>
              <a:t>12/05/2025</a:t>
            </a:fld>
            <a:endParaRPr lang="es-ES"/>
          </a:p>
        </p:txBody>
      </p:sp>
      <p:sp>
        <p:nvSpPr>
          <p:cNvPr id="5" name="Marcador de pie de página 4">
            <a:extLst>
              <a:ext uri="{FF2B5EF4-FFF2-40B4-BE49-F238E27FC236}">
                <a16:creationId xmlns:a16="http://schemas.microsoft.com/office/drawing/2014/main" id="{002B5873-AD75-BD0A-A40A-61457C9F1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36582B64-5FC4-BEBF-C16F-9AF019EB8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3CA0C2-7FFF-448E-BF03-1F13097C1872}" type="slidenum">
              <a:rPr lang="es-ES" smtClean="0"/>
              <a:t>‹Nº›</a:t>
            </a:fld>
            <a:endParaRPr lang="es-ES"/>
          </a:p>
        </p:txBody>
      </p:sp>
    </p:spTree>
    <p:extLst>
      <p:ext uri="{BB962C8B-B14F-4D97-AF65-F5344CB8AC3E}">
        <p14:creationId xmlns:p14="http://schemas.microsoft.com/office/powerpoint/2010/main" val="108394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echnology Background Images - Free Download on Freepik">
            <a:extLst>
              <a:ext uri="{FF2B5EF4-FFF2-40B4-BE49-F238E27FC236}">
                <a16:creationId xmlns:a16="http://schemas.microsoft.com/office/drawing/2014/main" id="{B0C46095-65DF-DED5-4103-E77F443CF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49" t="9091" r="21836"/>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D426B0D-C39E-4A95-EE55-A90FD9F58B62}"/>
              </a:ext>
            </a:extLst>
          </p:cNvPr>
          <p:cNvSpPr>
            <a:spLocks noGrp="1"/>
          </p:cNvSpPr>
          <p:nvPr>
            <p:ph type="ctrTitle"/>
          </p:nvPr>
        </p:nvSpPr>
        <p:spPr>
          <a:xfrm>
            <a:off x="477981" y="1122363"/>
            <a:ext cx="4023360" cy="3204134"/>
          </a:xfrm>
        </p:spPr>
        <p:txBody>
          <a:bodyPr anchor="b">
            <a:normAutofit/>
          </a:bodyPr>
          <a:lstStyle/>
          <a:p>
            <a:pPr algn="l"/>
            <a:r>
              <a:rPr lang="es-MX" sz="4800" dirty="0">
                <a:solidFill>
                  <a:schemeClr val="bg1"/>
                </a:solidFill>
              </a:rPr>
              <a:t>Sistema Experto</a:t>
            </a:r>
            <a:endParaRPr lang="es-ES" sz="4800" dirty="0">
              <a:solidFill>
                <a:schemeClr val="bg1"/>
              </a:solidFill>
            </a:endParaRPr>
          </a:p>
        </p:txBody>
      </p:sp>
      <p:sp>
        <p:nvSpPr>
          <p:cNvPr id="3" name="Subtítulo 2">
            <a:extLst>
              <a:ext uri="{FF2B5EF4-FFF2-40B4-BE49-F238E27FC236}">
                <a16:creationId xmlns:a16="http://schemas.microsoft.com/office/drawing/2014/main" id="{5EE03738-3079-20F0-C4DA-7E4E99915569}"/>
              </a:ext>
            </a:extLst>
          </p:cNvPr>
          <p:cNvSpPr>
            <a:spLocks noGrp="1"/>
          </p:cNvSpPr>
          <p:nvPr>
            <p:ph type="subTitle" idx="1"/>
          </p:nvPr>
        </p:nvSpPr>
        <p:spPr>
          <a:xfrm>
            <a:off x="477980" y="4872922"/>
            <a:ext cx="4023359" cy="1208141"/>
          </a:xfrm>
        </p:spPr>
        <p:txBody>
          <a:bodyPr>
            <a:normAutofit/>
          </a:bodyPr>
          <a:lstStyle/>
          <a:p>
            <a:pPr algn="l">
              <a:spcAft>
                <a:spcPts val="1200"/>
              </a:spcAft>
              <a:buNone/>
            </a:pPr>
            <a:r>
              <a:rPr lang="es-ES" sz="1600" b="0" i="0" dirty="0">
                <a:solidFill>
                  <a:srgbClr val="F0F6FC"/>
                </a:solidFill>
                <a:effectLst/>
                <a:latin typeface="-apple-system"/>
              </a:rPr>
              <a:t>Meza López Jorge Gael - 21170399</a:t>
            </a:r>
          </a:p>
          <a:p>
            <a:pPr algn="l"/>
            <a:r>
              <a:rPr lang="es-ES" sz="1600" b="0" i="0" dirty="0">
                <a:solidFill>
                  <a:srgbClr val="F0F6FC"/>
                </a:solidFill>
                <a:effectLst/>
                <a:latin typeface="-apple-system"/>
              </a:rPr>
              <a:t>Félix Avendaño Mateo - 21170314</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709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F89509-6014-E0D6-1748-F4B5B498F06F}"/>
              </a:ext>
            </a:extLst>
          </p:cNvPr>
          <p:cNvSpPr>
            <a:spLocks noGrp="1"/>
          </p:cNvSpPr>
          <p:nvPr>
            <p:ph type="title"/>
          </p:nvPr>
        </p:nvSpPr>
        <p:spPr>
          <a:xfrm>
            <a:off x="6739128" y="638089"/>
            <a:ext cx="4818888" cy="1476801"/>
          </a:xfrm>
        </p:spPr>
        <p:txBody>
          <a:bodyPr anchor="b">
            <a:normAutofit fontScale="90000"/>
          </a:bodyPr>
          <a:lstStyle/>
          <a:p>
            <a:r>
              <a:rPr lang="es-MX" sz="5400" dirty="0"/>
              <a:t>Ventana principal</a:t>
            </a:r>
            <a:endParaRPr lang="es-ES" sz="5400" dirty="0"/>
          </a:p>
        </p:txBody>
      </p:sp>
      <p:pic>
        <p:nvPicPr>
          <p:cNvPr id="5" name="Imagen 4">
            <a:extLst>
              <a:ext uri="{FF2B5EF4-FFF2-40B4-BE49-F238E27FC236}">
                <a16:creationId xmlns:a16="http://schemas.microsoft.com/office/drawing/2014/main" id="{A3E8D84F-D761-1351-4EDB-97CAAEF18F19}"/>
              </a:ext>
            </a:extLst>
          </p:cNvPr>
          <p:cNvPicPr>
            <a:picLocks noChangeAspect="1"/>
          </p:cNvPicPr>
          <p:nvPr/>
        </p:nvPicPr>
        <p:blipFill>
          <a:blip r:embed="rId2"/>
          <a:stretch>
            <a:fillRect/>
          </a:stretch>
        </p:blipFill>
        <p:spPr>
          <a:xfrm>
            <a:off x="1136256" y="640080"/>
            <a:ext cx="4448327" cy="5577840"/>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BD49A93-1EBE-D7F4-7A9E-46E9650F2673}"/>
              </a:ext>
            </a:extLst>
          </p:cNvPr>
          <p:cNvSpPr>
            <a:spLocks noGrp="1"/>
          </p:cNvSpPr>
          <p:nvPr>
            <p:ph idx="1"/>
          </p:nvPr>
        </p:nvSpPr>
        <p:spPr>
          <a:xfrm>
            <a:off x="6739128" y="2664886"/>
            <a:ext cx="4818888" cy="3550789"/>
          </a:xfrm>
        </p:spPr>
        <p:txBody>
          <a:bodyPr anchor="t">
            <a:normAutofit/>
          </a:bodyPr>
          <a:lstStyle/>
          <a:p>
            <a:pPr marL="0" indent="0">
              <a:buNone/>
            </a:pPr>
            <a:r>
              <a:rPr lang="es-MX" sz="2200" dirty="0"/>
              <a:t>Aquí se insertan las características del árbol y en base a estas el  programa hace la predicción.</a:t>
            </a:r>
            <a:endParaRPr lang="es-ES" sz="2200" dirty="0"/>
          </a:p>
        </p:txBody>
      </p:sp>
    </p:spTree>
    <p:extLst>
      <p:ext uri="{BB962C8B-B14F-4D97-AF65-F5344CB8AC3E}">
        <p14:creationId xmlns:p14="http://schemas.microsoft.com/office/powerpoint/2010/main" val="365440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56ABAE6-CC0A-7D84-56CE-3DEA3CD51954}"/>
              </a:ext>
            </a:extLst>
          </p:cNvPr>
          <p:cNvSpPr>
            <a:spLocks noGrp="1"/>
          </p:cNvSpPr>
          <p:nvPr>
            <p:ph type="title"/>
          </p:nvPr>
        </p:nvSpPr>
        <p:spPr>
          <a:xfrm>
            <a:off x="630936" y="639520"/>
            <a:ext cx="3429000" cy="1719072"/>
          </a:xfrm>
        </p:spPr>
        <p:txBody>
          <a:bodyPr anchor="b">
            <a:normAutofit/>
          </a:bodyPr>
          <a:lstStyle/>
          <a:p>
            <a:r>
              <a:rPr lang="es-MX" sz="5400" dirty="0"/>
              <a:t>Árbol de decisión</a:t>
            </a:r>
            <a:endParaRPr lang="es-ES" sz="5400" dirty="0"/>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93F0766C-EE60-CABF-EE03-3E65ECAED94D}"/>
              </a:ext>
            </a:extLst>
          </p:cNvPr>
          <p:cNvSpPr>
            <a:spLocks noGrp="1"/>
          </p:cNvSpPr>
          <p:nvPr>
            <p:ph idx="1"/>
          </p:nvPr>
        </p:nvSpPr>
        <p:spPr>
          <a:xfrm>
            <a:off x="630936" y="2807208"/>
            <a:ext cx="3429000" cy="3410712"/>
          </a:xfrm>
        </p:spPr>
        <p:txBody>
          <a:bodyPr anchor="t">
            <a:normAutofit fontScale="70000" lnSpcReduction="20000"/>
          </a:bodyPr>
          <a:lstStyle/>
          <a:p>
            <a:pPr marL="0" indent="0">
              <a:buNone/>
            </a:pPr>
            <a:r>
              <a:rPr lang="es-MX" sz="2200" dirty="0"/>
              <a:t>Este árbol de decisión clasifica árboles según características físicas (como tipo y forma de hoja, presencia de espinas, altura, margen) y ambientales (hábitat). Comienza en la raíz con una pregunta sobre la hoja (hoja &lt;= 0.5) y, según la respuesta, sigue hacia la izquierda o derecha, evaluando más condiciones (por ejemplo, </a:t>
            </a:r>
            <a:r>
              <a:rPr lang="es-MX" sz="2200" dirty="0" err="1"/>
              <a:t>forma_hoja</a:t>
            </a:r>
            <a:r>
              <a:rPr lang="es-MX" sz="2200" dirty="0"/>
              <a:t>, espinas, altura, etc.). En cada nodo se toma una decisión binaria (sí/no), y el camino continúa hasta llegar a una hoja final, que predice la especie (como Ébano, Ceiba, Jacaranda, Huizache, etc.). Las hojas muestran la clase estimada, la pureza de la decisión (</a:t>
            </a:r>
            <a:r>
              <a:rPr lang="es-MX" sz="2200" dirty="0" err="1"/>
              <a:t>gini</a:t>
            </a:r>
            <a:r>
              <a:rPr lang="es-MX" sz="2200" dirty="0"/>
              <a:t>) y cuántos datos llegaron ahí.</a:t>
            </a:r>
            <a:endParaRPr lang="en-US" sz="2200" dirty="0"/>
          </a:p>
        </p:txBody>
      </p:sp>
      <p:pic>
        <p:nvPicPr>
          <p:cNvPr id="5" name="Marcador de contenido 4">
            <a:extLst>
              <a:ext uri="{FF2B5EF4-FFF2-40B4-BE49-F238E27FC236}">
                <a16:creationId xmlns:a16="http://schemas.microsoft.com/office/drawing/2014/main" id="{DE006A32-4182-6886-8D21-E3AA60EC58C4}"/>
              </a:ext>
            </a:extLst>
          </p:cNvPr>
          <p:cNvPicPr>
            <a:picLocks noChangeAspect="1"/>
          </p:cNvPicPr>
          <p:nvPr/>
        </p:nvPicPr>
        <p:blipFill>
          <a:blip r:embed="rId2"/>
          <a:stretch>
            <a:fillRect/>
          </a:stretch>
        </p:blipFill>
        <p:spPr>
          <a:xfrm>
            <a:off x="4059936" y="1564996"/>
            <a:ext cx="7498080" cy="4048962"/>
          </a:xfrm>
          <a:prstGeom prst="rect">
            <a:avLst/>
          </a:prstGeom>
        </p:spPr>
      </p:pic>
    </p:spTree>
    <p:extLst>
      <p:ext uri="{BB962C8B-B14F-4D97-AF65-F5344CB8AC3E}">
        <p14:creationId xmlns:p14="http://schemas.microsoft.com/office/powerpoint/2010/main" val="408175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7F3A2-35CA-8A10-4668-D1FBDB17772F}"/>
              </a:ext>
            </a:extLst>
          </p:cNvPr>
          <p:cNvSpPr>
            <a:spLocks noGrp="1"/>
          </p:cNvSpPr>
          <p:nvPr>
            <p:ph type="title"/>
          </p:nvPr>
        </p:nvSpPr>
        <p:spPr>
          <a:xfrm>
            <a:off x="630936" y="502920"/>
            <a:ext cx="3419856" cy="1463040"/>
          </a:xfrm>
        </p:spPr>
        <p:txBody>
          <a:bodyPr anchor="ctr">
            <a:normAutofit/>
          </a:bodyPr>
          <a:lstStyle/>
          <a:p>
            <a:r>
              <a:rPr lang="es-MX" sz="4800"/>
              <a:t>Datos</a:t>
            </a:r>
            <a:endParaRPr lang="es-ES" sz="4800"/>
          </a:p>
        </p:txBody>
      </p:sp>
      <p:sp>
        <p:nvSpPr>
          <p:cNvPr id="3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8">
            <a:extLst>
              <a:ext uri="{FF2B5EF4-FFF2-40B4-BE49-F238E27FC236}">
                <a16:creationId xmlns:a16="http://schemas.microsoft.com/office/drawing/2014/main" id="{45AE9478-273D-0956-0201-CBF7A2CC3113}"/>
              </a:ext>
            </a:extLst>
          </p:cNvPr>
          <p:cNvSpPr>
            <a:spLocks noGrp="1"/>
          </p:cNvSpPr>
          <p:nvPr>
            <p:ph idx="1"/>
          </p:nvPr>
        </p:nvSpPr>
        <p:spPr>
          <a:xfrm>
            <a:off x="4654295" y="502920"/>
            <a:ext cx="6894576" cy="1463040"/>
          </a:xfrm>
        </p:spPr>
        <p:txBody>
          <a:bodyPr anchor="ctr">
            <a:normAutofit/>
          </a:bodyPr>
          <a:lstStyle/>
          <a:p>
            <a:pPr marL="0" indent="0">
              <a:buNone/>
            </a:pPr>
            <a:r>
              <a:rPr lang="en-US" sz="2200" dirty="0" err="1"/>
              <a:t>Estos</a:t>
            </a:r>
            <a:r>
              <a:rPr lang="en-US" sz="2200" dirty="0"/>
              <a:t> son </a:t>
            </a:r>
            <a:r>
              <a:rPr lang="en-US" sz="2200" dirty="0" err="1"/>
              <a:t>los</a:t>
            </a:r>
            <a:r>
              <a:rPr lang="en-US" sz="2200" dirty="0"/>
              <a:t> </a:t>
            </a:r>
            <a:r>
              <a:rPr lang="en-US" sz="2200" dirty="0" err="1"/>
              <a:t>datos</a:t>
            </a:r>
            <a:r>
              <a:rPr lang="en-US" sz="2200" dirty="0"/>
              <a:t> que </a:t>
            </a:r>
            <a:r>
              <a:rPr lang="en-US" sz="2200" dirty="0" err="1"/>
              <a:t>emplea</a:t>
            </a:r>
            <a:r>
              <a:rPr lang="en-US" sz="2200" dirty="0"/>
              <a:t>  </a:t>
            </a:r>
            <a:r>
              <a:rPr lang="en-US" sz="2200" dirty="0" err="1"/>
              <a:t>el</a:t>
            </a:r>
            <a:r>
              <a:rPr lang="en-US" sz="2200" dirty="0"/>
              <a:t> </a:t>
            </a:r>
            <a:r>
              <a:rPr lang="en-US" sz="2200" dirty="0" err="1"/>
              <a:t>programa</a:t>
            </a:r>
            <a:r>
              <a:rPr lang="en-US" sz="2200" dirty="0"/>
              <a:t> para la </a:t>
            </a:r>
            <a:r>
              <a:rPr lang="en-US" sz="2200" dirty="0" err="1"/>
              <a:t>deducción</a:t>
            </a:r>
            <a:r>
              <a:rPr lang="en-US" sz="2200" dirty="0"/>
              <a:t> del </a:t>
            </a:r>
            <a:r>
              <a:rPr lang="en-US" sz="2200" dirty="0" err="1"/>
              <a:t>tipo</a:t>
            </a:r>
            <a:r>
              <a:rPr lang="en-US" sz="2200" dirty="0"/>
              <a:t> de árbol</a:t>
            </a:r>
          </a:p>
        </p:txBody>
      </p:sp>
      <p:pic>
        <p:nvPicPr>
          <p:cNvPr id="5" name="Marcador de contenido 4">
            <a:extLst>
              <a:ext uri="{FF2B5EF4-FFF2-40B4-BE49-F238E27FC236}">
                <a16:creationId xmlns:a16="http://schemas.microsoft.com/office/drawing/2014/main" id="{63026778-2ECC-0A28-A7DA-8FFA76A11F71}"/>
              </a:ext>
            </a:extLst>
          </p:cNvPr>
          <p:cNvPicPr>
            <a:picLocks noChangeAspect="1"/>
          </p:cNvPicPr>
          <p:nvPr/>
        </p:nvPicPr>
        <p:blipFill>
          <a:blip r:embed="rId2"/>
          <a:stretch>
            <a:fillRect/>
          </a:stretch>
        </p:blipFill>
        <p:spPr>
          <a:xfrm>
            <a:off x="630936" y="2455505"/>
            <a:ext cx="10917936" cy="3630214"/>
          </a:xfrm>
          <a:prstGeom prst="rect">
            <a:avLst/>
          </a:prstGeom>
        </p:spPr>
      </p:pic>
    </p:spTree>
    <p:extLst>
      <p:ext uri="{BB962C8B-B14F-4D97-AF65-F5344CB8AC3E}">
        <p14:creationId xmlns:p14="http://schemas.microsoft.com/office/powerpoint/2010/main" val="46725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07E0F0-023B-6238-F693-B0AAB307F914}"/>
              </a:ext>
            </a:extLst>
          </p:cNvPr>
          <p:cNvSpPr>
            <a:spLocks noGrp="1"/>
          </p:cNvSpPr>
          <p:nvPr>
            <p:ph type="title"/>
          </p:nvPr>
        </p:nvSpPr>
        <p:spPr>
          <a:xfrm>
            <a:off x="6739128" y="638089"/>
            <a:ext cx="4818888" cy="1476801"/>
          </a:xfrm>
        </p:spPr>
        <p:txBody>
          <a:bodyPr anchor="b">
            <a:normAutofit/>
          </a:bodyPr>
          <a:lstStyle/>
          <a:p>
            <a:r>
              <a:rPr lang="es-MX" sz="5400" dirty="0"/>
              <a:t>Codificación</a:t>
            </a:r>
            <a:endParaRPr lang="es-ES" sz="5400" dirty="0"/>
          </a:p>
        </p:txBody>
      </p:sp>
      <p:pic>
        <p:nvPicPr>
          <p:cNvPr id="5" name="Marcador de contenido 4">
            <a:extLst>
              <a:ext uri="{FF2B5EF4-FFF2-40B4-BE49-F238E27FC236}">
                <a16:creationId xmlns:a16="http://schemas.microsoft.com/office/drawing/2014/main" id="{E6FCB49E-D728-AD00-790E-1C6BCA62DB28}"/>
              </a:ext>
            </a:extLst>
          </p:cNvPr>
          <p:cNvPicPr>
            <a:picLocks noChangeAspect="1"/>
          </p:cNvPicPr>
          <p:nvPr/>
        </p:nvPicPr>
        <p:blipFill>
          <a:blip r:embed="rId2"/>
          <a:stretch>
            <a:fillRect/>
          </a:stretch>
        </p:blipFill>
        <p:spPr>
          <a:xfrm>
            <a:off x="630936" y="1814518"/>
            <a:ext cx="5458968" cy="3228964"/>
          </a:xfrm>
          <a:prstGeom prst="rect">
            <a:avLst/>
          </a:prstGeom>
        </p:spPr>
      </p:pic>
      <p:sp>
        <p:nvSpPr>
          <p:cNvPr id="4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B6A20D5-139E-1925-4898-C10D91CBA074}"/>
              </a:ext>
            </a:extLst>
          </p:cNvPr>
          <p:cNvSpPr>
            <a:spLocks noGrp="1"/>
          </p:cNvSpPr>
          <p:nvPr>
            <p:ph idx="1"/>
          </p:nvPr>
        </p:nvSpPr>
        <p:spPr>
          <a:xfrm>
            <a:off x="6301212" y="2462544"/>
            <a:ext cx="5658416" cy="4055770"/>
          </a:xfrm>
        </p:spPr>
        <p:txBody>
          <a:bodyPr anchor="t">
            <a:normAutofit fontScale="62500" lnSpcReduction="20000"/>
          </a:bodyPr>
          <a:lstStyle/>
          <a:p>
            <a:pPr marL="0" indent="0">
              <a:buNone/>
            </a:pPr>
            <a:r>
              <a:rPr lang="la-Latn" sz="2200" dirty="0"/>
              <a:t>T</a:t>
            </a:r>
            <a:r>
              <a:rPr lang="es-ES" sz="2200" dirty="0" err="1"/>
              <a:t>ransforma</a:t>
            </a:r>
            <a:r>
              <a:rPr lang="es-ES" sz="2200" dirty="0"/>
              <a:t> el texto de los datos categóricos a valores numéricos para que el modelo de aprendizaje automático (</a:t>
            </a:r>
            <a:r>
              <a:rPr lang="es-ES" sz="2200" dirty="0" err="1"/>
              <a:t>DecisionTreeClassifier</a:t>
            </a:r>
            <a:r>
              <a:rPr lang="es-ES" sz="2200" dirty="0"/>
              <a:t>) pueda procesarlos ya que no puede trabajar con cadenas de texto</a:t>
            </a:r>
            <a:endParaRPr lang="la-Latn" sz="2200" dirty="0"/>
          </a:p>
          <a:p>
            <a:pPr marL="0" indent="0">
              <a:buNone/>
            </a:pPr>
            <a:r>
              <a:rPr lang="es-ES" sz="2200" dirty="0" err="1"/>
              <a:t>le_dict</a:t>
            </a:r>
            <a:r>
              <a:rPr lang="es-ES" sz="2200" dirty="0"/>
              <a:t> = {} </a:t>
            </a:r>
            <a:r>
              <a:rPr lang="la-Latn" sz="2200" dirty="0"/>
              <a:t>E</a:t>
            </a:r>
            <a:r>
              <a:rPr lang="es-ES" sz="2200" dirty="0"/>
              <a:t>s un diccionario vacío que guarda los codificadores de cada columna</a:t>
            </a:r>
            <a:endParaRPr lang="la-Latn" sz="2200" dirty="0"/>
          </a:p>
          <a:p>
            <a:pPr marL="0" indent="0">
              <a:buNone/>
            </a:pPr>
            <a:r>
              <a:rPr lang="es-ES" sz="2200" dirty="0"/>
              <a:t>X = </a:t>
            </a:r>
            <a:r>
              <a:rPr lang="es-ES" sz="2200" dirty="0" err="1"/>
              <a:t>df.drop</a:t>
            </a:r>
            <a:r>
              <a:rPr lang="es-ES" sz="2200" dirty="0"/>
              <a:t>("</a:t>
            </a:r>
            <a:r>
              <a:rPr lang="es-ES" sz="2200" dirty="0" err="1"/>
              <a:t>arbol</a:t>
            </a:r>
            <a:r>
              <a:rPr lang="es-ES" sz="2200" dirty="0"/>
              <a:t>", axis=1)y = </a:t>
            </a:r>
            <a:r>
              <a:rPr lang="es-ES" sz="2200" dirty="0" err="1"/>
              <a:t>df</a:t>
            </a:r>
            <a:r>
              <a:rPr lang="es-ES" sz="2200" dirty="0"/>
              <a:t>["</a:t>
            </a:r>
            <a:r>
              <a:rPr lang="es-ES" sz="2200" dirty="0" err="1"/>
              <a:t>arbol</a:t>
            </a:r>
            <a:r>
              <a:rPr lang="es-ES" sz="2200" dirty="0"/>
              <a:t>"]</a:t>
            </a:r>
            <a:r>
              <a:rPr lang="la-Latn" sz="2200" dirty="0"/>
              <a:t> X E</a:t>
            </a:r>
            <a:r>
              <a:rPr lang="es-ES" sz="2200" dirty="0"/>
              <a:t>s la tabla de entrada de atributos del árbol, quitando la columna "</a:t>
            </a:r>
            <a:r>
              <a:rPr lang="es-ES" sz="2200" dirty="0" err="1"/>
              <a:t>arbol</a:t>
            </a:r>
            <a:r>
              <a:rPr lang="es-ES" sz="2200" dirty="0"/>
              <a:t>" que es la de la predicción</a:t>
            </a:r>
            <a:endParaRPr lang="la-Latn" sz="2200" dirty="0"/>
          </a:p>
          <a:p>
            <a:pPr marL="0" indent="0">
              <a:buNone/>
            </a:pPr>
            <a:r>
              <a:rPr lang="la-Latn" sz="2200" dirty="0"/>
              <a:t>Y</a:t>
            </a:r>
            <a:r>
              <a:rPr lang="es-ES" sz="2200" dirty="0"/>
              <a:t> es la columna que contiene el nombre del árbol a predecir</a:t>
            </a:r>
            <a:endParaRPr lang="la-Latn" sz="2200" dirty="0"/>
          </a:p>
          <a:p>
            <a:pPr marL="0" indent="0">
              <a:buNone/>
            </a:pPr>
            <a:r>
              <a:rPr lang="es-ES" sz="2200" dirty="0" err="1"/>
              <a:t>X_encoded</a:t>
            </a:r>
            <a:r>
              <a:rPr lang="es-ES" sz="2200" dirty="0"/>
              <a:t> = </a:t>
            </a:r>
            <a:r>
              <a:rPr lang="es-ES" sz="2200" dirty="0" err="1"/>
              <a:t>X.copy</a:t>
            </a:r>
            <a:r>
              <a:rPr lang="es-ES" sz="2200" dirty="0"/>
              <a:t>()guarda en </a:t>
            </a:r>
            <a:r>
              <a:rPr lang="es-ES" sz="2200" dirty="0" err="1"/>
              <a:t>X_encoded</a:t>
            </a:r>
            <a:r>
              <a:rPr lang="es-ES" sz="2200" dirty="0"/>
              <a:t> los valores codificados de X</a:t>
            </a:r>
            <a:endParaRPr lang="la-Latn" sz="2200" dirty="0"/>
          </a:p>
          <a:p>
            <a:pPr marL="0" indent="0">
              <a:buNone/>
            </a:pPr>
            <a:r>
              <a:rPr lang="es-ES" sz="2200" dirty="0"/>
              <a:t>En el bucle, para cada columna de los atributos del árbol transforma los valores categóricos en enteros y guarda el objeto </a:t>
            </a:r>
            <a:r>
              <a:rPr lang="es-ES" sz="2200" dirty="0" err="1"/>
              <a:t>LabelEncoder</a:t>
            </a:r>
            <a:r>
              <a:rPr lang="es-ES" sz="2200" dirty="0"/>
              <a:t> correspondiente para usarlo al codificar una nueva entrada</a:t>
            </a:r>
            <a:endParaRPr lang="la-Latn" sz="2200" dirty="0"/>
          </a:p>
          <a:p>
            <a:pPr marL="0" indent="0">
              <a:buNone/>
            </a:pPr>
            <a:r>
              <a:rPr lang="es-ES" sz="2200" dirty="0" err="1"/>
              <a:t>le_target</a:t>
            </a:r>
            <a:r>
              <a:rPr lang="es-ES" sz="2200" dirty="0"/>
              <a:t> = </a:t>
            </a:r>
            <a:r>
              <a:rPr lang="es-ES" sz="2200" dirty="0" err="1"/>
              <a:t>LabelEncoder</a:t>
            </a:r>
            <a:r>
              <a:rPr lang="es-ES" sz="2200" dirty="0"/>
              <a:t>()</a:t>
            </a:r>
            <a:r>
              <a:rPr lang="es-ES" sz="2200" dirty="0" err="1"/>
              <a:t>y_encoded</a:t>
            </a:r>
            <a:r>
              <a:rPr lang="es-ES" sz="2200" dirty="0"/>
              <a:t> =</a:t>
            </a:r>
            <a:r>
              <a:rPr lang="la-Latn" sz="2200" dirty="0"/>
              <a:t> </a:t>
            </a:r>
            <a:r>
              <a:rPr lang="es-ES" sz="2200" dirty="0" err="1"/>
              <a:t>le_target.fit_transform</a:t>
            </a:r>
            <a:r>
              <a:rPr lang="es-ES" sz="2200" dirty="0"/>
              <a:t>(y)</a:t>
            </a:r>
            <a:r>
              <a:rPr lang="la-Latn" sz="2200" dirty="0"/>
              <a:t>  T</a:t>
            </a:r>
            <a:r>
              <a:rPr lang="es-ES" sz="2200" dirty="0" err="1"/>
              <a:t>ambién</a:t>
            </a:r>
            <a:r>
              <a:rPr lang="es-ES" sz="2200" dirty="0"/>
              <a:t> se codifica la columna de hipótesis</a:t>
            </a:r>
            <a:r>
              <a:rPr lang="la-Latn" sz="2200" dirty="0"/>
              <a:t>. </a:t>
            </a:r>
            <a:r>
              <a:rPr lang="es-ES" sz="2200" dirty="0"/>
              <a:t>Se guarda este codificador en </a:t>
            </a:r>
            <a:r>
              <a:rPr lang="es-ES" sz="2200" dirty="0" err="1"/>
              <a:t>le_target</a:t>
            </a:r>
            <a:r>
              <a:rPr lang="es-ES" sz="2200" dirty="0"/>
              <a:t> para luego poder hacer la inversa y convertir la predicción de regreso a texto </a:t>
            </a:r>
            <a:r>
              <a:rPr lang="es-ES" sz="2200" dirty="0" err="1"/>
              <a:t>legible.Se</a:t>
            </a:r>
            <a:r>
              <a:rPr lang="es-ES" sz="2200" dirty="0"/>
              <a:t> guarda cada codificador para que después</a:t>
            </a:r>
            <a:r>
              <a:rPr lang="la-Latn" sz="2200" dirty="0"/>
              <a:t> se puedan</a:t>
            </a:r>
            <a:r>
              <a:rPr lang="es-ES" sz="2200" dirty="0"/>
              <a:t> codificar nuevas entradas y descodificar las salidas del modelo.</a:t>
            </a:r>
            <a:endParaRPr lang="en-US" sz="2200" dirty="0"/>
          </a:p>
        </p:txBody>
      </p:sp>
    </p:spTree>
    <p:extLst>
      <p:ext uri="{BB962C8B-B14F-4D97-AF65-F5344CB8AC3E}">
        <p14:creationId xmlns:p14="http://schemas.microsoft.com/office/powerpoint/2010/main" val="152166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A3769B9-4480-876F-749C-CB5DCB7CFFAB}"/>
              </a:ext>
            </a:extLst>
          </p:cNvPr>
          <p:cNvSpPr>
            <a:spLocks noGrp="1"/>
          </p:cNvSpPr>
          <p:nvPr>
            <p:ph type="title"/>
          </p:nvPr>
        </p:nvSpPr>
        <p:spPr>
          <a:xfrm>
            <a:off x="0" y="5077325"/>
            <a:ext cx="4215063" cy="2398713"/>
          </a:xfrm>
        </p:spPr>
        <p:txBody>
          <a:bodyPr>
            <a:normAutofit/>
          </a:bodyPr>
          <a:lstStyle/>
          <a:p>
            <a:r>
              <a:rPr lang="la-Latn" dirty="0"/>
              <a:t>Entrenamiento</a:t>
            </a:r>
            <a:endParaRPr lang="es-ES" dirty="0"/>
          </a:p>
        </p:txBody>
      </p:sp>
      <p:pic>
        <p:nvPicPr>
          <p:cNvPr id="5" name="Marcador de contenido 4">
            <a:extLst>
              <a:ext uri="{FF2B5EF4-FFF2-40B4-BE49-F238E27FC236}">
                <a16:creationId xmlns:a16="http://schemas.microsoft.com/office/drawing/2014/main" id="{F588A25E-560B-0EE7-04E8-70F8C6E1E78F}"/>
              </a:ext>
            </a:extLst>
          </p:cNvPr>
          <p:cNvPicPr>
            <a:picLocks noChangeAspect="1"/>
          </p:cNvPicPr>
          <p:nvPr/>
        </p:nvPicPr>
        <p:blipFill>
          <a:blip r:embed="rId2"/>
          <a:stretch>
            <a:fillRect/>
          </a:stretch>
        </p:blipFill>
        <p:spPr>
          <a:xfrm>
            <a:off x="1158955" y="1031880"/>
            <a:ext cx="9875259" cy="1512427"/>
          </a:xfrm>
          <a:prstGeom prst="rect">
            <a:avLst/>
          </a:prstGeom>
        </p:spPr>
      </p:pic>
      <p:sp>
        <p:nvSpPr>
          <p:cNvPr id="18" name="Content Placeholder 8">
            <a:extLst>
              <a:ext uri="{FF2B5EF4-FFF2-40B4-BE49-F238E27FC236}">
                <a16:creationId xmlns:a16="http://schemas.microsoft.com/office/drawing/2014/main" id="{ED86F22B-6793-7047-D0A5-E0BDBA3E7874}"/>
              </a:ext>
            </a:extLst>
          </p:cNvPr>
          <p:cNvSpPr>
            <a:spLocks noGrp="1"/>
          </p:cNvSpPr>
          <p:nvPr>
            <p:ph idx="1"/>
          </p:nvPr>
        </p:nvSpPr>
        <p:spPr>
          <a:xfrm>
            <a:off x="1158955" y="2952167"/>
            <a:ext cx="9875259" cy="2398713"/>
          </a:xfrm>
        </p:spPr>
        <p:txBody>
          <a:bodyPr anchor="ctr">
            <a:normAutofit/>
          </a:bodyPr>
          <a:lstStyle/>
          <a:p>
            <a:r>
              <a:rPr lang="en-US" sz="2000" dirty="0" err="1"/>
              <a:t>DecisionTreeClassifier</a:t>
            </a:r>
            <a:r>
              <a:rPr lang="en-US" sz="2000" dirty="0"/>
              <a:t> </a:t>
            </a:r>
            <a:r>
              <a:rPr lang="en-US" sz="2000" dirty="0" err="1"/>
              <a:t>crea</a:t>
            </a:r>
            <a:r>
              <a:rPr lang="en-US" sz="2000" dirty="0"/>
              <a:t> </a:t>
            </a:r>
            <a:r>
              <a:rPr lang="en-US" sz="2000" dirty="0" err="1"/>
              <a:t>el</a:t>
            </a:r>
            <a:r>
              <a:rPr lang="en-US" sz="2000" dirty="0"/>
              <a:t> </a:t>
            </a:r>
            <a:r>
              <a:rPr lang="en-US" sz="2000" dirty="0" err="1"/>
              <a:t>modelo</a:t>
            </a:r>
            <a:r>
              <a:rPr lang="en-US" sz="2000" dirty="0"/>
              <a:t>, </a:t>
            </a:r>
            <a:r>
              <a:rPr lang="en-US" sz="2000" dirty="0" err="1"/>
              <a:t>mientras</a:t>
            </a:r>
            <a:r>
              <a:rPr lang="en-US" sz="2000" dirty="0"/>
              <a:t> que </a:t>
            </a:r>
            <a:r>
              <a:rPr lang="en-US" sz="2000" dirty="0" err="1"/>
              <a:t>random_state</a:t>
            </a:r>
            <a:r>
              <a:rPr lang="en-US" sz="2000" dirty="0"/>
              <a:t>=42 </a:t>
            </a:r>
            <a:r>
              <a:rPr lang="en-US" sz="2000" dirty="0" err="1"/>
              <a:t>asegura</a:t>
            </a:r>
            <a:r>
              <a:rPr lang="en-US" sz="2000" dirty="0"/>
              <a:t> que </a:t>
            </a:r>
            <a:r>
              <a:rPr lang="en-US" sz="2000" dirty="0" err="1"/>
              <a:t>los</a:t>
            </a:r>
            <a:r>
              <a:rPr lang="en-US" sz="2000" dirty="0"/>
              <a:t> </a:t>
            </a:r>
            <a:r>
              <a:rPr lang="en-US" sz="2000" dirty="0" err="1"/>
              <a:t>resultados</a:t>
            </a:r>
            <a:r>
              <a:rPr lang="en-US" sz="2000" dirty="0"/>
              <a:t> </a:t>
            </a:r>
            <a:r>
              <a:rPr lang="en-US" sz="2000" dirty="0" err="1"/>
              <a:t>sean</a:t>
            </a:r>
            <a:r>
              <a:rPr lang="en-US" sz="2000" dirty="0"/>
              <a:t> </a:t>
            </a:r>
            <a:r>
              <a:rPr lang="en-US" sz="2000" dirty="0" err="1"/>
              <a:t>reproducibles</a:t>
            </a:r>
            <a:r>
              <a:rPr lang="en-US" sz="2000" dirty="0"/>
              <a:t>.</a:t>
            </a:r>
          </a:p>
          <a:p>
            <a:r>
              <a:rPr lang="en-US" sz="2000" dirty="0" err="1"/>
              <a:t>Model.fit</a:t>
            </a:r>
            <a:r>
              <a:rPr lang="en-US" sz="2000" dirty="0"/>
              <a:t> </a:t>
            </a:r>
            <a:r>
              <a:rPr lang="en-US" sz="2000" dirty="0" err="1"/>
              <a:t>entrena</a:t>
            </a:r>
            <a:r>
              <a:rPr lang="en-US" sz="2000" dirty="0"/>
              <a:t> </a:t>
            </a:r>
            <a:r>
              <a:rPr lang="en-US" sz="2000" dirty="0" err="1"/>
              <a:t>el</a:t>
            </a:r>
            <a:r>
              <a:rPr lang="en-US" sz="2000" dirty="0"/>
              <a:t> </a:t>
            </a:r>
            <a:r>
              <a:rPr lang="en-US" sz="2000" dirty="0" err="1"/>
              <a:t>modelo</a:t>
            </a:r>
            <a:r>
              <a:rPr lang="en-US" sz="2000" dirty="0"/>
              <a:t> </a:t>
            </a:r>
            <a:r>
              <a:rPr lang="en-US" sz="2000" dirty="0" err="1"/>
              <a:t>usando</a:t>
            </a:r>
            <a:r>
              <a:rPr lang="en-US" sz="2000" dirty="0"/>
              <a:t> </a:t>
            </a:r>
            <a:r>
              <a:rPr lang="en-US" sz="2000" dirty="0" err="1"/>
              <a:t>los</a:t>
            </a:r>
            <a:r>
              <a:rPr lang="en-US" sz="2000" dirty="0"/>
              <a:t> </a:t>
            </a:r>
            <a:r>
              <a:rPr lang="en-US" sz="2000" dirty="0" err="1"/>
              <a:t>datos</a:t>
            </a:r>
            <a:r>
              <a:rPr lang="en-US" sz="2000" dirty="0"/>
              <a:t> </a:t>
            </a:r>
            <a:r>
              <a:rPr lang="en-US" sz="2000" dirty="0" err="1"/>
              <a:t>codificados</a:t>
            </a:r>
            <a:endParaRPr lang="en-US" sz="2000" dirty="0"/>
          </a:p>
        </p:txBody>
      </p:sp>
    </p:spTree>
    <p:extLst>
      <p:ext uri="{BB962C8B-B14F-4D97-AF65-F5344CB8AC3E}">
        <p14:creationId xmlns:p14="http://schemas.microsoft.com/office/powerpoint/2010/main" val="238037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607B5D-A61D-E554-1A45-9E7CE58F7D30}"/>
              </a:ext>
            </a:extLst>
          </p:cNvPr>
          <p:cNvSpPr>
            <a:spLocks noGrp="1"/>
          </p:cNvSpPr>
          <p:nvPr>
            <p:ph type="title"/>
          </p:nvPr>
        </p:nvSpPr>
        <p:spPr>
          <a:xfrm>
            <a:off x="630936" y="639520"/>
            <a:ext cx="3429000" cy="1719072"/>
          </a:xfrm>
        </p:spPr>
        <p:txBody>
          <a:bodyPr anchor="b">
            <a:normAutofit/>
          </a:bodyPr>
          <a:lstStyle/>
          <a:p>
            <a:r>
              <a:rPr lang="la-Latn" sz="5400" dirty="0"/>
              <a:t>Evaluación</a:t>
            </a:r>
            <a:endParaRPr lang="es-ES" sz="5400" dirty="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8CEC83C-05CA-CA14-DFAB-AC0903049035}"/>
              </a:ext>
            </a:extLst>
          </p:cNvPr>
          <p:cNvSpPr>
            <a:spLocks noGrp="1"/>
          </p:cNvSpPr>
          <p:nvPr>
            <p:ph idx="1"/>
          </p:nvPr>
        </p:nvSpPr>
        <p:spPr>
          <a:xfrm>
            <a:off x="630936" y="2807208"/>
            <a:ext cx="3429000" cy="3410712"/>
          </a:xfrm>
        </p:spPr>
        <p:txBody>
          <a:bodyPr anchor="t">
            <a:normAutofit/>
          </a:bodyPr>
          <a:lstStyle/>
          <a:p>
            <a:pPr marL="0" indent="0">
              <a:buNone/>
            </a:pPr>
            <a:r>
              <a:rPr lang="la-Latn" sz="2200" dirty="0"/>
              <a:t>Ingresa los atributos seleccionados en un diccionario, los codifica usando LabelEncoder y los ordena acorde a los atributos de los árboles en la lista entrada_codificada y envía los datos insertados al modelo para que haga la predicción.</a:t>
            </a:r>
            <a:endParaRPr lang="en-US" sz="2200" dirty="0"/>
          </a:p>
        </p:txBody>
      </p:sp>
      <p:pic>
        <p:nvPicPr>
          <p:cNvPr id="5" name="Marcador de contenido 4">
            <a:extLst>
              <a:ext uri="{FF2B5EF4-FFF2-40B4-BE49-F238E27FC236}">
                <a16:creationId xmlns:a16="http://schemas.microsoft.com/office/drawing/2014/main" id="{3DE1A299-719B-9A81-D8C1-424CE465FAAC}"/>
              </a:ext>
            </a:extLst>
          </p:cNvPr>
          <p:cNvPicPr>
            <a:picLocks noChangeAspect="1"/>
          </p:cNvPicPr>
          <p:nvPr/>
        </p:nvPicPr>
        <p:blipFill>
          <a:blip r:embed="rId2"/>
          <a:stretch>
            <a:fillRect/>
          </a:stretch>
        </p:blipFill>
        <p:spPr>
          <a:xfrm>
            <a:off x="4654296" y="1815255"/>
            <a:ext cx="6903720" cy="3227489"/>
          </a:xfrm>
          <a:prstGeom prst="rect">
            <a:avLst/>
          </a:prstGeom>
        </p:spPr>
      </p:pic>
    </p:spTree>
    <p:extLst>
      <p:ext uri="{BB962C8B-B14F-4D97-AF65-F5344CB8AC3E}">
        <p14:creationId xmlns:p14="http://schemas.microsoft.com/office/powerpoint/2010/main" val="62142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325E6F-FD4A-5325-F3E2-6B04EB1282F8}"/>
              </a:ext>
            </a:extLst>
          </p:cNvPr>
          <p:cNvSpPr>
            <a:spLocks noGrp="1"/>
          </p:cNvSpPr>
          <p:nvPr>
            <p:ph type="title"/>
          </p:nvPr>
        </p:nvSpPr>
        <p:spPr>
          <a:xfrm>
            <a:off x="630936" y="639520"/>
            <a:ext cx="3429000" cy="1719072"/>
          </a:xfrm>
        </p:spPr>
        <p:txBody>
          <a:bodyPr anchor="b">
            <a:normAutofit/>
          </a:bodyPr>
          <a:lstStyle/>
          <a:p>
            <a:r>
              <a:rPr lang="la-Latn" sz="5400" dirty="0"/>
              <a:t>Predicción</a:t>
            </a:r>
            <a:endParaRPr lang="es-ES" sz="5400" dirty="0"/>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9943049-32BE-3CA0-137A-87876A6CE711}"/>
              </a:ext>
            </a:extLst>
          </p:cNvPr>
          <p:cNvSpPr>
            <a:spLocks noGrp="1"/>
          </p:cNvSpPr>
          <p:nvPr>
            <p:ph idx="1"/>
          </p:nvPr>
        </p:nvSpPr>
        <p:spPr>
          <a:xfrm>
            <a:off x="630936" y="2807208"/>
            <a:ext cx="3429000" cy="3410712"/>
          </a:xfrm>
        </p:spPr>
        <p:txBody>
          <a:bodyPr anchor="t">
            <a:normAutofit fontScale="92500" lnSpcReduction="20000"/>
          </a:bodyPr>
          <a:lstStyle/>
          <a:p>
            <a:pPr marL="0" indent="0">
              <a:buNone/>
            </a:pPr>
            <a:r>
              <a:rPr lang="la-Latn" sz="2200" dirty="0"/>
              <a:t>Se obtiene una lista de las probabilidades de cada tipo de árbol y se guarda en “proba”, se obtiene el índice con mayor probabilidad, esta probabilidad se evalúa si es mayor a 60% y en caso de que sí, se decodifica para obtener el nombre del árbol con mayor probabilidad de certeza, en caso contrario no se muestra ningún resultado ya que no está lo suficientemente seguro.</a:t>
            </a:r>
            <a:endParaRPr lang="en-US" sz="2200" dirty="0"/>
          </a:p>
        </p:txBody>
      </p:sp>
      <p:pic>
        <p:nvPicPr>
          <p:cNvPr id="5" name="Marcador de contenido 4">
            <a:extLst>
              <a:ext uri="{FF2B5EF4-FFF2-40B4-BE49-F238E27FC236}">
                <a16:creationId xmlns:a16="http://schemas.microsoft.com/office/drawing/2014/main" id="{40C6C332-4804-6755-EA0D-D5CE3E0BC405}"/>
              </a:ext>
            </a:extLst>
          </p:cNvPr>
          <p:cNvPicPr>
            <a:picLocks noChangeAspect="1"/>
          </p:cNvPicPr>
          <p:nvPr/>
        </p:nvPicPr>
        <p:blipFill>
          <a:blip r:embed="rId2"/>
          <a:stretch>
            <a:fillRect/>
          </a:stretch>
        </p:blipFill>
        <p:spPr>
          <a:xfrm>
            <a:off x="4654296" y="1927441"/>
            <a:ext cx="6903720" cy="3003117"/>
          </a:xfrm>
          <a:prstGeom prst="rect">
            <a:avLst/>
          </a:prstGeom>
        </p:spPr>
      </p:pic>
    </p:spTree>
    <p:extLst>
      <p:ext uri="{BB962C8B-B14F-4D97-AF65-F5344CB8AC3E}">
        <p14:creationId xmlns:p14="http://schemas.microsoft.com/office/powerpoint/2010/main" val="36018471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560</Words>
  <Application>Microsoft Office PowerPoint</Application>
  <PresentationFormat>Panorámica</PresentationFormat>
  <Paragraphs>24</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-apple-system</vt:lpstr>
      <vt:lpstr>Aptos</vt:lpstr>
      <vt:lpstr>Aptos Display</vt:lpstr>
      <vt:lpstr>Arial</vt:lpstr>
      <vt:lpstr>Calibri</vt:lpstr>
      <vt:lpstr>Tema de Office</vt:lpstr>
      <vt:lpstr>Sistema Experto</vt:lpstr>
      <vt:lpstr>Ventana principal</vt:lpstr>
      <vt:lpstr>Árbol de decisión</vt:lpstr>
      <vt:lpstr>Datos</vt:lpstr>
      <vt:lpstr>Codificación</vt:lpstr>
      <vt:lpstr>Entrenamiento</vt:lpstr>
      <vt:lpstr>Evaluación</vt:lpstr>
      <vt:lpstr>Predicción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Mateo Felix</dc:creator>
  <cp:lastModifiedBy>JORGE GAEL MEZA LOPEZ</cp:lastModifiedBy>
  <cp:revision>3</cp:revision>
  <dcterms:created xsi:type="dcterms:W3CDTF">2025-05-12T06:33:10Z</dcterms:created>
  <dcterms:modified xsi:type="dcterms:W3CDTF">2025-05-12T08:12:20Z</dcterms:modified>
</cp:coreProperties>
</file>