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F7514-289F-4D7A-95FC-2BA0BEF22C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9431D4-33F2-43C3-B213-5333DE3E49C1}">
      <dgm:prSet custT="1"/>
      <dgm:spPr/>
      <dgm:t>
        <a:bodyPr/>
        <a:lstStyle/>
        <a:p>
          <a:r>
            <a:rPr lang="es-ES" sz="1400" dirty="0">
              <a:latin typeface="Bookman Old Style" panose="02050604050505020204" pitchFamily="18" charset="0"/>
            </a:rPr>
            <a:t>A finales de los 60, la IA enfrentó limitaciones debido a:</a:t>
          </a:r>
          <a:endParaRPr lang="en-US" sz="1400" dirty="0">
            <a:latin typeface="Bookman Old Style" panose="02050604050505020204" pitchFamily="18" charset="0"/>
          </a:endParaRPr>
        </a:p>
      </dgm:t>
    </dgm:pt>
    <dgm:pt modelId="{B4019DCB-0D8C-43DD-96F4-8A6EAECAC409}" type="parTrans" cxnId="{896A923E-5F76-4FDB-99B8-3B4302D2BD9C}">
      <dgm:prSet/>
      <dgm:spPr/>
      <dgm:t>
        <a:bodyPr/>
        <a:lstStyle/>
        <a:p>
          <a:endParaRPr lang="en-US"/>
        </a:p>
      </dgm:t>
    </dgm:pt>
    <dgm:pt modelId="{DC50160F-7CDD-4E54-8E48-2A57BBC94411}" type="sibTrans" cxnId="{896A923E-5F76-4FDB-99B8-3B4302D2BD9C}">
      <dgm:prSet/>
      <dgm:spPr/>
      <dgm:t>
        <a:bodyPr/>
        <a:lstStyle/>
        <a:p>
          <a:endParaRPr lang="en-US"/>
        </a:p>
      </dgm:t>
    </dgm:pt>
    <dgm:pt modelId="{AADB2F64-BE12-4303-9B15-83A8FC4C12E0}">
      <dgm:prSet/>
      <dgm:spPr/>
      <dgm:t>
        <a:bodyPr/>
        <a:lstStyle/>
        <a:p>
          <a:pPr algn="just"/>
          <a:r>
            <a:rPr lang="es-ES" dirty="0">
              <a:latin typeface="Bookman Old Style" panose="02050604050505020204" pitchFamily="18" charset="0"/>
            </a:rPr>
            <a:t>La falta de conocimiento específico en los programas, lo que los hacía ineficientes.</a:t>
          </a:r>
          <a:endParaRPr lang="en-US" dirty="0">
            <a:latin typeface="Bookman Old Style" panose="02050604050505020204" pitchFamily="18" charset="0"/>
          </a:endParaRPr>
        </a:p>
      </dgm:t>
    </dgm:pt>
    <dgm:pt modelId="{1003D3E1-00C8-4516-A462-0C6C9D5E1E87}" type="parTrans" cxnId="{94A93AAF-E992-42A2-AABB-F3E5883F6589}">
      <dgm:prSet/>
      <dgm:spPr/>
      <dgm:t>
        <a:bodyPr/>
        <a:lstStyle/>
        <a:p>
          <a:endParaRPr lang="en-US"/>
        </a:p>
      </dgm:t>
    </dgm:pt>
    <dgm:pt modelId="{D78C8582-1C66-491E-9D7C-CB7BC4BE6C0A}" type="sibTrans" cxnId="{94A93AAF-E992-42A2-AABB-F3E5883F6589}">
      <dgm:prSet/>
      <dgm:spPr/>
      <dgm:t>
        <a:bodyPr/>
        <a:lstStyle/>
        <a:p>
          <a:endParaRPr lang="en-US"/>
        </a:p>
      </dgm:t>
    </dgm:pt>
    <dgm:pt modelId="{EAC4F656-DE1B-40C8-9560-0A5511F43276}">
      <dgm:prSet/>
      <dgm:spPr/>
      <dgm:t>
        <a:bodyPr/>
        <a:lstStyle/>
        <a:p>
          <a:pPr algn="just"/>
          <a:r>
            <a:rPr lang="es-ES" dirty="0">
              <a:latin typeface="Bookman Old Style" panose="02050604050505020204" pitchFamily="18" charset="0"/>
            </a:rPr>
            <a:t>Problemas matemáticamente inabordables debido a su complejidad (teoría de NP-</a:t>
          </a:r>
          <a:r>
            <a:rPr lang="es-ES" dirty="0" err="1">
              <a:latin typeface="Bookman Old Style" panose="02050604050505020204" pitchFamily="18" charset="0"/>
            </a:rPr>
            <a:t>completeness</a:t>
          </a:r>
          <a:r>
            <a:rPr lang="es-ES" dirty="0">
              <a:latin typeface="Bookman Old Style" panose="02050604050505020204" pitchFamily="18" charset="0"/>
            </a:rPr>
            <a:t>).</a:t>
          </a:r>
          <a:endParaRPr lang="en-US" dirty="0">
            <a:latin typeface="Bookman Old Style" panose="02050604050505020204" pitchFamily="18" charset="0"/>
          </a:endParaRPr>
        </a:p>
      </dgm:t>
    </dgm:pt>
    <dgm:pt modelId="{2B7895A1-85BE-4A26-A3A7-9FE7690A4F76}" type="parTrans" cxnId="{280D1CF9-B8B3-43F5-9DB2-622273C33E76}">
      <dgm:prSet/>
      <dgm:spPr/>
      <dgm:t>
        <a:bodyPr/>
        <a:lstStyle/>
        <a:p>
          <a:endParaRPr lang="en-US"/>
        </a:p>
      </dgm:t>
    </dgm:pt>
    <dgm:pt modelId="{88AE1E89-8B60-4EFA-882A-B57B42E9707C}" type="sibTrans" cxnId="{280D1CF9-B8B3-43F5-9DB2-622273C33E76}">
      <dgm:prSet/>
      <dgm:spPr/>
      <dgm:t>
        <a:bodyPr/>
        <a:lstStyle/>
        <a:p>
          <a:endParaRPr lang="en-US"/>
        </a:p>
      </dgm:t>
    </dgm:pt>
    <dgm:pt modelId="{5296F9C7-86FC-47C7-B2E8-A316E4049CDC}">
      <dgm:prSet/>
      <dgm:spPr/>
      <dgm:t>
        <a:bodyPr/>
        <a:lstStyle/>
        <a:p>
          <a:pPr algn="just"/>
          <a:r>
            <a:rPr lang="es-ES" dirty="0">
              <a:latin typeface="Bookman Old Style" panose="02050604050505020204" pitchFamily="18" charset="0"/>
            </a:rPr>
            <a:t>La cancelación de proyectos ambiciosos, como la traducción automática.</a:t>
          </a:r>
          <a:endParaRPr lang="en-US" dirty="0">
            <a:latin typeface="Bookman Old Style" panose="02050604050505020204" pitchFamily="18" charset="0"/>
          </a:endParaRPr>
        </a:p>
      </dgm:t>
    </dgm:pt>
    <dgm:pt modelId="{C71C6029-5557-4F98-9E0F-A98288AA2354}" type="parTrans" cxnId="{2622C49E-AC27-4B43-BC78-4CC935EBCCF5}">
      <dgm:prSet/>
      <dgm:spPr/>
      <dgm:t>
        <a:bodyPr/>
        <a:lstStyle/>
        <a:p>
          <a:endParaRPr lang="en-US"/>
        </a:p>
      </dgm:t>
    </dgm:pt>
    <dgm:pt modelId="{FB2527D6-3CD3-4C0B-8850-1D11DFC8BC9A}" type="sibTrans" cxnId="{2622C49E-AC27-4B43-BC78-4CC935EBCCF5}">
      <dgm:prSet/>
      <dgm:spPr/>
      <dgm:t>
        <a:bodyPr/>
        <a:lstStyle/>
        <a:p>
          <a:endParaRPr lang="en-US"/>
        </a:p>
      </dgm:t>
    </dgm:pt>
    <dgm:pt modelId="{CE0ADF2B-1762-4308-864C-939AADA4ACC1}">
      <dgm:prSet/>
      <dgm:spPr/>
      <dgm:t>
        <a:bodyPr/>
        <a:lstStyle/>
        <a:p>
          <a:pPr algn="just"/>
          <a:r>
            <a:rPr lang="es-ES" dirty="0">
              <a:latin typeface="Bookman Old Style" panose="02050604050505020204" pitchFamily="18" charset="0"/>
            </a:rPr>
            <a:t>La retirada del financiamiento gubernamental en EE.UU. y Reino Unido tras críticas a los resultados de la IA.</a:t>
          </a:r>
          <a:endParaRPr lang="en-US" dirty="0">
            <a:latin typeface="Bookman Old Style" panose="02050604050505020204" pitchFamily="18" charset="0"/>
          </a:endParaRPr>
        </a:p>
      </dgm:t>
    </dgm:pt>
    <dgm:pt modelId="{B0DC929E-BE87-44DB-B5C6-7E00410FE61D}" type="parTrans" cxnId="{F1259CD5-C3F0-4C0B-9AEB-62CB3D25EF94}">
      <dgm:prSet/>
      <dgm:spPr/>
      <dgm:t>
        <a:bodyPr/>
        <a:lstStyle/>
        <a:p>
          <a:endParaRPr lang="en-US"/>
        </a:p>
      </dgm:t>
    </dgm:pt>
    <dgm:pt modelId="{9624DAFA-5CF3-4C35-80D1-303196E6C4CB}" type="sibTrans" cxnId="{F1259CD5-C3F0-4C0B-9AEB-62CB3D25EF94}">
      <dgm:prSet/>
      <dgm:spPr/>
      <dgm:t>
        <a:bodyPr/>
        <a:lstStyle/>
        <a:p>
          <a:endParaRPr lang="en-US"/>
        </a:p>
      </dgm:t>
    </dgm:pt>
    <dgm:pt modelId="{2E40B33C-3835-4D99-9845-FC51F2FAC6EB}" type="pres">
      <dgm:prSet presAssocID="{85BF7514-289F-4D7A-95FC-2BA0BEF22C02}" presName="vert0" presStyleCnt="0">
        <dgm:presLayoutVars>
          <dgm:dir/>
          <dgm:animOne val="branch"/>
          <dgm:animLvl val="lvl"/>
        </dgm:presLayoutVars>
      </dgm:prSet>
      <dgm:spPr/>
    </dgm:pt>
    <dgm:pt modelId="{2C358DFE-6098-4E87-BB93-CD4F0192D0EB}" type="pres">
      <dgm:prSet presAssocID="{6A9431D4-33F2-43C3-B213-5333DE3E49C1}" presName="thickLine" presStyleLbl="alignNode1" presStyleIdx="0" presStyleCnt="1"/>
      <dgm:spPr/>
    </dgm:pt>
    <dgm:pt modelId="{BF02CD61-28F7-4DCE-A633-350E89E00B8D}" type="pres">
      <dgm:prSet presAssocID="{6A9431D4-33F2-43C3-B213-5333DE3E49C1}" presName="horz1" presStyleCnt="0"/>
      <dgm:spPr/>
    </dgm:pt>
    <dgm:pt modelId="{4CAB12AB-5F65-4572-BA41-3E383554EFBC}" type="pres">
      <dgm:prSet presAssocID="{6A9431D4-33F2-43C3-B213-5333DE3E49C1}" presName="tx1" presStyleLbl="revTx" presStyleIdx="0" presStyleCnt="5"/>
      <dgm:spPr/>
    </dgm:pt>
    <dgm:pt modelId="{6371E184-6E4E-4FBE-9726-16001C075CA4}" type="pres">
      <dgm:prSet presAssocID="{6A9431D4-33F2-43C3-B213-5333DE3E49C1}" presName="vert1" presStyleCnt="0"/>
      <dgm:spPr/>
    </dgm:pt>
    <dgm:pt modelId="{BCF500C5-E7F4-4E13-A1AA-6405E5851281}" type="pres">
      <dgm:prSet presAssocID="{AADB2F64-BE12-4303-9B15-83A8FC4C12E0}" presName="vertSpace2a" presStyleCnt="0"/>
      <dgm:spPr/>
    </dgm:pt>
    <dgm:pt modelId="{0A47DB8B-B3D0-4DA3-91B9-F931F17EAD38}" type="pres">
      <dgm:prSet presAssocID="{AADB2F64-BE12-4303-9B15-83A8FC4C12E0}" presName="horz2" presStyleCnt="0"/>
      <dgm:spPr/>
    </dgm:pt>
    <dgm:pt modelId="{A2DD97B0-6E26-4A85-AC60-83ED457E8F9B}" type="pres">
      <dgm:prSet presAssocID="{AADB2F64-BE12-4303-9B15-83A8FC4C12E0}" presName="horzSpace2" presStyleCnt="0"/>
      <dgm:spPr/>
    </dgm:pt>
    <dgm:pt modelId="{7D936DBD-4CA9-4584-ACD5-D9E92882818C}" type="pres">
      <dgm:prSet presAssocID="{AADB2F64-BE12-4303-9B15-83A8FC4C12E0}" presName="tx2" presStyleLbl="revTx" presStyleIdx="1" presStyleCnt="5"/>
      <dgm:spPr/>
    </dgm:pt>
    <dgm:pt modelId="{1C19D5FE-3132-4D66-BA1F-DA7786AE6103}" type="pres">
      <dgm:prSet presAssocID="{AADB2F64-BE12-4303-9B15-83A8FC4C12E0}" presName="vert2" presStyleCnt="0"/>
      <dgm:spPr/>
    </dgm:pt>
    <dgm:pt modelId="{5F7A50D9-D39E-481B-8366-3525E256AFF9}" type="pres">
      <dgm:prSet presAssocID="{AADB2F64-BE12-4303-9B15-83A8FC4C12E0}" presName="thinLine2b" presStyleLbl="callout" presStyleIdx="0" presStyleCnt="4"/>
      <dgm:spPr/>
    </dgm:pt>
    <dgm:pt modelId="{6BBA2409-CE2C-4878-B511-58C7456B40B0}" type="pres">
      <dgm:prSet presAssocID="{AADB2F64-BE12-4303-9B15-83A8FC4C12E0}" presName="vertSpace2b" presStyleCnt="0"/>
      <dgm:spPr/>
    </dgm:pt>
    <dgm:pt modelId="{7C61B333-512E-421B-B718-E098A3DD9702}" type="pres">
      <dgm:prSet presAssocID="{EAC4F656-DE1B-40C8-9560-0A5511F43276}" presName="horz2" presStyleCnt="0"/>
      <dgm:spPr/>
    </dgm:pt>
    <dgm:pt modelId="{89F41A77-06CC-4176-AB51-2B260B67E70E}" type="pres">
      <dgm:prSet presAssocID="{EAC4F656-DE1B-40C8-9560-0A5511F43276}" presName="horzSpace2" presStyleCnt="0"/>
      <dgm:spPr/>
    </dgm:pt>
    <dgm:pt modelId="{86444C65-8A1B-44B8-8CA5-FA13E0BC7665}" type="pres">
      <dgm:prSet presAssocID="{EAC4F656-DE1B-40C8-9560-0A5511F43276}" presName="tx2" presStyleLbl="revTx" presStyleIdx="2" presStyleCnt="5"/>
      <dgm:spPr/>
    </dgm:pt>
    <dgm:pt modelId="{C6E2F710-8829-4A70-B270-E28AD6D1D499}" type="pres">
      <dgm:prSet presAssocID="{EAC4F656-DE1B-40C8-9560-0A5511F43276}" presName="vert2" presStyleCnt="0"/>
      <dgm:spPr/>
    </dgm:pt>
    <dgm:pt modelId="{4C8BCF66-AEC7-4DA4-B83F-7DD3882716F9}" type="pres">
      <dgm:prSet presAssocID="{EAC4F656-DE1B-40C8-9560-0A5511F43276}" presName="thinLine2b" presStyleLbl="callout" presStyleIdx="1" presStyleCnt="4"/>
      <dgm:spPr/>
    </dgm:pt>
    <dgm:pt modelId="{EF82BCC6-B103-4773-ACA8-093C7FED7480}" type="pres">
      <dgm:prSet presAssocID="{EAC4F656-DE1B-40C8-9560-0A5511F43276}" presName="vertSpace2b" presStyleCnt="0"/>
      <dgm:spPr/>
    </dgm:pt>
    <dgm:pt modelId="{0E0C6828-ECE1-49CA-A1D6-821F2FD96ED6}" type="pres">
      <dgm:prSet presAssocID="{5296F9C7-86FC-47C7-B2E8-A316E4049CDC}" presName="horz2" presStyleCnt="0"/>
      <dgm:spPr/>
    </dgm:pt>
    <dgm:pt modelId="{8F1D3DB8-5EF0-4C82-9C34-DEB8ABB1B6DB}" type="pres">
      <dgm:prSet presAssocID="{5296F9C7-86FC-47C7-B2E8-A316E4049CDC}" presName="horzSpace2" presStyleCnt="0"/>
      <dgm:spPr/>
    </dgm:pt>
    <dgm:pt modelId="{A39E367E-E5B0-4670-8685-8FFAD6F274EF}" type="pres">
      <dgm:prSet presAssocID="{5296F9C7-86FC-47C7-B2E8-A316E4049CDC}" presName="tx2" presStyleLbl="revTx" presStyleIdx="3" presStyleCnt="5"/>
      <dgm:spPr/>
    </dgm:pt>
    <dgm:pt modelId="{F5EDF1A8-4E2C-4FE1-B43C-A528550832AC}" type="pres">
      <dgm:prSet presAssocID="{5296F9C7-86FC-47C7-B2E8-A316E4049CDC}" presName="vert2" presStyleCnt="0"/>
      <dgm:spPr/>
    </dgm:pt>
    <dgm:pt modelId="{56573A27-3D11-4FC3-82D3-421F904FE1F4}" type="pres">
      <dgm:prSet presAssocID="{5296F9C7-86FC-47C7-B2E8-A316E4049CDC}" presName="thinLine2b" presStyleLbl="callout" presStyleIdx="2" presStyleCnt="4"/>
      <dgm:spPr/>
    </dgm:pt>
    <dgm:pt modelId="{2C42F703-D9FE-47AA-BE48-4A61829C616B}" type="pres">
      <dgm:prSet presAssocID="{5296F9C7-86FC-47C7-B2E8-A316E4049CDC}" presName="vertSpace2b" presStyleCnt="0"/>
      <dgm:spPr/>
    </dgm:pt>
    <dgm:pt modelId="{ECA7D2F6-43C2-41B6-920E-294A936D6072}" type="pres">
      <dgm:prSet presAssocID="{CE0ADF2B-1762-4308-864C-939AADA4ACC1}" presName="horz2" presStyleCnt="0"/>
      <dgm:spPr/>
    </dgm:pt>
    <dgm:pt modelId="{DF7E0010-3865-431D-BB7E-279F3645B34B}" type="pres">
      <dgm:prSet presAssocID="{CE0ADF2B-1762-4308-864C-939AADA4ACC1}" presName="horzSpace2" presStyleCnt="0"/>
      <dgm:spPr/>
    </dgm:pt>
    <dgm:pt modelId="{73D072FA-8682-417A-AA28-8735D13FE0E4}" type="pres">
      <dgm:prSet presAssocID="{CE0ADF2B-1762-4308-864C-939AADA4ACC1}" presName="tx2" presStyleLbl="revTx" presStyleIdx="4" presStyleCnt="5"/>
      <dgm:spPr/>
    </dgm:pt>
    <dgm:pt modelId="{5FAEAB13-10EC-432D-ACBA-DD5E40F58330}" type="pres">
      <dgm:prSet presAssocID="{CE0ADF2B-1762-4308-864C-939AADA4ACC1}" presName="vert2" presStyleCnt="0"/>
      <dgm:spPr/>
    </dgm:pt>
    <dgm:pt modelId="{CB3F4A23-B027-455E-A69A-71659AD53309}" type="pres">
      <dgm:prSet presAssocID="{CE0ADF2B-1762-4308-864C-939AADA4ACC1}" presName="thinLine2b" presStyleLbl="callout" presStyleIdx="3" presStyleCnt="4"/>
      <dgm:spPr/>
    </dgm:pt>
    <dgm:pt modelId="{B0BDE1C6-F286-44A5-B877-51E3FC63925B}" type="pres">
      <dgm:prSet presAssocID="{CE0ADF2B-1762-4308-864C-939AADA4ACC1}" presName="vertSpace2b" presStyleCnt="0"/>
      <dgm:spPr/>
    </dgm:pt>
  </dgm:ptLst>
  <dgm:cxnLst>
    <dgm:cxn modelId="{CBB44200-876A-4FD4-972C-E3039E8AEE5A}" type="presOf" srcId="{5296F9C7-86FC-47C7-B2E8-A316E4049CDC}" destId="{A39E367E-E5B0-4670-8685-8FFAD6F274EF}" srcOrd="0" destOrd="0" presId="urn:microsoft.com/office/officeart/2008/layout/LinedList"/>
    <dgm:cxn modelId="{2879450E-1AF4-4E6C-9A8D-7CF90B5B5960}" type="presOf" srcId="{EAC4F656-DE1B-40C8-9560-0A5511F43276}" destId="{86444C65-8A1B-44B8-8CA5-FA13E0BC7665}" srcOrd="0" destOrd="0" presId="urn:microsoft.com/office/officeart/2008/layout/LinedList"/>
    <dgm:cxn modelId="{896A923E-5F76-4FDB-99B8-3B4302D2BD9C}" srcId="{85BF7514-289F-4D7A-95FC-2BA0BEF22C02}" destId="{6A9431D4-33F2-43C3-B213-5333DE3E49C1}" srcOrd="0" destOrd="0" parTransId="{B4019DCB-0D8C-43DD-96F4-8A6EAECAC409}" sibTransId="{DC50160F-7CDD-4E54-8E48-2A57BBC94411}"/>
    <dgm:cxn modelId="{2622C49E-AC27-4B43-BC78-4CC935EBCCF5}" srcId="{6A9431D4-33F2-43C3-B213-5333DE3E49C1}" destId="{5296F9C7-86FC-47C7-B2E8-A316E4049CDC}" srcOrd="2" destOrd="0" parTransId="{C71C6029-5557-4F98-9E0F-A98288AA2354}" sibTransId="{FB2527D6-3CD3-4C0B-8850-1D11DFC8BC9A}"/>
    <dgm:cxn modelId="{D46796A7-0399-43E0-965C-D75425610DE9}" type="presOf" srcId="{AADB2F64-BE12-4303-9B15-83A8FC4C12E0}" destId="{7D936DBD-4CA9-4584-ACD5-D9E92882818C}" srcOrd="0" destOrd="0" presId="urn:microsoft.com/office/officeart/2008/layout/LinedList"/>
    <dgm:cxn modelId="{E24631AA-F556-468D-ADC7-B3E95000BF9F}" type="presOf" srcId="{CE0ADF2B-1762-4308-864C-939AADA4ACC1}" destId="{73D072FA-8682-417A-AA28-8735D13FE0E4}" srcOrd="0" destOrd="0" presId="urn:microsoft.com/office/officeart/2008/layout/LinedList"/>
    <dgm:cxn modelId="{94A93AAF-E992-42A2-AABB-F3E5883F6589}" srcId="{6A9431D4-33F2-43C3-B213-5333DE3E49C1}" destId="{AADB2F64-BE12-4303-9B15-83A8FC4C12E0}" srcOrd="0" destOrd="0" parTransId="{1003D3E1-00C8-4516-A462-0C6C9D5E1E87}" sibTransId="{D78C8582-1C66-491E-9D7C-CB7BC4BE6C0A}"/>
    <dgm:cxn modelId="{F1259CD5-C3F0-4C0B-9AEB-62CB3D25EF94}" srcId="{6A9431D4-33F2-43C3-B213-5333DE3E49C1}" destId="{CE0ADF2B-1762-4308-864C-939AADA4ACC1}" srcOrd="3" destOrd="0" parTransId="{B0DC929E-BE87-44DB-B5C6-7E00410FE61D}" sibTransId="{9624DAFA-5CF3-4C35-80D1-303196E6C4CB}"/>
    <dgm:cxn modelId="{1DB5D6DA-8199-4292-AC49-D9E6C11F5F4E}" type="presOf" srcId="{6A9431D4-33F2-43C3-B213-5333DE3E49C1}" destId="{4CAB12AB-5F65-4572-BA41-3E383554EFBC}" srcOrd="0" destOrd="0" presId="urn:microsoft.com/office/officeart/2008/layout/LinedList"/>
    <dgm:cxn modelId="{280D1CF9-B8B3-43F5-9DB2-622273C33E76}" srcId="{6A9431D4-33F2-43C3-B213-5333DE3E49C1}" destId="{EAC4F656-DE1B-40C8-9560-0A5511F43276}" srcOrd="1" destOrd="0" parTransId="{2B7895A1-85BE-4A26-A3A7-9FE7690A4F76}" sibTransId="{88AE1E89-8B60-4EFA-882A-B57B42E9707C}"/>
    <dgm:cxn modelId="{D2CA8AFE-2141-42E8-A7B9-2E4B4FE0EECC}" type="presOf" srcId="{85BF7514-289F-4D7A-95FC-2BA0BEF22C02}" destId="{2E40B33C-3835-4D99-9845-FC51F2FAC6EB}" srcOrd="0" destOrd="0" presId="urn:microsoft.com/office/officeart/2008/layout/LinedList"/>
    <dgm:cxn modelId="{1AB4C2B8-8B58-4B80-B38B-0DF7094DF53E}" type="presParOf" srcId="{2E40B33C-3835-4D99-9845-FC51F2FAC6EB}" destId="{2C358DFE-6098-4E87-BB93-CD4F0192D0EB}" srcOrd="0" destOrd="0" presId="urn:microsoft.com/office/officeart/2008/layout/LinedList"/>
    <dgm:cxn modelId="{C12DCC69-6F9C-4DE6-9D24-25513ED694A2}" type="presParOf" srcId="{2E40B33C-3835-4D99-9845-FC51F2FAC6EB}" destId="{BF02CD61-28F7-4DCE-A633-350E89E00B8D}" srcOrd="1" destOrd="0" presId="urn:microsoft.com/office/officeart/2008/layout/LinedList"/>
    <dgm:cxn modelId="{487FE670-3C02-4834-ACA2-33D9E918F336}" type="presParOf" srcId="{BF02CD61-28F7-4DCE-A633-350E89E00B8D}" destId="{4CAB12AB-5F65-4572-BA41-3E383554EFBC}" srcOrd="0" destOrd="0" presId="urn:microsoft.com/office/officeart/2008/layout/LinedList"/>
    <dgm:cxn modelId="{E519DE68-5ED0-48C2-95FE-DD67746257E8}" type="presParOf" srcId="{BF02CD61-28F7-4DCE-A633-350E89E00B8D}" destId="{6371E184-6E4E-4FBE-9726-16001C075CA4}" srcOrd="1" destOrd="0" presId="urn:microsoft.com/office/officeart/2008/layout/LinedList"/>
    <dgm:cxn modelId="{F2D37861-44C9-4475-86E3-61A6FF4D35D6}" type="presParOf" srcId="{6371E184-6E4E-4FBE-9726-16001C075CA4}" destId="{BCF500C5-E7F4-4E13-A1AA-6405E5851281}" srcOrd="0" destOrd="0" presId="urn:microsoft.com/office/officeart/2008/layout/LinedList"/>
    <dgm:cxn modelId="{9434880E-F260-4B98-8799-34D66AEDC049}" type="presParOf" srcId="{6371E184-6E4E-4FBE-9726-16001C075CA4}" destId="{0A47DB8B-B3D0-4DA3-91B9-F931F17EAD38}" srcOrd="1" destOrd="0" presId="urn:microsoft.com/office/officeart/2008/layout/LinedList"/>
    <dgm:cxn modelId="{E400365D-0820-4666-BCDD-3A7ADC442A95}" type="presParOf" srcId="{0A47DB8B-B3D0-4DA3-91B9-F931F17EAD38}" destId="{A2DD97B0-6E26-4A85-AC60-83ED457E8F9B}" srcOrd="0" destOrd="0" presId="urn:microsoft.com/office/officeart/2008/layout/LinedList"/>
    <dgm:cxn modelId="{38EBC5EC-C47B-4765-B038-5D2054B297CC}" type="presParOf" srcId="{0A47DB8B-B3D0-4DA3-91B9-F931F17EAD38}" destId="{7D936DBD-4CA9-4584-ACD5-D9E92882818C}" srcOrd="1" destOrd="0" presId="urn:microsoft.com/office/officeart/2008/layout/LinedList"/>
    <dgm:cxn modelId="{8EB546C8-FE48-40CF-B8D5-35FEE888D7F4}" type="presParOf" srcId="{0A47DB8B-B3D0-4DA3-91B9-F931F17EAD38}" destId="{1C19D5FE-3132-4D66-BA1F-DA7786AE6103}" srcOrd="2" destOrd="0" presId="urn:microsoft.com/office/officeart/2008/layout/LinedList"/>
    <dgm:cxn modelId="{B17486CB-A18D-4D0A-BACA-33E541EB37D7}" type="presParOf" srcId="{6371E184-6E4E-4FBE-9726-16001C075CA4}" destId="{5F7A50D9-D39E-481B-8366-3525E256AFF9}" srcOrd="2" destOrd="0" presId="urn:microsoft.com/office/officeart/2008/layout/LinedList"/>
    <dgm:cxn modelId="{EFA552FB-2A61-4164-8B05-E2A4A9719F86}" type="presParOf" srcId="{6371E184-6E4E-4FBE-9726-16001C075CA4}" destId="{6BBA2409-CE2C-4878-B511-58C7456B40B0}" srcOrd="3" destOrd="0" presId="urn:microsoft.com/office/officeart/2008/layout/LinedList"/>
    <dgm:cxn modelId="{BD2A7FA3-1287-4CA2-BC19-D8F670022C07}" type="presParOf" srcId="{6371E184-6E4E-4FBE-9726-16001C075CA4}" destId="{7C61B333-512E-421B-B718-E098A3DD9702}" srcOrd="4" destOrd="0" presId="urn:microsoft.com/office/officeart/2008/layout/LinedList"/>
    <dgm:cxn modelId="{C868052F-60AD-4271-8FA6-113E7A59CE02}" type="presParOf" srcId="{7C61B333-512E-421B-B718-E098A3DD9702}" destId="{89F41A77-06CC-4176-AB51-2B260B67E70E}" srcOrd="0" destOrd="0" presId="urn:microsoft.com/office/officeart/2008/layout/LinedList"/>
    <dgm:cxn modelId="{C9A94F1E-497F-4343-BEDC-81B2153A9EC3}" type="presParOf" srcId="{7C61B333-512E-421B-B718-E098A3DD9702}" destId="{86444C65-8A1B-44B8-8CA5-FA13E0BC7665}" srcOrd="1" destOrd="0" presId="urn:microsoft.com/office/officeart/2008/layout/LinedList"/>
    <dgm:cxn modelId="{C041CBA6-8BEF-47D8-A340-BA85FD8596AB}" type="presParOf" srcId="{7C61B333-512E-421B-B718-E098A3DD9702}" destId="{C6E2F710-8829-4A70-B270-E28AD6D1D499}" srcOrd="2" destOrd="0" presId="urn:microsoft.com/office/officeart/2008/layout/LinedList"/>
    <dgm:cxn modelId="{19AA0152-E1F0-4FB2-A34B-CD46990A947D}" type="presParOf" srcId="{6371E184-6E4E-4FBE-9726-16001C075CA4}" destId="{4C8BCF66-AEC7-4DA4-B83F-7DD3882716F9}" srcOrd="5" destOrd="0" presId="urn:microsoft.com/office/officeart/2008/layout/LinedList"/>
    <dgm:cxn modelId="{8839DB78-C64D-4D75-A943-B39FBFE337AF}" type="presParOf" srcId="{6371E184-6E4E-4FBE-9726-16001C075CA4}" destId="{EF82BCC6-B103-4773-ACA8-093C7FED7480}" srcOrd="6" destOrd="0" presId="urn:microsoft.com/office/officeart/2008/layout/LinedList"/>
    <dgm:cxn modelId="{C30F2E5B-B9B1-4908-8D72-AC86351294A6}" type="presParOf" srcId="{6371E184-6E4E-4FBE-9726-16001C075CA4}" destId="{0E0C6828-ECE1-49CA-A1D6-821F2FD96ED6}" srcOrd="7" destOrd="0" presId="urn:microsoft.com/office/officeart/2008/layout/LinedList"/>
    <dgm:cxn modelId="{FC7C260B-5B69-4D35-B56A-A032AF48BB74}" type="presParOf" srcId="{0E0C6828-ECE1-49CA-A1D6-821F2FD96ED6}" destId="{8F1D3DB8-5EF0-4C82-9C34-DEB8ABB1B6DB}" srcOrd="0" destOrd="0" presId="urn:microsoft.com/office/officeart/2008/layout/LinedList"/>
    <dgm:cxn modelId="{3D0475EF-D33E-49F3-875F-7B8EA7D30D52}" type="presParOf" srcId="{0E0C6828-ECE1-49CA-A1D6-821F2FD96ED6}" destId="{A39E367E-E5B0-4670-8685-8FFAD6F274EF}" srcOrd="1" destOrd="0" presId="urn:microsoft.com/office/officeart/2008/layout/LinedList"/>
    <dgm:cxn modelId="{F7E1E7D8-534C-421A-9CA6-C304C3B2BE8D}" type="presParOf" srcId="{0E0C6828-ECE1-49CA-A1D6-821F2FD96ED6}" destId="{F5EDF1A8-4E2C-4FE1-B43C-A528550832AC}" srcOrd="2" destOrd="0" presId="urn:microsoft.com/office/officeart/2008/layout/LinedList"/>
    <dgm:cxn modelId="{E1EC5BF7-2D67-4DCD-9A03-FAE6AC2B546D}" type="presParOf" srcId="{6371E184-6E4E-4FBE-9726-16001C075CA4}" destId="{56573A27-3D11-4FC3-82D3-421F904FE1F4}" srcOrd="8" destOrd="0" presId="urn:microsoft.com/office/officeart/2008/layout/LinedList"/>
    <dgm:cxn modelId="{6CE85472-09C3-4DA8-9A9A-C90BA7CF0BA2}" type="presParOf" srcId="{6371E184-6E4E-4FBE-9726-16001C075CA4}" destId="{2C42F703-D9FE-47AA-BE48-4A61829C616B}" srcOrd="9" destOrd="0" presId="urn:microsoft.com/office/officeart/2008/layout/LinedList"/>
    <dgm:cxn modelId="{EB43C0A4-32B6-43B4-B3C0-13FCB3DA61F2}" type="presParOf" srcId="{6371E184-6E4E-4FBE-9726-16001C075CA4}" destId="{ECA7D2F6-43C2-41B6-920E-294A936D6072}" srcOrd="10" destOrd="0" presId="urn:microsoft.com/office/officeart/2008/layout/LinedList"/>
    <dgm:cxn modelId="{F56F1DC5-34A3-44DD-94AE-F53228F97D71}" type="presParOf" srcId="{ECA7D2F6-43C2-41B6-920E-294A936D6072}" destId="{DF7E0010-3865-431D-BB7E-279F3645B34B}" srcOrd="0" destOrd="0" presId="urn:microsoft.com/office/officeart/2008/layout/LinedList"/>
    <dgm:cxn modelId="{2F332008-24D9-4F55-B177-2519DACB77FD}" type="presParOf" srcId="{ECA7D2F6-43C2-41B6-920E-294A936D6072}" destId="{73D072FA-8682-417A-AA28-8735D13FE0E4}" srcOrd="1" destOrd="0" presId="urn:microsoft.com/office/officeart/2008/layout/LinedList"/>
    <dgm:cxn modelId="{29A65298-A2B9-4003-B547-1CE05454C9DD}" type="presParOf" srcId="{ECA7D2F6-43C2-41B6-920E-294A936D6072}" destId="{5FAEAB13-10EC-432D-ACBA-DD5E40F58330}" srcOrd="2" destOrd="0" presId="urn:microsoft.com/office/officeart/2008/layout/LinedList"/>
    <dgm:cxn modelId="{BE7F5898-FAA8-4395-B8F1-3F9A9E6BE1EF}" type="presParOf" srcId="{6371E184-6E4E-4FBE-9726-16001C075CA4}" destId="{CB3F4A23-B027-455E-A69A-71659AD53309}" srcOrd="11" destOrd="0" presId="urn:microsoft.com/office/officeart/2008/layout/LinedList"/>
    <dgm:cxn modelId="{BDECBEA9-0101-49CD-9EAE-F105CCB8E71F}" type="presParOf" srcId="{6371E184-6E4E-4FBE-9726-16001C075CA4}" destId="{B0BDE1C6-F286-44A5-B877-51E3FC63925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FFFF89-E909-4485-AC6B-CF5F7B47CC7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4E683E-47DA-44EA-AAF3-8F73A0DE0929}">
      <dgm:prSet/>
      <dgm:spPr/>
      <dgm:t>
        <a:bodyPr/>
        <a:lstStyle/>
        <a:p>
          <a:pPr algn="just"/>
          <a:r>
            <a:rPr lang="es-ES">
              <a:latin typeface="Bookman Old Style" panose="02050604050505020204" pitchFamily="18" charset="0"/>
            </a:rPr>
            <a:t>Los investigadores cambiaron su enfoque hacia </a:t>
          </a:r>
          <a:r>
            <a:rPr lang="es-ES" b="1">
              <a:latin typeface="Bookman Old Style" panose="02050604050505020204" pitchFamily="18" charset="0"/>
            </a:rPr>
            <a:t>sistemas expertos</a:t>
          </a:r>
          <a:r>
            <a:rPr lang="es-ES">
              <a:latin typeface="Bookman Old Style" panose="02050604050505020204" pitchFamily="18" charset="0"/>
            </a:rPr>
            <a:t>, limitando el dominio del problema y usando reglas específicas en lugar de métodos generales. Destacan:</a:t>
          </a:r>
          <a:endParaRPr lang="en-US" dirty="0">
            <a:latin typeface="Bookman Old Style" panose="02050604050505020204" pitchFamily="18" charset="0"/>
          </a:endParaRPr>
        </a:p>
      </dgm:t>
    </dgm:pt>
    <dgm:pt modelId="{64F8DAAF-5105-4662-A0A3-63479E8E653A}" type="parTrans" cxnId="{E3D61A88-314D-4EF3-B32B-C622E7901DAD}">
      <dgm:prSet/>
      <dgm:spPr/>
      <dgm:t>
        <a:bodyPr/>
        <a:lstStyle/>
        <a:p>
          <a:endParaRPr lang="en-US"/>
        </a:p>
      </dgm:t>
    </dgm:pt>
    <dgm:pt modelId="{CD34A13A-3C3C-49E3-BEE9-3962B76CF5E5}" type="sibTrans" cxnId="{E3D61A88-314D-4EF3-B32B-C622E7901DAD}">
      <dgm:prSet/>
      <dgm:spPr/>
      <dgm:t>
        <a:bodyPr/>
        <a:lstStyle/>
        <a:p>
          <a:endParaRPr lang="en-US"/>
        </a:p>
      </dgm:t>
    </dgm:pt>
    <dgm:pt modelId="{D22047E9-B576-4EE8-A649-A140F403089A}">
      <dgm:prSet/>
      <dgm:spPr/>
      <dgm:t>
        <a:bodyPr/>
        <a:lstStyle/>
        <a:p>
          <a:pPr algn="just"/>
          <a:r>
            <a:rPr lang="es-ES" b="1">
              <a:latin typeface="Bookman Old Style" panose="02050604050505020204" pitchFamily="18" charset="0"/>
            </a:rPr>
            <a:t>DENDRAL</a:t>
          </a:r>
          <a:r>
            <a:rPr lang="es-ES">
              <a:latin typeface="Bookman Old Style" panose="02050604050505020204" pitchFamily="18" charset="0"/>
            </a:rPr>
            <a:t>: Creado en Stanford para analizar estructuras químicas con el apoyo de NASA. Marcó la transición hacia la </a:t>
          </a:r>
          <a:r>
            <a:rPr lang="es-ES" b="1">
              <a:latin typeface="Bookman Old Style" panose="02050604050505020204" pitchFamily="18" charset="0"/>
            </a:rPr>
            <a:t>ingeniería del conocimiento</a:t>
          </a:r>
          <a:r>
            <a:rPr lang="es-ES">
              <a:latin typeface="Bookman Old Style" panose="02050604050505020204" pitchFamily="18" charset="0"/>
            </a:rPr>
            <a:t>.</a:t>
          </a:r>
          <a:endParaRPr lang="en-US" dirty="0">
            <a:latin typeface="Bookman Old Style" panose="02050604050505020204" pitchFamily="18" charset="0"/>
          </a:endParaRPr>
        </a:p>
      </dgm:t>
    </dgm:pt>
    <dgm:pt modelId="{0EB4839E-9C01-4E8B-AFA6-85D4594AFFEB}" type="parTrans" cxnId="{5643D76F-1B21-4CDB-ACE1-89BE83090E6E}">
      <dgm:prSet/>
      <dgm:spPr/>
      <dgm:t>
        <a:bodyPr/>
        <a:lstStyle/>
        <a:p>
          <a:endParaRPr lang="en-US"/>
        </a:p>
      </dgm:t>
    </dgm:pt>
    <dgm:pt modelId="{D30C3179-908F-4447-A525-E96292666463}" type="sibTrans" cxnId="{5643D76F-1B21-4CDB-ACE1-89BE83090E6E}">
      <dgm:prSet/>
      <dgm:spPr/>
      <dgm:t>
        <a:bodyPr/>
        <a:lstStyle/>
        <a:p>
          <a:endParaRPr lang="en-US"/>
        </a:p>
      </dgm:t>
    </dgm:pt>
    <dgm:pt modelId="{61504BC4-B913-4AA5-BACC-3B6FD14353AD}">
      <dgm:prSet/>
      <dgm:spPr/>
      <dgm:t>
        <a:bodyPr/>
        <a:lstStyle/>
        <a:p>
          <a:pPr algn="just"/>
          <a:r>
            <a:rPr lang="es-ES" b="1">
              <a:latin typeface="Bookman Old Style" panose="02050604050505020204" pitchFamily="18" charset="0"/>
            </a:rPr>
            <a:t>MYCIN</a:t>
          </a:r>
          <a:r>
            <a:rPr lang="es-ES">
              <a:latin typeface="Bookman Old Style" panose="02050604050505020204" pitchFamily="18" charset="0"/>
            </a:rPr>
            <a:t>: Sistema experto para el diagnóstico de enfermedades infecciosas en la sangre. Introdujo el uso de reglas IF-THEN y factores de certeza para manejar la incertidumbre.</a:t>
          </a:r>
          <a:endParaRPr lang="en-US" dirty="0">
            <a:latin typeface="Bookman Old Style" panose="02050604050505020204" pitchFamily="18" charset="0"/>
          </a:endParaRPr>
        </a:p>
      </dgm:t>
    </dgm:pt>
    <dgm:pt modelId="{1FC76F29-DEE6-49F4-90A0-082813D8B6F6}" type="parTrans" cxnId="{D5D63E47-79DC-4242-9642-236A9303A63C}">
      <dgm:prSet/>
      <dgm:spPr/>
      <dgm:t>
        <a:bodyPr/>
        <a:lstStyle/>
        <a:p>
          <a:endParaRPr lang="en-US"/>
        </a:p>
      </dgm:t>
    </dgm:pt>
    <dgm:pt modelId="{E1A9D6EB-CB89-43FE-9C36-0962BF0BDF8B}" type="sibTrans" cxnId="{D5D63E47-79DC-4242-9642-236A9303A63C}">
      <dgm:prSet/>
      <dgm:spPr/>
      <dgm:t>
        <a:bodyPr/>
        <a:lstStyle/>
        <a:p>
          <a:endParaRPr lang="en-US"/>
        </a:p>
      </dgm:t>
    </dgm:pt>
    <dgm:pt modelId="{C08614FB-F222-42FE-89BE-34C9019A4398}">
      <dgm:prSet/>
      <dgm:spPr/>
      <dgm:t>
        <a:bodyPr/>
        <a:lstStyle/>
        <a:p>
          <a:pPr algn="just"/>
          <a:r>
            <a:rPr lang="es-ES" b="1">
              <a:latin typeface="Bookman Old Style" panose="02050604050505020204" pitchFamily="18" charset="0"/>
            </a:rPr>
            <a:t>PROSPECTOR</a:t>
          </a:r>
          <a:r>
            <a:rPr lang="es-ES">
              <a:latin typeface="Bookman Old Style" panose="02050604050505020204" pitchFamily="18" charset="0"/>
            </a:rPr>
            <a:t>: Diseñado para la exploración de minerales, basado en reglas y redes semánticas. Identificó un depósito de molibdeno valuado en $100 millones.</a:t>
          </a:r>
          <a:endParaRPr lang="en-US" dirty="0">
            <a:latin typeface="Bookman Old Style" panose="02050604050505020204" pitchFamily="18" charset="0"/>
          </a:endParaRPr>
        </a:p>
      </dgm:t>
    </dgm:pt>
    <dgm:pt modelId="{F0222AB9-9857-4385-934F-DF1C9D6B9AFB}" type="parTrans" cxnId="{DEB3ECF0-D34A-428A-A504-D3533C9F1B26}">
      <dgm:prSet/>
      <dgm:spPr/>
      <dgm:t>
        <a:bodyPr/>
        <a:lstStyle/>
        <a:p>
          <a:endParaRPr lang="en-US"/>
        </a:p>
      </dgm:t>
    </dgm:pt>
    <dgm:pt modelId="{E8A6AE5B-2C9C-488B-B19E-2854F8ABB31C}" type="sibTrans" cxnId="{DEB3ECF0-D34A-428A-A504-D3533C9F1B26}">
      <dgm:prSet/>
      <dgm:spPr/>
      <dgm:t>
        <a:bodyPr/>
        <a:lstStyle/>
        <a:p>
          <a:endParaRPr lang="en-US"/>
        </a:p>
      </dgm:t>
    </dgm:pt>
    <dgm:pt modelId="{E82ED502-6A4B-4E26-93C8-FD847A24ED8A}">
      <dgm:prSet/>
      <dgm:spPr/>
      <dgm:t>
        <a:bodyPr/>
        <a:lstStyle/>
        <a:p>
          <a:pPr algn="just"/>
          <a:r>
            <a:rPr lang="es-ES">
              <a:latin typeface="Bookman Old Style" panose="02050604050505020204" pitchFamily="18" charset="0"/>
            </a:rPr>
            <a:t>En los 80, con la llegada de las computadoras personales y herramientas de desarrollo accesibles, la IA comenzó a expandirse más allá de los laboratorios, generando aplicaciones prácticas en múltiples disciplinas.</a:t>
          </a:r>
          <a:endParaRPr lang="en-US" dirty="0">
            <a:latin typeface="Bookman Old Style" panose="02050604050505020204" pitchFamily="18" charset="0"/>
          </a:endParaRPr>
        </a:p>
      </dgm:t>
    </dgm:pt>
    <dgm:pt modelId="{B86BA786-50D2-4B5E-9BDA-C5C595AC808D}" type="parTrans" cxnId="{799B47EF-FA06-4CDF-8A99-139F0E425731}">
      <dgm:prSet/>
      <dgm:spPr/>
      <dgm:t>
        <a:bodyPr/>
        <a:lstStyle/>
        <a:p>
          <a:endParaRPr lang="en-US"/>
        </a:p>
      </dgm:t>
    </dgm:pt>
    <dgm:pt modelId="{C824D205-E991-4493-8DCE-99D579465948}" type="sibTrans" cxnId="{799B47EF-FA06-4CDF-8A99-139F0E425731}">
      <dgm:prSet/>
      <dgm:spPr/>
      <dgm:t>
        <a:bodyPr/>
        <a:lstStyle/>
        <a:p>
          <a:endParaRPr lang="en-US"/>
        </a:p>
      </dgm:t>
    </dgm:pt>
    <dgm:pt modelId="{6BBC150A-CB06-4FAE-8712-6CCA07E9A813}" type="pres">
      <dgm:prSet presAssocID="{85FFFF89-E909-4485-AC6B-CF5F7B47CC70}" presName="linear" presStyleCnt="0">
        <dgm:presLayoutVars>
          <dgm:animLvl val="lvl"/>
          <dgm:resizeHandles val="exact"/>
        </dgm:presLayoutVars>
      </dgm:prSet>
      <dgm:spPr/>
    </dgm:pt>
    <dgm:pt modelId="{88192338-9B84-458D-84FA-F7A2E8C2E3BE}" type="pres">
      <dgm:prSet presAssocID="{774E683E-47DA-44EA-AAF3-8F73A0DE09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1649DF-B898-4641-8AC7-CE46D2CB7C65}" type="pres">
      <dgm:prSet presAssocID="{774E683E-47DA-44EA-AAF3-8F73A0DE0929}" presName="childText" presStyleLbl="revTx" presStyleIdx="0" presStyleCnt="1">
        <dgm:presLayoutVars>
          <dgm:bulletEnabled val="1"/>
        </dgm:presLayoutVars>
      </dgm:prSet>
      <dgm:spPr/>
    </dgm:pt>
    <dgm:pt modelId="{9A157317-EFF2-4EE2-9827-36B0EF950B9F}" type="pres">
      <dgm:prSet presAssocID="{E82ED502-6A4B-4E26-93C8-FD847A24ED8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517942-8664-4DD5-BFA1-80718E584898}" type="presOf" srcId="{D22047E9-B576-4EE8-A649-A140F403089A}" destId="{441649DF-B898-4641-8AC7-CE46D2CB7C65}" srcOrd="0" destOrd="0" presId="urn:microsoft.com/office/officeart/2005/8/layout/vList2"/>
    <dgm:cxn modelId="{D5D63E47-79DC-4242-9642-236A9303A63C}" srcId="{774E683E-47DA-44EA-AAF3-8F73A0DE0929}" destId="{61504BC4-B913-4AA5-BACC-3B6FD14353AD}" srcOrd="1" destOrd="0" parTransId="{1FC76F29-DEE6-49F4-90A0-082813D8B6F6}" sibTransId="{E1A9D6EB-CB89-43FE-9C36-0962BF0BDF8B}"/>
    <dgm:cxn modelId="{64904569-7B45-43BC-A1DD-E8380080930C}" type="presOf" srcId="{85FFFF89-E909-4485-AC6B-CF5F7B47CC70}" destId="{6BBC150A-CB06-4FAE-8712-6CCA07E9A813}" srcOrd="0" destOrd="0" presId="urn:microsoft.com/office/officeart/2005/8/layout/vList2"/>
    <dgm:cxn modelId="{5643D76F-1B21-4CDB-ACE1-89BE83090E6E}" srcId="{774E683E-47DA-44EA-AAF3-8F73A0DE0929}" destId="{D22047E9-B576-4EE8-A649-A140F403089A}" srcOrd="0" destOrd="0" parTransId="{0EB4839E-9C01-4E8B-AFA6-85D4594AFFEB}" sibTransId="{D30C3179-908F-4447-A525-E96292666463}"/>
    <dgm:cxn modelId="{E3D61A88-314D-4EF3-B32B-C622E7901DAD}" srcId="{85FFFF89-E909-4485-AC6B-CF5F7B47CC70}" destId="{774E683E-47DA-44EA-AAF3-8F73A0DE0929}" srcOrd="0" destOrd="0" parTransId="{64F8DAAF-5105-4662-A0A3-63479E8E653A}" sibTransId="{CD34A13A-3C3C-49E3-BEE9-3962B76CF5E5}"/>
    <dgm:cxn modelId="{676052A2-BE74-4B78-9225-404F38923666}" type="presOf" srcId="{774E683E-47DA-44EA-AAF3-8F73A0DE0929}" destId="{88192338-9B84-458D-84FA-F7A2E8C2E3BE}" srcOrd="0" destOrd="0" presId="urn:microsoft.com/office/officeart/2005/8/layout/vList2"/>
    <dgm:cxn modelId="{C1F1D1DA-A950-4304-AD5A-727BE59C0E40}" type="presOf" srcId="{61504BC4-B913-4AA5-BACC-3B6FD14353AD}" destId="{441649DF-B898-4641-8AC7-CE46D2CB7C65}" srcOrd="0" destOrd="1" presId="urn:microsoft.com/office/officeart/2005/8/layout/vList2"/>
    <dgm:cxn modelId="{799B47EF-FA06-4CDF-8A99-139F0E425731}" srcId="{85FFFF89-E909-4485-AC6B-CF5F7B47CC70}" destId="{E82ED502-6A4B-4E26-93C8-FD847A24ED8A}" srcOrd="1" destOrd="0" parTransId="{B86BA786-50D2-4B5E-9BDA-C5C595AC808D}" sibTransId="{C824D205-E991-4493-8DCE-99D579465948}"/>
    <dgm:cxn modelId="{DEB3ECF0-D34A-428A-A504-D3533C9F1B26}" srcId="{774E683E-47DA-44EA-AAF3-8F73A0DE0929}" destId="{C08614FB-F222-42FE-89BE-34C9019A4398}" srcOrd="2" destOrd="0" parTransId="{F0222AB9-9857-4385-934F-DF1C9D6B9AFB}" sibTransId="{E8A6AE5B-2C9C-488B-B19E-2854F8ABB31C}"/>
    <dgm:cxn modelId="{AD9AF3FE-DB0A-4758-8052-5DCBD8B39F9F}" type="presOf" srcId="{C08614FB-F222-42FE-89BE-34C9019A4398}" destId="{441649DF-B898-4641-8AC7-CE46D2CB7C65}" srcOrd="0" destOrd="2" presId="urn:microsoft.com/office/officeart/2005/8/layout/vList2"/>
    <dgm:cxn modelId="{19EF57FF-A81A-46CE-9789-AA17C63B0083}" type="presOf" srcId="{E82ED502-6A4B-4E26-93C8-FD847A24ED8A}" destId="{9A157317-EFF2-4EE2-9827-36B0EF950B9F}" srcOrd="0" destOrd="0" presId="urn:microsoft.com/office/officeart/2005/8/layout/vList2"/>
    <dgm:cxn modelId="{ED0CCACD-BC0D-4F79-BEED-6647784B339C}" type="presParOf" srcId="{6BBC150A-CB06-4FAE-8712-6CCA07E9A813}" destId="{88192338-9B84-458D-84FA-F7A2E8C2E3BE}" srcOrd="0" destOrd="0" presId="urn:microsoft.com/office/officeart/2005/8/layout/vList2"/>
    <dgm:cxn modelId="{DA87AEB7-F91C-4271-B786-E5497C6FB96B}" type="presParOf" srcId="{6BBC150A-CB06-4FAE-8712-6CCA07E9A813}" destId="{441649DF-B898-4641-8AC7-CE46D2CB7C65}" srcOrd="1" destOrd="0" presId="urn:microsoft.com/office/officeart/2005/8/layout/vList2"/>
    <dgm:cxn modelId="{B2046D07-4876-4978-A2ED-BE10B003358B}" type="presParOf" srcId="{6BBC150A-CB06-4FAE-8712-6CCA07E9A813}" destId="{9A157317-EFF2-4EE2-9827-36B0EF950B9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27F91-50FB-4F4B-9391-1791D89762B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97D6C6-EA40-4873-9D3E-AD3978C5B57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sz="1600" dirty="0">
              <a:latin typeface="Bookman Old Style" panose="02050604050505020204" pitchFamily="18" charset="0"/>
            </a:rPr>
            <a:t>Inspirada en la evolución biológica, esta área busca soluciones a problemas complejos mediante selección natural y optimización.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0E7181C1-B6CE-4964-99E1-922528AAC3AB}" type="parTrans" cxnId="{2ECE0FE7-52A5-490E-811A-E459F182D486}">
      <dgm:prSet/>
      <dgm:spPr/>
      <dgm:t>
        <a:bodyPr/>
        <a:lstStyle/>
        <a:p>
          <a:endParaRPr lang="en-US"/>
        </a:p>
      </dgm:t>
    </dgm:pt>
    <dgm:pt modelId="{3CCBFC17-34AA-4483-A057-42DDD1E435AB}" type="sibTrans" cxnId="{2ECE0FE7-52A5-490E-811A-E459F182D486}">
      <dgm:prSet/>
      <dgm:spPr/>
      <dgm:t>
        <a:bodyPr/>
        <a:lstStyle/>
        <a:p>
          <a:endParaRPr lang="en-US"/>
        </a:p>
      </dgm:t>
    </dgm:pt>
    <dgm:pt modelId="{A73C501D-918C-4C93-AE11-60BBC5BA0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>
              <a:latin typeface="Bookman Old Style" panose="02050604050505020204" pitchFamily="18" charset="0"/>
            </a:rPr>
            <a:t>Técnicas principales:</a:t>
          </a:r>
          <a:endParaRPr lang="en-US" dirty="0">
            <a:latin typeface="Bookman Old Style" panose="02050604050505020204" pitchFamily="18" charset="0"/>
          </a:endParaRPr>
        </a:p>
      </dgm:t>
    </dgm:pt>
    <dgm:pt modelId="{5B96D6BC-7727-4DEF-A5AD-0DD68B419100}" type="parTrans" cxnId="{5354A740-FEA3-491B-AC6E-00F6D7212EA4}">
      <dgm:prSet/>
      <dgm:spPr/>
      <dgm:t>
        <a:bodyPr/>
        <a:lstStyle/>
        <a:p>
          <a:endParaRPr lang="en-US"/>
        </a:p>
      </dgm:t>
    </dgm:pt>
    <dgm:pt modelId="{BEAE8F98-E53F-457B-B357-D6C0F752FD0E}" type="sibTrans" cxnId="{5354A740-FEA3-491B-AC6E-00F6D7212EA4}">
      <dgm:prSet/>
      <dgm:spPr/>
      <dgm:t>
        <a:bodyPr/>
        <a:lstStyle/>
        <a:p>
          <a:endParaRPr lang="en-US"/>
        </a:p>
      </dgm:t>
    </dgm:pt>
    <dgm:pt modelId="{7CD92B92-45C5-4A6C-B86E-2BD9343BE6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b="1" dirty="0">
              <a:latin typeface="Bookman Old Style" panose="02050604050505020204" pitchFamily="18" charset="0"/>
            </a:rPr>
            <a:t>Algoritmos genéticos (</a:t>
          </a:r>
          <a:r>
            <a:rPr lang="es-ES" sz="1600" b="1" dirty="0" err="1">
              <a:latin typeface="Bookman Old Style" panose="02050604050505020204" pitchFamily="18" charset="0"/>
            </a:rPr>
            <a:t>Holland</a:t>
          </a:r>
          <a:r>
            <a:rPr lang="es-ES" sz="1600" b="1" dirty="0">
              <a:latin typeface="Bookman Old Style" panose="02050604050505020204" pitchFamily="18" charset="0"/>
            </a:rPr>
            <a:t>, 1975):</a:t>
          </a:r>
          <a:r>
            <a:rPr lang="es-ES" sz="1600" dirty="0">
              <a:latin typeface="Bookman Old Style" panose="02050604050505020204" pitchFamily="18" charset="0"/>
            </a:rPr>
            <a:t> Simulan la evolución con operadores como selección, cruce y mutación.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9DF16362-D060-406E-9318-E14C3D1D45CA}" type="parTrans" cxnId="{F37D8FBA-A434-4510-ABE3-9BA91596266B}">
      <dgm:prSet/>
      <dgm:spPr/>
      <dgm:t>
        <a:bodyPr/>
        <a:lstStyle/>
        <a:p>
          <a:endParaRPr lang="en-US"/>
        </a:p>
      </dgm:t>
    </dgm:pt>
    <dgm:pt modelId="{2C47930D-395F-4357-B61B-EDBD64B4A003}" type="sibTrans" cxnId="{F37D8FBA-A434-4510-ABE3-9BA91596266B}">
      <dgm:prSet/>
      <dgm:spPr/>
      <dgm:t>
        <a:bodyPr/>
        <a:lstStyle/>
        <a:p>
          <a:endParaRPr lang="en-US"/>
        </a:p>
      </dgm:t>
    </dgm:pt>
    <dgm:pt modelId="{1A2F1CB1-1236-4E3B-B6F7-AD56F7D43F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b="1" dirty="0">
              <a:latin typeface="Bookman Old Style" panose="02050604050505020204" pitchFamily="18" charset="0"/>
            </a:rPr>
            <a:t>Estrategias evolutivas (</a:t>
          </a:r>
          <a:r>
            <a:rPr lang="es-ES" sz="1600" b="1" dirty="0" err="1">
              <a:latin typeface="Bookman Old Style" panose="02050604050505020204" pitchFamily="18" charset="0"/>
            </a:rPr>
            <a:t>Rechenberg</a:t>
          </a:r>
          <a:r>
            <a:rPr lang="es-ES" sz="1600" b="1" dirty="0">
              <a:latin typeface="Bookman Old Style" panose="02050604050505020204" pitchFamily="18" charset="0"/>
            </a:rPr>
            <a:t> y </a:t>
          </a:r>
          <a:r>
            <a:rPr lang="es-ES" sz="1600" b="1" dirty="0" err="1">
              <a:latin typeface="Bookman Old Style" panose="02050604050505020204" pitchFamily="18" charset="0"/>
            </a:rPr>
            <a:t>Schwefel</a:t>
          </a:r>
          <a:r>
            <a:rPr lang="es-ES" sz="1600" b="1" dirty="0">
              <a:latin typeface="Bookman Old Style" panose="02050604050505020204" pitchFamily="18" charset="0"/>
            </a:rPr>
            <a:t>, 1965):</a:t>
          </a:r>
          <a:r>
            <a:rPr lang="es-ES" sz="1600" dirty="0">
              <a:latin typeface="Bookman Old Style" panose="02050604050505020204" pitchFamily="18" charset="0"/>
            </a:rPr>
            <a:t> Método de optimización basado en mutaciones aleatorias.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31389B47-A1AB-4B72-96B1-B7ACEF3F7EBC}" type="parTrans" cxnId="{9A351A9E-1355-46B5-BAF4-C59F77E387D0}">
      <dgm:prSet/>
      <dgm:spPr/>
      <dgm:t>
        <a:bodyPr/>
        <a:lstStyle/>
        <a:p>
          <a:endParaRPr lang="en-US"/>
        </a:p>
      </dgm:t>
    </dgm:pt>
    <dgm:pt modelId="{3EBB7731-6C21-4245-B98D-F5C6BA696163}" type="sibTrans" cxnId="{9A351A9E-1355-46B5-BAF4-C59F77E387D0}">
      <dgm:prSet/>
      <dgm:spPr/>
      <dgm:t>
        <a:bodyPr/>
        <a:lstStyle/>
        <a:p>
          <a:endParaRPr lang="en-US"/>
        </a:p>
      </dgm:t>
    </dgm:pt>
    <dgm:pt modelId="{C098FA91-F116-43A7-A750-81E407C1FF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b="1" dirty="0">
              <a:latin typeface="Bookman Old Style" panose="02050604050505020204" pitchFamily="18" charset="0"/>
            </a:rPr>
            <a:t>Programación genética (</a:t>
          </a:r>
          <a:r>
            <a:rPr lang="es-ES" sz="1600" b="1" dirty="0" err="1">
              <a:latin typeface="Bookman Old Style" panose="02050604050505020204" pitchFamily="18" charset="0"/>
            </a:rPr>
            <a:t>Koza</a:t>
          </a:r>
          <a:r>
            <a:rPr lang="es-ES" sz="1600" b="1" dirty="0">
              <a:latin typeface="Bookman Old Style" panose="02050604050505020204" pitchFamily="18" charset="0"/>
            </a:rPr>
            <a:t>, 1992, 1994):</a:t>
          </a:r>
          <a:r>
            <a:rPr lang="es-ES" sz="1600" dirty="0">
              <a:latin typeface="Bookman Old Style" panose="02050604050505020204" pitchFamily="18" charset="0"/>
            </a:rPr>
            <a:t> Evoluciona programas de computadora automáticamente.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94534BAA-B043-467B-B758-F817B58686A8}" type="parTrans" cxnId="{56448E71-FF6B-4A6F-89E2-FAA03193A051}">
      <dgm:prSet/>
      <dgm:spPr/>
      <dgm:t>
        <a:bodyPr/>
        <a:lstStyle/>
        <a:p>
          <a:endParaRPr lang="en-US"/>
        </a:p>
      </dgm:t>
    </dgm:pt>
    <dgm:pt modelId="{D415A84A-94C1-4ABE-B605-E1E94DE39DFA}" type="sibTrans" cxnId="{56448E71-FF6B-4A6F-89E2-FAA03193A051}">
      <dgm:prSet/>
      <dgm:spPr/>
      <dgm:t>
        <a:bodyPr/>
        <a:lstStyle/>
        <a:p>
          <a:endParaRPr lang="en-US"/>
        </a:p>
      </dgm:t>
    </dgm:pt>
    <dgm:pt modelId="{76A5F24F-DDB7-4FA5-ACE7-1701E41D5F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>
              <a:latin typeface="Bookman Old Style" panose="02050604050505020204" pitchFamily="18" charset="0"/>
            </a:rPr>
            <a:t>Estas técnicas son robustas y permiten resolver problemas no lineales de optimización y búsqueda.</a:t>
          </a:r>
          <a:endParaRPr lang="en-US" dirty="0">
            <a:latin typeface="Bookman Old Style" panose="02050604050505020204" pitchFamily="18" charset="0"/>
          </a:endParaRPr>
        </a:p>
      </dgm:t>
    </dgm:pt>
    <dgm:pt modelId="{AF7D016D-4D5E-417F-B4F4-0EF70E7A9032}" type="parTrans" cxnId="{DA5FF67B-4CB9-422C-9D75-188798F30832}">
      <dgm:prSet/>
      <dgm:spPr/>
      <dgm:t>
        <a:bodyPr/>
        <a:lstStyle/>
        <a:p>
          <a:endParaRPr lang="en-US"/>
        </a:p>
      </dgm:t>
    </dgm:pt>
    <dgm:pt modelId="{7CFB22B0-4AA7-446C-86AB-DDCB4DCAB297}" type="sibTrans" cxnId="{DA5FF67B-4CB9-422C-9D75-188798F30832}">
      <dgm:prSet/>
      <dgm:spPr/>
      <dgm:t>
        <a:bodyPr/>
        <a:lstStyle/>
        <a:p>
          <a:endParaRPr lang="en-US"/>
        </a:p>
      </dgm:t>
    </dgm:pt>
    <dgm:pt modelId="{96901814-B755-4966-ADA9-5B582DF961D9}" type="pres">
      <dgm:prSet presAssocID="{C1C27F91-50FB-4F4B-9391-1791D89762BE}" presName="root" presStyleCnt="0">
        <dgm:presLayoutVars>
          <dgm:dir/>
          <dgm:resizeHandles val="exact"/>
        </dgm:presLayoutVars>
      </dgm:prSet>
      <dgm:spPr/>
    </dgm:pt>
    <dgm:pt modelId="{BCFD0276-9D1A-4D45-A42C-3BC805215EA7}" type="pres">
      <dgm:prSet presAssocID="{2597D6C6-EA40-4873-9D3E-AD3978C5B578}" presName="compNode" presStyleCnt="0"/>
      <dgm:spPr/>
    </dgm:pt>
    <dgm:pt modelId="{0C108E7A-5C67-4F3A-8AC4-85C915EEDEF2}" type="pres">
      <dgm:prSet presAssocID="{2597D6C6-EA40-4873-9D3E-AD3978C5B5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7925558-E2E5-4CBF-9363-4FDE40BCFCC8}" type="pres">
      <dgm:prSet presAssocID="{2597D6C6-EA40-4873-9D3E-AD3978C5B578}" presName="iconSpace" presStyleCnt="0"/>
      <dgm:spPr/>
    </dgm:pt>
    <dgm:pt modelId="{89D55E8D-84C5-4451-9E42-637ACF21E7C7}" type="pres">
      <dgm:prSet presAssocID="{2597D6C6-EA40-4873-9D3E-AD3978C5B578}" presName="parTx" presStyleLbl="revTx" presStyleIdx="0" presStyleCnt="6">
        <dgm:presLayoutVars>
          <dgm:chMax val="0"/>
          <dgm:chPref val="0"/>
        </dgm:presLayoutVars>
      </dgm:prSet>
      <dgm:spPr/>
    </dgm:pt>
    <dgm:pt modelId="{6DE42E51-6E71-4CC2-B9EF-02AA3E2BDF2B}" type="pres">
      <dgm:prSet presAssocID="{2597D6C6-EA40-4873-9D3E-AD3978C5B578}" presName="txSpace" presStyleCnt="0"/>
      <dgm:spPr/>
    </dgm:pt>
    <dgm:pt modelId="{F0BE582B-3D61-470A-B950-8E724DD698D8}" type="pres">
      <dgm:prSet presAssocID="{2597D6C6-EA40-4873-9D3E-AD3978C5B578}" presName="desTx" presStyleLbl="revTx" presStyleIdx="1" presStyleCnt="6">
        <dgm:presLayoutVars/>
      </dgm:prSet>
      <dgm:spPr/>
    </dgm:pt>
    <dgm:pt modelId="{489ABBA6-F44A-4CB0-B5A1-1E2629AD0564}" type="pres">
      <dgm:prSet presAssocID="{3CCBFC17-34AA-4483-A057-42DDD1E435AB}" presName="sibTrans" presStyleCnt="0"/>
      <dgm:spPr/>
    </dgm:pt>
    <dgm:pt modelId="{99C09286-E1C7-4516-9A60-D68391CB8992}" type="pres">
      <dgm:prSet presAssocID="{A73C501D-918C-4C93-AE11-60BBC5BA0D75}" presName="compNode" presStyleCnt="0"/>
      <dgm:spPr/>
    </dgm:pt>
    <dgm:pt modelId="{1A8D46CF-7E2D-4556-9649-9A4BEECFA770}" type="pres">
      <dgm:prSet presAssocID="{A73C501D-918C-4C93-AE11-60BBC5BA0D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07A8E2C-6A14-47D5-ABAB-1B08CD9B5B21}" type="pres">
      <dgm:prSet presAssocID="{A73C501D-918C-4C93-AE11-60BBC5BA0D75}" presName="iconSpace" presStyleCnt="0"/>
      <dgm:spPr/>
    </dgm:pt>
    <dgm:pt modelId="{97425E36-7B41-44BA-BD7C-1B8CFDBA8E91}" type="pres">
      <dgm:prSet presAssocID="{A73C501D-918C-4C93-AE11-60BBC5BA0D75}" presName="parTx" presStyleLbl="revTx" presStyleIdx="2" presStyleCnt="6" custLinFactNeighborX="-352" custLinFactNeighborY="-17892">
        <dgm:presLayoutVars>
          <dgm:chMax val="0"/>
          <dgm:chPref val="0"/>
        </dgm:presLayoutVars>
      </dgm:prSet>
      <dgm:spPr/>
    </dgm:pt>
    <dgm:pt modelId="{B80D0A72-679A-4B21-BF52-FA0CE577B667}" type="pres">
      <dgm:prSet presAssocID="{A73C501D-918C-4C93-AE11-60BBC5BA0D75}" presName="txSpace" presStyleCnt="0"/>
      <dgm:spPr/>
    </dgm:pt>
    <dgm:pt modelId="{9B7B2ED1-60F1-42D0-BEA5-5F40798AAA11}" type="pres">
      <dgm:prSet presAssocID="{A73C501D-918C-4C93-AE11-60BBC5BA0D75}" presName="desTx" presStyleLbl="revTx" presStyleIdx="3" presStyleCnt="6" custLinFactNeighborX="-352" custLinFactNeighborY="-45295">
        <dgm:presLayoutVars/>
      </dgm:prSet>
      <dgm:spPr/>
    </dgm:pt>
    <dgm:pt modelId="{96AA032B-23A0-4A08-99BA-F85A77E70514}" type="pres">
      <dgm:prSet presAssocID="{BEAE8F98-E53F-457B-B357-D6C0F752FD0E}" presName="sibTrans" presStyleCnt="0"/>
      <dgm:spPr/>
    </dgm:pt>
    <dgm:pt modelId="{CF81A9DC-8246-4609-A112-427E275F5D41}" type="pres">
      <dgm:prSet presAssocID="{76A5F24F-DDB7-4FA5-ACE7-1701E41D5FE0}" presName="compNode" presStyleCnt="0"/>
      <dgm:spPr/>
    </dgm:pt>
    <dgm:pt modelId="{92133DEB-0F8E-47BC-9CEA-E9062475D823}" type="pres">
      <dgm:prSet presAssocID="{76A5F24F-DDB7-4FA5-ACE7-1701E41D5F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7327335-D1B8-4E67-93A5-94B8FF29F406}" type="pres">
      <dgm:prSet presAssocID="{76A5F24F-DDB7-4FA5-ACE7-1701E41D5FE0}" presName="iconSpace" presStyleCnt="0"/>
      <dgm:spPr/>
    </dgm:pt>
    <dgm:pt modelId="{7C3BD0A5-BE67-409F-B82B-61C3D33A8E2E}" type="pres">
      <dgm:prSet presAssocID="{76A5F24F-DDB7-4FA5-ACE7-1701E41D5FE0}" presName="parTx" presStyleLbl="revTx" presStyleIdx="4" presStyleCnt="6">
        <dgm:presLayoutVars>
          <dgm:chMax val="0"/>
          <dgm:chPref val="0"/>
        </dgm:presLayoutVars>
      </dgm:prSet>
      <dgm:spPr/>
    </dgm:pt>
    <dgm:pt modelId="{366BEFE9-C8A4-4643-AE4C-109B7B62BE80}" type="pres">
      <dgm:prSet presAssocID="{76A5F24F-DDB7-4FA5-ACE7-1701E41D5FE0}" presName="txSpace" presStyleCnt="0"/>
      <dgm:spPr/>
    </dgm:pt>
    <dgm:pt modelId="{8C2D5C56-92E7-401E-ABF3-610B927F56B1}" type="pres">
      <dgm:prSet presAssocID="{76A5F24F-DDB7-4FA5-ACE7-1701E41D5FE0}" presName="desTx" presStyleLbl="revTx" presStyleIdx="5" presStyleCnt="6">
        <dgm:presLayoutVars/>
      </dgm:prSet>
      <dgm:spPr/>
    </dgm:pt>
  </dgm:ptLst>
  <dgm:cxnLst>
    <dgm:cxn modelId="{E1C8B200-DF1D-4FED-B18F-0D8B2E0586F3}" type="presOf" srcId="{C1C27F91-50FB-4F4B-9391-1791D89762BE}" destId="{96901814-B755-4966-ADA9-5B582DF961D9}" srcOrd="0" destOrd="0" presId="urn:microsoft.com/office/officeart/2018/5/layout/CenteredIconLabelDescriptionList"/>
    <dgm:cxn modelId="{FC67D91B-DE7B-486A-9767-44AA5885DE41}" type="presOf" srcId="{7CD92B92-45C5-4A6C-B86E-2BD9343BE634}" destId="{9B7B2ED1-60F1-42D0-BEA5-5F40798AAA11}" srcOrd="0" destOrd="0" presId="urn:microsoft.com/office/officeart/2018/5/layout/CenteredIconLabelDescriptionList"/>
    <dgm:cxn modelId="{D92ADF28-7A0F-4C44-9A3A-5FF8E19B471A}" type="presOf" srcId="{1A2F1CB1-1236-4E3B-B6F7-AD56F7D43FD9}" destId="{9B7B2ED1-60F1-42D0-BEA5-5F40798AAA11}" srcOrd="0" destOrd="1" presId="urn:microsoft.com/office/officeart/2018/5/layout/CenteredIconLabelDescriptionList"/>
    <dgm:cxn modelId="{5354A740-FEA3-491B-AC6E-00F6D7212EA4}" srcId="{C1C27F91-50FB-4F4B-9391-1791D89762BE}" destId="{A73C501D-918C-4C93-AE11-60BBC5BA0D75}" srcOrd="1" destOrd="0" parTransId="{5B96D6BC-7727-4DEF-A5AD-0DD68B419100}" sibTransId="{BEAE8F98-E53F-457B-B357-D6C0F752FD0E}"/>
    <dgm:cxn modelId="{56448E71-FF6B-4A6F-89E2-FAA03193A051}" srcId="{A73C501D-918C-4C93-AE11-60BBC5BA0D75}" destId="{C098FA91-F116-43A7-A750-81E407C1FF62}" srcOrd="2" destOrd="0" parTransId="{94534BAA-B043-467B-B758-F817B58686A8}" sibTransId="{D415A84A-94C1-4ABE-B605-E1E94DE39DFA}"/>
    <dgm:cxn modelId="{D8BA0654-ABF6-46CB-AB80-E03A584AC090}" type="presOf" srcId="{76A5F24F-DDB7-4FA5-ACE7-1701E41D5FE0}" destId="{7C3BD0A5-BE67-409F-B82B-61C3D33A8E2E}" srcOrd="0" destOrd="0" presId="urn:microsoft.com/office/officeart/2018/5/layout/CenteredIconLabelDescriptionList"/>
    <dgm:cxn modelId="{B7176D59-8715-4EEB-A73A-679CFE2C7EDA}" type="presOf" srcId="{C098FA91-F116-43A7-A750-81E407C1FF62}" destId="{9B7B2ED1-60F1-42D0-BEA5-5F40798AAA11}" srcOrd="0" destOrd="2" presId="urn:microsoft.com/office/officeart/2018/5/layout/CenteredIconLabelDescriptionList"/>
    <dgm:cxn modelId="{DA5FF67B-4CB9-422C-9D75-188798F30832}" srcId="{C1C27F91-50FB-4F4B-9391-1791D89762BE}" destId="{76A5F24F-DDB7-4FA5-ACE7-1701E41D5FE0}" srcOrd="2" destOrd="0" parTransId="{AF7D016D-4D5E-417F-B4F4-0EF70E7A9032}" sibTransId="{7CFB22B0-4AA7-446C-86AB-DDCB4DCAB297}"/>
    <dgm:cxn modelId="{93BFAE87-17AF-45D0-A547-2408F4526412}" type="presOf" srcId="{2597D6C6-EA40-4873-9D3E-AD3978C5B578}" destId="{89D55E8D-84C5-4451-9E42-637ACF21E7C7}" srcOrd="0" destOrd="0" presId="urn:microsoft.com/office/officeart/2018/5/layout/CenteredIconLabelDescriptionList"/>
    <dgm:cxn modelId="{6BEF2894-6324-4ED2-BBB0-53A807A9E5A2}" type="presOf" srcId="{A73C501D-918C-4C93-AE11-60BBC5BA0D75}" destId="{97425E36-7B41-44BA-BD7C-1B8CFDBA8E91}" srcOrd="0" destOrd="0" presId="urn:microsoft.com/office/officeart/2018/5/layout/CenteredIconLabelDescriptionList"/>
    <dgm:cxn modelId="{9A351A9E-1355-46B5-BAF4-C59F77E387D0}" srcId="{A73C501D-918C-4C93-AE11-60BBC5BA0D75}" destId="{1A2F1CB1-1236-4E3B-B6F7-AD56F7D43FD9}" srcOrd="1" destOrd="0" parTransId="{31389B47-A1AB-4B72-96B1-B7ACEF3F7EBC}" sibTransId="{3EBB7731-6C21-4245-B98D-F5C6BA696163}"/>
    <dgm:cxn modelId="{F37D8FBA-A434-4510-ABE3-9BA91596266B}" srcId="{A73C501D-918C-4C93-AE11-60BBC5BA0D75}" destId="{7CD92B92-45C5-4A6C-B86E-2BD9343BE634}" srcOrd="0" destOrd="0" parTransId="{9DF16362-D060-406E-9318-E14C3D1D45CA}" sibTransId="{2C47930D-395F-4357-B61B-EDBD64B4A003}"/>
    <dgm:cxn modelId="{2ECE0FE7-52A5-490E-811A-E459F182D486}" srcId="{C1C27F91-50FB-4F4B-9391-1791D89762BE}" destId="{2597D6C6-EA40-4873-9D3E-AD3978C5B578}" srcOrd="0" destOrd="0" parTransId="{0E7181C1-B6CE-4964-99E1-922528AAC3AB}" sibTransId="{3CCBFC17-34AA-4483-A057-42DDD1E435AB}"/>
    <dgm:cxn modelId="{73125557-2C7F-44AC-821B-39A980D98012}" type="presParOf" srcId="{96901814-B755-4966-ADA9-5B582DF961D9}" destId="{BCFD0276-9D1A-4D45-A42C-3BC805215EA7}" srcOrd="0" destOrd="0" presId="urn:microsoft.com/office/officeart/2018/5/layout/CenteredIconLabelDescriptionList"/>
    <dgm:cxn modelId="{76EAC09F-87E5-453E-88FB-9D0C3049766C}" type="presParOf" srcId="{BCFD0276-9D1A-4D45-A42C-3BC805215EA7}" destId="{0C108E7A-5C67-4F3A-8AC4-85C915EEDEF2}" srcOrd="0" destOrd="0" presId="urn:microsoft.com/office/officeart/2018/5/layout/CenteredIconLabelDescriptionList"/>
    <dgm:cxn modelId="{A5789CAD-9134-4DF9-B881-59848B5A4603}" type="presParOf" srcId="{BCFD0276-9D1A-4D45-A42C-3BC805215EA7}" destId="{57925558-E2E5-4CBF-9363-4FDE40BCFCC8}" srcOrd="1" destOrd="0" presId="urn:microsoft.com/office/officeart/2018/5/layout/CenteredIconLabelDescriptionList"/>
    <dgm:cxn modelId="{994A9534-46C9-4C98-BB07-4EE835594AFA}" type="presParOf" srcId="{BCFD0276-9D1A-4D45-A42C-3BC805215EA7}" destId="{89D55E8D-84C5-4451-9E42-637ACF21E7C7}" srcOrd="2" destOrd="0" presId="urn:microsoft.com/office/officeart/2018/5/layout/CenteredIconLabelDescriptionList"/>
    <dgm:cxn modelId="{F5520946-101C-4D2B-901C-590493992A53}" type="presParOf" srcId="{BCFD0276-9D1A-4D45-A42C-3BC805215EA7}" destId="{6DE42E51-6E71-4CC2-B9EF-02AA3E2BDF2B}" srcOrd="3" destOrd="0" presId="urn:microsoft.com/office/officeart/2018/5/layout/CenteredIconLabelDescriptionList"/>
    <dgm:cxn modelId="{D2E5F6C2-D421-4B14-9E53-A7AE5AB0FEF5}" type="presParOf" srcId="{BCFD0276-9D1A-4D45-A42C-3BC805215EA7}" destId="{F0BE582B-3D61-470A-B950-8E724DD698D8}" srcOrd="4" destOrd="0" presId="urn:microsoft.com/office/officeart/2018/5/layout/CenteredIconLabelDescriptionList"/>
    <dgm:cxn modelId="{E128B945-0D1B-4B68-ADB0-96941A8EB819}" type="presParOf" srcId="{96901814-B755-4966-ADA9-5B582DF961D9}" destId="{489ABBA6-F44A-4CB0-B5A1-1E2629AD0564}" srcOrd="1" destOrd="0" presId="urn:microsoft.com/office/officeart/2018/5/layout/CenteredIconLabelDescriptionList"/>
    <dgm:cxn modelId="{8A3A5946-4363-4B1D-80EB-10CC5741B224}" type="presParOf" srcId="{96901814-B755-4966-ADA9-5B582DF961D9}" destId="{99C09286-E1C7-4516-9A60-D68391CB8992}" srcOrd="2" destOrd="0" presId="urn:microsoft.com/office/officeart/2018/5/layout/CenteredIconLabelDescriptionList"/>
    <dgm:cxn modelId="{593E574F-BBC4-48F2-9C30-C829914D2E07}" type="presParOf" srcId="{99C09286-E1C7-4516-9A60-D68391CB8992}" destId="{1A8D46CF-7E2D-4556-9649-9A4BEECFA770}" srcOrd="0" destOrd="0" presId="urn:microsoft.com/office/officeart/2018/5/layout/CenteredIconLabelDescriptionList"/>
    <dgm:cxn modelId="{BFDE7895-CEB9-4703-9421-3E1F34CFB478}" type="presParOf" srcId="{99C09286-E1C7-4516-9A60-D68391CB8992}" destId="{807A8E2C-6A14-47D5-ABAB-1B08CD9B5B21}" srcOrd="1" destOrd="0" presId="urn:microsoft.com/office/officeart/2018/5/layout/CenteredIconLabelDescriptionList"/>
    <dgm:cxn modelId="{0CD90447-5E76-4272-A67D-2445D9D933D3}" type="presParOf" srcId="{99C09286-E1C7-4516-9A60-D68391CB8992}" destId="{97425E36-7B41-44BA-BD7C-1B8CFDBA8E91}" srcOrd="2" destOrd="0" presId="urn:microsoft.com/office/officeart/2018/5/layout/CenteredIconLabelDescriptionList"/>
    <dgm:cxn modelId="{6F5816E1-1651-4FCE-9270-5AB90D8965FD}" type="presParOf" srcId="{99C09286-E1C7-4516-9A60-D68391CB8992}" destId="{B80D0A72-679A-4B21-BF52-FA0CE577B667}" srcOrd="3" destOrd="0" presId="urn:microsoft.com/office/officeart/2018/5/layout/CenteredIconLabelDescriptionList"/>
    <dgm:cxn modelId="{51A6169E-B171-471B-B3B0-67A43264967F}" type="presParOf" srcId="{99C09286-E1C7-4516-9A60-D68391CB8992}" destId="{9B7B2ED1-60F1-42D0-BEA5-5F40798AAA11}" srcOrd="4" destOrd="0" presId="urn:microsoft.com/office/officeart/2018/5/layout/CenteredIconLabelDescriptionList"/>
    <dgm:cxn modelId="{4C93B03F-CEB4-4B6A-BA67-90D683CD4667}" type="presParOf" srcId="{96901814-B755-4966-ADA9-5B582DF961D9}" destId="{96AA032B-23A0-4A08-99BA-F85A77E70514}" srcOrd="3" destOrd="0" presId="urn:microsoft.com/office/officeart/2018/5/layout/CenteredIconLabelDescriptionList"/>
    <dgm:cxn modelId="{FE862FCF-5738-471D-8DDE-3055C9768593}" type="presParOf" srcId="{96901814-B755-4966-ADA9-5B582DF961D9}" destId="{CF81A9DC-8246-4609-A112-427E275F5D41}" srcOrd="4" destOrd="0" presId="urn:microsoft.com/office/officeart/2018/5/layout/CenteredIconLabelDescriptionList"/>
    <dgm:cxn modelId="{13F02232-223C-4AC1-A2C4-5AB1EFCB674F}" type="presParOf" srcId="{CF81A9DC-8246-4609-A112-427E275F5D41}" destId="{92133DEB-0F8E-47BC-9CEA-E9062475D823}" srcOrd="0" destOrd="0" presId="urn:microsoft.com/office/officeart/2018/5/layout/CenteredIconLabelDescriptionList"/>
    <dgm:cxn modelId="{A7181145-F8E3-4139-8B36-337733329908}" type="presParOf" srcId="{CF81A9DC-8246-4609-A112-427E275F5D41}" destId="{57327335-D1B8-4E67-93A5-94B8FF29F406}" srcOrd="1" destOrd="0" presId="urn:microsoft.com/office/officeart/2018/5/layout/CenteredIconLabelDescriptionList"/>
    <dgm:cxn modelId="{50937CDB-983B-45AE-86AE-DAF266396251}" type="presParOf" srcId="{CF81A9DC-8246-4609-A112-427E275F5D41}" destId="{7C3BD0A5-BE67-409F-B82B-61C3D33A8E2E}" srcOrd="2" destOrd="0" presId="urn:microsoft.com/office/officeart/2018/5/layout/CenteredIconLabelDescriptionList"/>
    <dgm:cxn modelId="{6CBDFE26-AEDA-4D40-821B-7AD2EBED18D1}" type="presParOf" srcId="{CF81A9DC-8246-4609-A112-427E275F5D41}" destId="{366BEFE9-C8A4-4643-AE4C-109B7B62BE80}" srcOrd="3" destOrd="0" presId="urn:microsoft.com/office/officeart/2018/5/layout/CenteredIconLabelDescriptionList"/>
    <dgm:cxn modelId="{DEB6F006-EFE7-4300-A88D-1CC2110DE159}" type="presParOf" srcId="{CF81A9DC-8246-4609-A112-427E275F5D41}" destId="{8C2D5C56-92E7-401E-ABF3-610B927F56B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296E5E-DB55-49DC-A84D-1083E6985C0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4E00CC8-3DE1-40BC-A392-D287420B65F0}">
      <dgm:prSet/>
      <dgm:spPr/>
      <dgm:t>
        <a:bodyPr/>
        <a:lstStyle/>
        <a:p>
          <a:r>
            <a:rPr lang="es-ES" b="1"/>
            <a:t>Sistemas expertos vs. Redes neuronales:</a:t>
          </a:r>
          <a:endParaRPr lang="en-US"/>
        </a:p>
      </dgm:t>
    </dgm:pt>
    <dgm:pt modelId="{4B9A320B-73C1-49AF-A7C9-C9977DBA98CC}" type="parTrans" cxnId="{B56CF10D-3FB2-472D-BBA0-1958DAB2EF45}">
      <dgm:prSet/>
      <dgm:spPr/>
      <dgm:t>
        <a:bodyPr/>
        <a:lstStyle/>
        <a:p>
          <a:endParaRPr lang="en-US"/>
        </a:p>
      </dgm:t>
    </dgm:pt>
    <dgm:pt modelId="{A01892E8-7A0D-4F67-81E6-1154E8A91347}" type="sibTrans" cxnId="{B56CF10D-3FB2-472D-BBA0-1958DAB2EF45}">
      <dgm:prSet/>
      <dgm:spPr/>
      <dgm:t>
        <a:bodyPr/>
        <a:lstStyle/>
        <a:p>
          <a:endParaRPr lang="en-US"/>
        </a:p>
      </dgm:t>
    </dgm:pt>
    <dgm:pt modelId="{84E40407-4CD8-43B7-BFC0-EC11BF759B7F}">
      <dgm:prSet/>
      <dgm:spPr/>
      <dgm:t>
        <a:bodyPr/>
        <a:lstStyle/>
        <a:p>
          <a:pPr algn="just"/>
          <a:r>
            <a:rPr lang="es-ES" dirty="0">
              <a:latin typeface="Bookman Old Style" panose="02050604050505020204" pitchFamily="18" charset="0"/>
            </a:rPr>
            <a:t>Los sistemas expertos son buenos en entornos cerrados y basados en reglas, pero pueden fallar si no se explican bien las decisiones.</a:t>
          </a:r>
          <a:endParaRPr lang="en-US" dirty="0">
            <a:latin typeface="Bookman Old Style" panose="02050604050505020204" pitchFamily="18" charset="0"/>
          </a:endParaRPr>
        </a:p>
      </dgm:t>
    </dgm:pt>
    <dgm:pt modelId="{0A670CDC-153B-476A-A69F-E4A5408FC867}" type="parTrans" cxnId="{DEA1499F-5898-4B49-A490-A5BF26210F66}">
      <dgm:prSet/>
      <dgm:spPr/>
      <dgm:t>
        <a:bodyPr/>
        <a:lstStyle/>
        <a:p>
          <a:endParaRPr lang="en-US"/>
        </a:p>
      </dgm:t>
    </dgm:pt>
    <dgm:pt modelId="{731B2A6A-0C31-430B-8AC0-CFD514EBE4D7}" type="sibTrans" cxnId="{DEA1499F-5898-4B49-A490-A5BF26210F66}">
      <dgm:prSet/>
      <dgm:spPr/>
      <dgm:t>
        <a:bodyPr/>
        <a:lstStyle/>
        <a:p>
          <a:endParaRPr lang="en-US"/>
        </a:p>
      </dgm:t>
    </dgm:pt>
    <dgm:pt modelId="{BAE901DE-101A-4542-9969-9F3B89714E74}">
      <dgm:prSet/>
      <dgm:spPr/>
      <dgm:t>
        <a:bodyPr/>
        <a:lstStyle/>
        <a:p>
          <a:pPr algn="just"/>
          <a:r>
            <a:rPr lang="es-ES" dirty="0">
              <a:latin typeface="Bookman Old Style" panose="02050604050505020204" pitchFamily="18" charset="0"/>
            </a:rPr>
            <a:t>Las redes neuronales pueden aprender patrones ocultos, pero carecen de transparencia en sus procesos.</a:t>
          </a:r>
          <a:endParaRPr lang="en-US" dirty="0">
            <a:latin typeface="Bookman Old Style" panose="02050604050505020204" pitchFamily="18" charset="0"/>
          </a:endParaRPr>
        </a:p>
      </dgm:t>
    </dgm:pt>
    <dgm:pt modelId="{5691FD0A-3A16-49BC-AD76-93CC42FAD087}" type="parTrans" cxnId="{C70FA2C7-C4AD-48B1-9B65-4A7D6D3D449A}">
      <dgm:prSet/>
      <dgm:spPr/>
      <dgm:t>
        <a:bodyPr/>
        <a:lstStyle/>
        <a:p>
          <a:endParaRPr lang="en-US"/>
        </a:p>
      </dgm:t>
    </dgm:pt>
    <dgm:pt modelId="{D86073CC-6EEE-4EF5-A158-835AF5299FFE}" type="sibTrans" cxnId="{C70FA2C7-C4AD-48B1-9B65-4A7D6D3D449A}">
      <dgm:prSet/>
      <dgm:spPr/>
      <dgm:t>
        <a:bodyPr/>
        <a:lstStyle/>
        <a:p>
          <a:endParaRPr lang="en-US"/>
        </a:p>
      </dgm:t>
    </dgm:pt>
    <dgm:pt modelId="{410D4A6D-C311-4D2A-9541-00756AA66382}">
      <dgm:prSet/>
      <dgm:spPr/>
      <dgm:t>
        <a:bodyPr/>
        <a:lstStyle/>
        <a:p>
          <a:r>
            <a:rPr lang="es-ES" b="1"/>
            <a:t>Lógica difusa (Zadeh, 1965):</a:t>
          </a:r>
          <a:endParaRPr lang="en-US"/>
        </a:p>
      </dgm:t>
    </dgm:pt>
    <dgm:pt modelId="{A1601AF0-AAE0-4C82-9DF9-A1E291A89FE7}" type="parTrans" cxnId="{81F2EED4-5F85-4CDF-896C-71B8A2B736E2}">
      <dgm:prSet/>
      <dgm:spPr/>
      <dgm:t>
        <a:bodyPr/>
        <a:lstStyle/>
        <a:p>
          <a:endParaRPr lang="en-US"/>
        </a:p>
      </dgm:t>
    </dgm:pt>
    <dgm:pt modelId="{DC019CFA-5C00-4FCC-8529-8D8600535789}" type="sibTrans" cxnId="{81F2EED4-5F85-4CDF-896C-71B8A2B736E2}">
      <dgm:prSet/>
      <dgm:spPr/>
      <dgm:t>
        <a:bodyPr/>
        <a:lstStyle/>
        <a:p>
          <a:endParaRPr lang="en-US"/>
        </a:p>
      </dgm:t>
    </dgm:pt>
    <dgm:pt modelId="{3451DF72-BEDB-4DBD-AB17-3E81858537A3}">
      <dgm:prSet/>
      <dgm:spPr/>
      <dgm:t>
        <a:bodyPr/>
        <a:lstStyle/>
        <a:p>
          <a:pPr algn="just">
            <a:buNone/>
          </a:pPr>
          <a:r>
            <a:rPr lang="es-ES" dirty="0">
              <a:latin typeface="Bookman Old Style" panose="02050604050505020204" pitchFamily="18" charset="0"/>
            </a:rPr>
            <a:t>Introduce valores lingüísticos como "rápido", "lento", "a menudo", en lugar de valores numéricos estrictos, aplicada con éxito en electrodomésticos, vehículos y sistemas de control.</a:t>
          </a:r>
          <a:endParaRPr lang="en-US" dirty="0">
            <a:latin typeface="Bookman Old Style" panose="02050604050505020204" pitchFamily="18" charset="0"/>
          </a:endParaRPr>
        </a:p>
      </dgm:t>
    </dgm:pt>
    <dgm:pt modelId="{2AC257AA-C43D-4453-B85D-972DFACB7626}" type="parTrans" cxnId="{A3871A30-00FA-49CE-8890-63B73E992F9D}">
      <dgm:prSet/>
      <dgm:spPr/>
      <dgm:t>
        <a:bodyPr/>
        <a:lstStyle/>
        <a:p>
          <a:endParaRPr lang="en-US"/>
        </a:p>
      </dgm:t>
    </dgm:pt>
    <dgm:pt modelId="{3BB8CE57-CBB3-4C60-9547-8D81E22719C8}" type="sibTrans" cxnId="{A3871A30-00FA-49CE-8890-63B73E992F9D}">
      <dgm:prSet/>
      <dgm:spPr/>
      <dgm:t>
        <a:bodyPr/>
        <a:lstStyle/>
        <a:p>
          <a:endParaRPr lang="en-US"/>
        </a:p>
      </dgm:t>
    </dgm:pt>
    <dgm:pt modelId="{AA37A082-340C-4A25-A075-10D9441689A1}">
      <dgm:prSet/>
      <dgm:spPr/>
      <dgm:t>
        <a:bodyPr/>
        <a:lstStyle/>
        <a:p>
          <a:r>
            <a:rPr lang="es-ES" b="1"/>
            <a:t>Sinergia de tecnologías:</a:t>
          </a:r>
          <a:endParaRPr lang="en-US"/>
        </a:p>
      </dgm:t>
    </dgm:pt>
    <dgm:pt modelId="{9A03583E-5687-49B4-BC9A-AC5E7B307668}" type="parTrans" cxnId="{41CB0D8E-56D3-4ADF-8C9B-55BE52121B45}">
      <dgm:prSet/>
      <dgm:spPr/>
      <dgm:t>
        <a:bodyPr/>
        <a:lstStyle/>
        <a:p>
          <a:endParaRPr lang="en-US"/>
        </a:p>
      </dgm:t>
    </dgm:pt>
    <dgm:pt modelId="{46C00F66-688C-4C1F-A112-F35C9759B682}" type="sibTrans" cxnId="{41CB0D8E-56D3-4ADF-8C9B-55BE52121B45}">
      <dgm:prSet/>
      <dgm:spPr/>
      <dgm:t>
        <a:bodyPr/>
        <a:lstStyle/>
        <a:p>
          <a:endParaRPr lang="en-US"/>
        </a:p>
      </dgm:t>
    </dgm:pt>
    <dgm:pt modelId="{03D10C0B-F495-4B8E-85DA-6D3084AA079E}">
      <dgm:prSet/>
      <dgm:spPr/>
      <dgm:t>
        <a:bodyPr/>
        <a:lstStyle/>
        <a:p>
          <a:pPr algn="just">
            <a:buNone/>
          </a:pPr>
          <a:r>
            <a:rPr lang="es-ES" dirty="0">
              <a:latin typeface="Bookman Old Style" panose="02050604050505020204" pitchFamily="18" charset="0"/>
            </a:rPr>
            <a:t>Los sistemas expertos, la lógica difusa y las redes neuronales se complementan en áreas como la medicina, la ingeniería y los negocios, incluso se han desarrollado sistemas híbridos capaces de aprender y ajustar reglas automáticamente.</a:t>
          </a:r>
          <a:endParaRPr lang="en-US" dirty="0">
            <a:latin typeface="Bookman Old Style" panose="02050604050505020204" pitchFamily="18" charset="0"/>
          </a:endParaRPr>
        </a:p>
      </dgm:t>
    </dgm:pt>
    <dgm:pt modelId="{2C2D9A2C-4FA9-4A70-B466-FF5237B34408}" type="parTrans" cxnId="{42022547-C6EC-4695-AF0D-E6CD05FC12DC}">
      <dgm:prSet/>
      <dgm:spPr/>
      <dgm:t>
        <a:bodyPr/>
        <a:lstStyle/>
        <a:p>
          <a:endParaRPr lang="en-US"/>
        </a:p>
      </dgm:t>
    </dgm:pt>
    <dgm:pt modelId="{25FA6A0E-28F3-47D7-B70F-4B367A6A3323}" type="sibTrans" cxnId="{42022547-C6EC-4695-AF0D-E6CD05FC12DC}">
      <dgm:prSet/>
      <dgm:spPr/>
      <dgm:t>
        <a:bodyPr/>
        <a:lstStyle/>
        <a:p>
          <a:endParaRPr lang="en-US"/>
        </a:p>
      </dgm:t>
    </dgm:pt>
    <dgm:pt modelId="{D74AFB33-56CC-407A-8BAA-8819178CD8CE}" type="pres">
      <dgm:prSet presAssocID="{0E296E5E-DB55-49DC-A84D-1083E6985C09}" presName="linear" presStyleCnt="0">
        <dgm:presLayoutVars>
          <dgm:animLvl val="lvl"/>
          <dgm:resizeHandles val="exact"/>
        </dgm:presLayoutVars>
      </dgm:prSet>
      <dgm:spPr/>
    </dgm:pt>
    <dgm:pt modelId="{6A25EC02-54AE-4214-93D4-001DBE6936E5}" type="pres">
      <dgm:prSet presAssocID="{84E00CC8-3DE1-40BC-A392-D287420B65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0E588B-C1D6-4A26-ADAC-045A8912852B}" type="pres">
      <dgm:prSet presAssocID="{84E00CC8-3DE1-40BC-A392-D287420B65F0}" presName="childText" presStyleLbl="revTx" presStyleIdx="0" presStyleCnt="3">
        <dgm:presLayoutVars>
          <dgm:bulletEnabled val="1"/>
        </dgm:presLayoutVars>
      </dgm:prSet>
      <dgm:spPr/>
    </dgm:pt>
    <dgm:pt modelId="{170BBD7B-EA14-41AF-A97D-A63999AC5EF1}" type="pres">
      <dgm:prSet presAssocID="{410D4A6D-C311-4D2A-9541-00756AA663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E96BC8-C329-43D7-A79E-00FEECF4C1BA}" type="pres">
      <dgm:prSet presAssocID="{410D4A6D-C311-4D2A-9541-00756AA66382}" presName="childText" presStyleLbl="revTx" presStyleIdx="1" presStyleCnt="3">
        <dgm:presLayoutVars>
          <dgm:bulletEnabled val="1"/>
        </dgm:presLayoutVars>
      </dgm:prSet>
      <dgm:spPr/>
    </dgm:pt>
    <dgm:pt modelId="{7F21BCFA-2069-4350-9A54-B388C4EC2044}" type="pres">
      <dgm:prSet presAssocID="{AA37A082-340C-4A25-A075-10D9441689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B38E0-BE44-4814-8103-C0262022AF4D}" type="pres">
      <dgm:prSet presAssocID="{AA37A082-340C-4A25-A075-10D9441689A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56CF10D-3FB2-472D-BBA0-1958DAB2EF45}" srcId="{0E296E5E-DB55-49DC-A84D-1083E6985C09}" destId="{84E00CC8-3DE1-40BC-A392-D287420B65F0}" srcOrd="0" destOrd="0" parTransId="{4B9A320B-73C1-49AF-A7C9-C9977DBA98CC}" sibTransId="{A01892E8-7A0D-4F67-81E6-1154E8A91347}"/>
    <dgm:cxn modelId="{B2A7BF16-24A1-46DF-9D66-33086657F618}" type="presOf" srcId="{410D4A6D-C311-4D2A-9541-00756AA66382}" destId="{170BBD7B-EA14-41AF-A97D-A63999AC5EF1}" srcOrd="0" destOrd="0" presId="urn:microsoft.com/office/officeart/2005/8/layout/vList2"/>
    <dgm:cxn modelId="{FE93F11B-BB02-4518-9502-5D10A43149D0}" type="presOf" srcId="{84E00CC8-3DE1-40BC-A392-D287420B65F0}" destId="{6A25EC02-54AE-4214-93D4-001DBE6936E5}" srcOrd="0" destOrd="0" presId="urn:microsoft.com/office/officeart/2005/8/layout/vList2"/>
    <dgm:cxn modelId="{F86D361D-5AE0-455A-992E-EBB39EB2E02A}" type="presOf" srcId="{3451DF72-BEDB-4DBD-AB17-3E81858537A3}" destId="{B6E96BC8-C329-43D7-A79E-00FEECF4C1BA}" srcOrd="0" destOrd="0" presId="urn:microsoft.com/office/officeart/2005/8/layout/vList2"/>
    <dgm:cxn modelId="{A3871A30-00FA-49CE-8890-63B73E992F9D}" srcId="{410D4A6D-C311-4D2A-9541-00756AA66382}" destId="{3451DF72-BEDB-4DBD-AB17-3E81858537A3}" srcOrd="0" destOrd="0" parTransId="{2AC257AA-C43D-4453-B85D-972DFACB7626}" sibTransId="{3BB8CE57-CBB3-4C60-9547-8D81E22719C8}"/>
    <dgm:cxn modelId="{42022547-C6EC-4695-AF0D-E6CD05FC12DC}" srcId="{AA37A082-340C-4A25-A075-10D9441689A1}" destId="{03D10C0B-F495-4B8E-85DA-6D3084AA079E}" srcOrd="0" destOrd="0" parTransId="{2C2D9A2C-4FA9-4A70-B466-FF5237B34408}" sibTransId="{25FA6A0E-28F3-47D7-B70F-4B367A6A3323}"/>
    <dgm:cxn modelId="{E95A5A5A-599E-4A5C-88AC-062F2A86A89D}" type="presOf" srcId="{0E296E5E-DB55-49DC-A84D-1083E6985C09}" destId="{D74AFB33-56CC-407A-8BAA-8819178CD8CE}" srcOrd="0" destOrd="0" presId="urn:microsoft.com/office/officeart/2005/8/layout/vList2"/>
    <dgm:cxn modelId="{3EFA867C-2B57-4DAB-B461-5283063EE5FE}" type="presOf" srcId="{03D10C0B-F495-4B8E-85DA-6D3084AA079E}" destId="{255B38E0-BE44-4814-8103-C0262022AF4D}" srcOrd="0" destOrd="0" presId="urn:microsoft.com/office/officeart/2005/8/layout/vList2"/>
    <dgm:cxn modelId="{41CB0D8E-56D3-4ADF-8C9B-55BE52121B45}" srcId="{0E296E5E-DB55-49DC-A84D-1083E6985C09}" destId="{AA37A082-340C-4A25-A075-10D9441689A1}" srcOrd="2" destOrd="0" parTransId="{9A03583E-5687-49B4-BC9A-AC5E7B307668}" sibTransId="{46C00F66-688C-4C1F-A112-F35C9759B682}"/>
    <dgm:cxn modelId="{CBE8E39A-4FC5-4A80-B06F-4F5FF6A331AB}" type="presOf" srcId="{84E40407-4CD8-43B7-BFC0-EC11BF759B7F}" destId="{100E588B-C1D6-4A26-ADAC-045A8912852B}" srcOrd="0" destOrd="0" presId="urn:microsoft.com/office/officeart/2005/8/layout/vList2"/>
    <dgm:cxn modelId="{DEA1499F-5898-4B49-A490-A5BF26210F66}" srcId="{84E00CC8-3DE1-40BC-A392-D287420B65F0}" destId="{84E40407-4CD8-43B7-BFC0-EC11BF759B7F}" srcOrd="0" destOrd="0" parTransId="{0A670CDC-153B-476A-A69F-E4A5408FC867}" sibTransId="{731B2A6A-0C31-430B-8AC0-CFD514EBE4D7}"/>
    <dgm:cxn modelId="{C70FA2C7-C4AD-48B1-9B65-4A7D6D3D449A}" srcId="{84E00CC8-3DE1-40BC-A392-D287420B65F0}" destId="{BAE901DE-101A-4542-9969-9F3B89714E74}" srcOrd="1" destOrd="0" parTransId="{5691FD0A-3A16-49BC-AD76-93CC42FAD087}" sibTransId="{D86073CC-6EEE-4EF5-A158-835AF5299FFE}"/>
    <dgm:cxn modelId="{813796D4-B504-4E40-A307-C5DDE5074F19}" type="presOf" srcId="{AA37A082-340C-4A25-A075-10D9441689A1}" destId="{7F21BCFA-2069-4350-9A54-B388C4EC2044}" srcOrd="0" destOrd="0" presId="urn:microsoft.com/office/officeart/2005/8/layout/vList2"/>
    <dgm:cxn modelId="{318F98D4-E23B-4A7F-AE46-B4E177DB07DE}" type="presOf" srcId="{BAE901DE-101A-4542-9969-9F3B89714E74}" destId="{100E588B-C1D6-4A26-ADAC-045A8912852B}" srcOrd="0" destOrd="1" presId="urn:microsoft.com/office/officeart/2005/8/layout/vList2"/>
    <dgm:cxn modelId="{81F2EED4-5F85-4CDF-896C-71B8A2B736E2}" srcId="{0E296E5E-DB55-49DC-A84D-1083E6985C09}" destId="{410D4A6D-C311-4D2A-9541-00756AA66382}" srcOrd="1" destOrd="0" parTransId="{A1601AF0-AAE0-4C82-9DF9-A1E291A89FE7}" sibTransId="{DC019CFA-5C00-4FCC-8529-8D8600535789}"/>
    <dgm:cxn modelId="{3213D5D1-6990-478A-B3BB-149A7B83B100}" type="presParOf" srcId="{D74AFB33-56CC-407A-8BAA-8819178CD8CE}" destId="{6A25EC02-54AE-4214-93D4-001DBE6936E5}" srcOrd="0" destOrd="0" presId="urn:microsoft.com/office/officeart/2005/8/layout/vList2"/>
    <dgm:cxn modelId="{A1E14EAE-2A8C-423E-8467-BEF129E0928C}" type="presParOf" srcId="{D74AFB33-56CC-407A-8BAA-8819178CD8CE}" destId="{100E588B-C1D6-4A26-ADAC-045A8912852B}" srcOrd="1" destOrd="0" presId="urn:microsoft.com/office/officeart/2005/8/layout/vList2"/>
    <dgm:cxn modelId="{6F08B1B9-BEC3-4AED-8990-64FF89855974}" type="presParOf" srcId="{D74AFB33-56CC-407A-8BAA-8819178CD8CE}" destId="{170BBD7B-EA14-41AF-A97D-A63999AC5EF1}" srcOrd="2" destOrd="0" presId="urn:microsoft.com/office/officeart/2005/8/layout/vList2"/>
    <dgm:cxn modelId="{809D51E0-FF76-4EEA-A794-E13BEDA16423}" type="presParOf" srcId="{D74AFB33-56CC-407A-8BAA-8819178CD8CE}" destId="{B6E96BC8-C329-43D7-A79E-00FEECF4C1BA}" srcOrd="3" destOrd="0" presId="urn:microsoft.com/office/officeart/2005/8/layout/vList2"/>
    <dgm:cxn modelId="{8AFB9666-D9B4-46EF-B716-52CFB8A88217}" type="presParOf" srcId="{D74AFB33-56CC-407A-8BAA-8819178CD8CE}" destId="{7F21BCFA-2069-4350-9A54-B388C4EC2044}" srcOrd="4" destOrd="0" presId="urn:microsoft.com/office/officeart/2005/8/layout/vList2"/>
    <dgm:cxn modelId="{76590BFF-B0E6-4BE2-AA64-17CBC5E12329}" type="presParOf" srcId="{D74AFB33-56CC-407A-8BAA-8819178CD8CE}" destId="{255B38E0-BE44-4814-8103-C0262022AF4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58DFE-6098-4E87-BB93-CD4F0192D0EB}">
      <dsp:nvSpPr>
        <dsp:cNvPr id="0" name=""/>
        <dsp:cNvSpPr/>
      </dsp:nvSpPr>
      <dsp:spPr>
        <a:xfrm>
          <a:off x="0" y="2378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B12AB-5F65-4572-BA41-3E383554EFBC}">
      <dsp:nvSpPr>
        <dsp:cNvPr id="0" name=""/>
        <dsp:cNvSpPr/>
      </dsp:nvSpPr>
      <dsp:spPr>
        <a:xfrm>
          <a:off x="0" y="2378"/>
          <a:ext cx="1004236" cy="486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Bookman Old Style" panose="02050604050505020204" pitchFamily="18" charset="0"/>
            </a:rPr>
            <a:t>A finales de los 60, la IA enfrentó limitaciones debido a:</a:t>
          </a:r>
          <a:endParaRPr lang="en-US" sz="1400" kern="1200" dirty="0">
            <a:latin typeface="Bookman Old Style" panose="02050604050505020204" pitchFamily="18" charset="0"/>
          </a:endParaRPr>
        </a:p>
      </dsp:txBody>
      <dsp:txXfrm>
        <a:off x="0" y="2378"/>
        <a:ext cx="1004236" cy="4865700"/>
      </dsp:txXfrm>
    </dsp:sp>
    <dsp:sp modelId="{7D936DBD-4CA9-4584-ACD5-D9E92882818C}">
      <dsp:nvSpPr>
        <dsp:cNvPr id="0" name=""/>
        <dsp:cNvSpPr/>
      </dsp:nvSpPr>
      <dsp:spPr>
        <a:xfrm>
          <a:off x="1079554" y="59576"/>
          <a:ext cx="3941627" cy="1143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Bookman Old Style" panose="02050604050505020204" pitchFamily="18" charset="0"/>
            </a:rPr>
            <a:t>La falta de conocimiento específico en los programas, lo que los hacía ineficientes.</a:t>
          </a:r>
          <a:endParaRPr lang="en-US" sz="1800" kern="1200" dirty="0">
            <a:latin typeface="Bookman Old Style" panose="02050604050505020204" pitchFamily="18" charset="0"/>
          </a:endParaRPr>
        </a:p>
      </dsp:txBody>
      <dsp:txXfrm>
        <a:off x="1079554" y="59576"/>
        <a:ext cx="3941627" cy="1143962"/>
      </dsp:txXfrm>
    </dsp:sp>
    <dsp:sp modelId="{5F7A50D9-D39E-481B-8366-3525E256AFF9}">
      <dsp:nvSpPr>
        <dsp:cNvPr id="0" name=""/>
        <dsp:cNvSpPr/>
      </dsp:nvSpPr>
      <dsp:spPr>
        <a:xfrm>
          <a:off x="1004236" y="1203538"/>
          <a:ext cx="40169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44C65-8A1B-44B8-8CA5-FA13E0BC7665}">
      <dsp:nvSpPr>
        <dsp:cNvPr id="0" name=""/>
        <dsp:cNvSpPr/>
      </dsp:nvSpPr>
      <dsp:spPr>
        <a:xfrm>
          <a:off x="1079554" y="1260736"/>
          <a:ext cx="3941627" cy="1143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Bookman Old Style" panose="02050604050505020204" pitchFamily="18" charset="0"/>
            </a:rPr>
            <a:t>Problemas matemáticamente inabordables debido a su complejidad (teoría de NP-</a:t>
          </a:r>
          <a:r>
            <a:rPr lang="es-ES" sz="1800" kern="1200" dirty="0" err="1">
              <a:latin typeface="Bookman Old Style" panose="02050604050505020204" pitchFamily="18" charset="0"/>
            </a:rPr>
            <a:t>completeness</a:t>
          </a:r>
          <a:r>
            <a:rPr lang="es-ES" sz="1800" kern="1200" dirty="0">
              <a:latin typeface="Bookman Old Style" panose="02050604050505020204" pitchFamily="18" charset="0"/>
            </a:rPr>
            <a:t>).</a:t>
          </a:r>
          <a:endParaRPr lang="en-US" sz="1800" kern="1200" dirty="0">
            <a:latin typeface="Bookman Old Style" panose="02050604050505020204" pitchFamily="18" charset="0"/>
          </a:endParaRPr>
        </a:p>
      </dsp:txBody>
      <dsp:txXfrm>
        <a:off x="1079554" y="1260736"/>
        <a:ext cx="3941627" cy="1143962"/>
      </dsp:txXfrm>
    </dsp:sp>
    <dsp:sp modelId="{4C8BCF66-AEC7-4DA4-B83F-7DD3882716F9}">
      <dsp:nvSpPr>
        <dsp:cNvPr id="0" name=""/>
        <dsp:cNvSpPr/>
      </dsp:nvSpPr>
      <dsp:spPr>
        <a:xfrm>
          <a:off x="1004236" y="2404699"/>
          <a:ext cx="40169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E367E-E5B0-4670-8685-8FFAD6F274EF}">
      <dsp:nvSpPr>
        <dsp:cNvPr id="0" name=""/>
        <dsp:cNvSpPr/>
      </dsp:nvSpPr>
      <dsp:spPr>
        <a:xfrm>
          <a:off x="1079554" y="2461897"/>
          <a:ext cx="3941627" cy="1143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Bookman Old Style" panose="02050604050505020204" pitchFamily="18" charset="0"/>
            </a:rPr>
            <a:t>La cancelación de proyectos ambiciosos, como la traducción automática.</a:t>
          </a:r>
          <a:endParaRPr lang="en-US" sz="1800" kern="1200" dirty="0">
            <a:latin typeface="Bookman Old Style" panose="02050604050505020204" pitchFamily="18" charset="0"/>
          </a:endParaRPr>
        </a:p>
      </dsp:txBody>
      <dsp:txXfrm>
        <a:off x="1079554" y="2461897"/>
        <a:ext cx="3941627" cy="1143962"/>
      </dsp:txXfrm>
    </dsp:sp>
    <dsp:sp modelId="{56573A27-3D11-4FC3-82D3-421F904FE1F4}">
      <dsp:nvSpPr>
        <dsp:cNvPr id="0" name=""/>
        <dsp:cNvSpPr/>
      </dsp:nvSpPr>
      <dsp:spPr>
        <a:xfrm>
          <a:off x="1004236" y="3605859"/>
          <a:ext cx="40169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072FA-8682-417A-AA28-8735D13FE0E4}">
      <dsp:nvSpPr>
        <dsp:cNvPr id="0" name=""/>
        <dsp:cNvSpPr/>
      </dsp:nvSpPr>
      <dsp:spPr>
        <a:xfrm>
          <a:off x="1079554" y="3663057"/>
          <a:ext cx="3941627" cy="1143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Bookman Old Style" panose="02050604050505020204" pitchFamily="18" charset="0"/>
            </a:rPr>
            <a:t>La retirada del financiamiento gubernamental en EE.UU. y Reino Unido tras críticas a los resultados de la IA.</a:t>
          </a:r>
          <a:endParaRPr lang="en-US" sz="1800" kern="1200" dirty="0">
            <a:latin typeface="Bookman Old Style" panose="02050604050505020204" pitchFamily="18" charset="0"/>
          </a:endParaRPr>
        </a:p>
      </dsp:txBody>
      <dsp:txXfrm>
        <a:off x="1079554" y="3663057"/>
        <a:ext cx="3941627" cy="1143962"/>
      </dsp:txXfrm>
    </dsp:sp>
    <dsp:sp modelId="{CB3F4A23-B027-455E-A69A-71659AD53309}">
      <dsp:nvSpPr>
        <dsp:cNvPr id="0" name=""/>
        <dsp:cNvSpPr/>
      </dsp:nvSpPr>
      <dsp:spPr>
        <a:xfrm>
          <a:off x="1004236" y="4807020"/>
          <a:ext cx="40169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92338-9B84-458D-84FA-F7A2E8C2E3BE}">
      <dsp:nvSpPr>
        <dsp:cNvPr id="0" name=""/>
        <dsp:cNvSpPr/>
      </dsp:nvSpPr>
      <dsp:spPr>
        <a:xfrm>
          <a:off x="0" y="212025"/>
          <a:ext cx="7301068" cy="13101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>
              <a:latin typeface="Bookman Old Style" panose="02050604050505020204" pitchFamily="18" charset="0"/>
            </a:rPr>
            <a:t>Los investigadores cambiaron su enfoque hacia </a:t>
          </a:r>
          <a:r>
            <a:rPr lang="es-ES" sz="1900" b="1" kern="1200">
              <a:latin typeface="Bookman Old Style" panose="02050604050505020204" pitchFamily="18" charset="0"/>
            </a:rPr>
            <a:t>sistemas expertos</a:t>
          </a:r>
          <a:r>
            <a:rPr lang="es-ES" sz="1900" kern="1200">
              <a:latin typeface="Bookman Old Style" panose="02050604050505020204" pitchFamily="18" charset="0"/>
            </a:rPr>
            <a:t>, limitando el dominio del problema y usando reglas específicas en lugar de métodos generales. Destacan:</a:t>
          </a:r>
          <a:endParaRPr lang="en-US" sz="1900" kern="1200" dirty="0">
            <a:latin typeface="Bookman Old Style" panose="02050604050505020204" pitchFamily="18" charset="0"/>
          </a:endParaRPr>
        </a:p>
      </dsp:txBody>
      <dsp:txXfrm>
        <a:off x="63958" y="275983"/>
        <a:ext cx="7173152" cy="1182264"/>
      </dsp:txXfrm>
    </dsp:sp>
    <dsp:sp modelId="{441649DF-B898-4641-8AC7-CE46D2CB7C65}">
      <dsp:nvSpPr>
        <dsp:cNvPr id="0" name=""/>
        <dsp:cNvSpPr/>
      </dsp:nvSpPr>
      <dsp:spPr>
        <a:xfrm>
          <a:off x="0" y="1522206"/>
          <a:ext cx="7301068" cy="196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b="1" kern="1200">
              <a:latin typeface="Bookman Old Style" panose="02050604050505020204" pitchFamily="18" charset="0"/>
            </a:rPr>
            <a:t>DENDRAL</a:t>
          </a:r>
          <a:r>
            <a:rPr lang="es-ES" sz="1500" kern="1200">
              <a:latin typeface="Bookman Old Style" panose="02050604050505020204" pitchFamily="18" charset="0"/>
            </a:rPr>
            <a:t>: Creado en Stanford para analizar estructuras químicas con el apoyo de NASA. Marcó la transición hacia la </a:t>
          </a:r>
          <a:r>
            <a:rPr lang="es-ES" sz="1500" b="1" kern="1200">
              <a:latin typeface="Bookman Old Style" panose="02050604050505020204" pitchFamily="18" charset="0"/>
            </a:rPr>
            <a:t>ingeniería del conocimiento</a:t>
          </a:r>
          <a:r>
            <a:rPr lang="es-ES" sz="1500" kern="1200">
              <a:latin typeface="Bookman Old Style" panose="02050604050505020204" pitchFamily="18" charset="0"/>
            </a:rPr>
            <a:t>.</a:t>
          </a:r>
          <a:endParaRPr lang="en-US" sz="1500" kern="1200" dirty="0">
            <a:latin typeface="Bookman Old Style" panose="02050604050505020204" pitchFamily="18" charset="0"/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b="1" kern="1200">
              <a:latin typeface="Bookman Old Style" panose="02050604050505020204" pitchFamily="18" charset="0"/>
            </a:rPr>
            <a:t>MYCIN</a:t>
          </a:r>
          <a:r>
            <a:rPr lang="es-ES" sz="1500" kern="1200">
              <a:latin typeface="Bookman Old Style" panose="02050604050505020204" pitchFamily="18" charset="0"/>
            </a:rPr>
            <a:t>: Sistema experto para el diagnóstico de enfermedades infecciosas en la sangre. Introdujo el uso de reglas IF-THEN y factores de certeza para manejar la incertidumbre.</a:t>
          </a:r>
          <a:endParaRPr lang="en-US" sz="1500" kern="1200" dirty="0">
            <a:latin typeface="Bookman Old Style" panose="02050604050505020204" pitchFamily="18" charset="0"/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b="1" kern="1200">
              <a:latin typeface="Bookman Old Style" panose="02050604050505020204" pitchFamily="18" charset="0"/>
            </a:rPr>
            <a:t>PROSPECTOR</a:t>
          </a:r>
          <a:r>
            <a:rPr lang="es-ES" sz="1500" kern="1200">
              <a:latin typeface="Bookman Old Style" panose="02050604050505020204" pitchFamily="18" charset="0"/>
            </a:rPr>
            <a:t>: Diseñado para la exploración de minerales, basado en reglas y redes semánticas. Identificó un depósito de molibdeno valuado en $100 millones.</a:t>
          </a:r>
          <a:endParaRPr lang="en-US" sz="1500" kern="1200" dirty="0">
            <a:latin typeface="Bookman Old Style" panose="02050604050505020204" pitchFamily="18" charset="0"/>
          </a:endParaRPr>
        </a:p>
      </dsp:txBody>
      <dsp:txXfrm>
        <a:off x="0" y="1522206"/>
        <a:ext cx="7301068" cy="1966500"/>
      </dsp:txXfrm>
    </dsp:sp>
    <dsp:sp modelId="{9A157317-EFF2-4EE2-9827-36B0EF950B9F}">
      <dsp:nvSpPr>
        <dsp:cNvPr id="0" name=""/>
        <dsp:cNvSpPr/>
      </dsp:nvSpPr>
      <dsp:spPr>
        <a:xfrm>
          <a:off x="0" y="3488706"/>
          <a:ext cx="7301068" cy="13101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>
              <a:latin typeface="Bookman Old Style" panose="02050604050505020204" pitchFamily="18" charset="0"/>
            </a:rPr>
            <a:t>En los 80, con la llegada de las computadoras personales y herramientas de desarrollo accesibles, la IA comenzó a expandirse más allá de los laboratorios, generando aplicaciones prácticas en múltiples disciplinas.</a:t>
          </a:r>
          <a:endParaRPr lang="en-US" sz="1900" kern="1200" dirty="0">
            <a:latin typeface="Bookman Old Style" panose="02050604050505020204" pitchFamily="18" charset="0"/>
          </a:endParaRPr>
        </a:p>
      </dsp:txBody>
      <dsp:txXfrm>
        <a:off x="63958" y="3552664"/>
        <a:ext cx="7173152" cy="1182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08E7A-5C67-4F3A-8AC4-85C915EEDEF2}">
      <dsp:nvSpPr>
        <dsp:cNvPr id="0" name=""/>
        <dsp:cNvSpPr/>
      </dsp:nvSpPr>
      <dsp:spPr>
        <a:xfrm>
          <a:off x="1093010" y="337597"/>
          <a:ext cx="1162733" cy="1005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5E8D-84C5-4451-9E42-637ACF21E7C7}">
      <dsp:nvSpPr>
        <dsp:cNvPr id="0" name=""/>
        <dsp:cNvSpPr/>
      </dsp:nvSpPr>
      <dsp:spPr>
        <a:xfrm>
          <a:off x="13329" y="1527655"/>
          <a:ext cx="3322095" cy="104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kern="1200" dirty="0">
              <a:latin typeface="Bookman Old Style" panose="02050604050505020204" pitchFamily="18" charset="0"/>
            </a:rPr>
            <a:t>Inspirada en la evolución biológica, esta área busca soluciones a problemas complejos mediante selección natural y optimización.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13329" y="1527655"/>
        <a:ext cx="3322095" cy="1049771"/>
      </dsp:txXfrm>
    </dsp:sp>
    <dsp:sp modelId="{F0BE582B-3D61-470A-B950-8E724DD698D8}">
      <dsp:nvSpPr>
        <dsp:cNvPr id="0" name=""/>
        <dsp:cNvSpPr/>
      </dsp:nvSpPr>
      <dsp:spPr>
        <a:xfrm>
          <a:off x="13329" y="2663223"/>
          <a:ext cx="3322095" cy="1964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D46CF-7E2D-4556-9649-9A4BEECFA770}">
      <dsp:nvSpPr>
        <dsp:cNvPr id="0" name=""/>
        <dsp:cNvSpPr/>
      </dsp:nvSpPr>
      <dsp:spPr>
        <a:xfrm>
          <a:off x="4996473" y="337597"/>
          <a:ext cx="1162733" cy="1005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25E36-7B41-44BA-BD7C-1B8CFDBA8E91}">
      <dsp:nvSpPr>
        <dsp:cNvPr id="0" name=""/>
        <dsp:cNvSpPr/>
      </dsp:nvSpPr>
      <dsp:spPr>
        <a:xfrm>
          <a:off x="3905098" y="1339830"/>
          <a:ext cx="3322095" cy="104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kern="1200" dirty="0">
              <a:latin typeface="Bookman Old Style" panose="02050604050505020204" pitchFamily="18" charset="0"/>
            </a:rPr>
            <a:t>Técnicas principales:</a:t>
          </a:r>
          <a:endParaRPr lang="en-US" sz="1700" kern="1200" dirty="0">
            <a:latin typeface="Bookman Old Style" panose="02050604050505020204" pitchFamily="18" charset="0"/>
          </a:endParaRPr>
        </a:p>
      </dsp:txBody>
      <dsp:txXfrm>
        <a:off x="3905098" y="1339830"/>
        <a:ext cx="3322095" cy="1049771"/>
      </dsp:txXfrm>
    </dsp:sp>
    <dsp:sp modelId="{9B7B2ED1-60F1-42D0-BEA5-5F40798AAA11}">
      <dsp:nvSpPr>
        <dsp:cNvPr id="0" name=""/>
        <dsp:cNvSpPr/>
      </dsp:nvSpPr>
      <dsp:spPr>
        <a:xfrm>
          <a:off x="3905098" y="1773537"/>
          <a:ext cx="3322095" cy="1964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Bookman Old Style" panose="02050604050505020204" pitchFamily="18" charset="0"/>
            </a:rPr>
            <a:t>Algoritmos genéticos (</a:t>
          </a:r>
          <a:r>
            <a:rPr lang="es-ES" sz="1600" b="1" kern="1200" dirty="0" err="1">
              <a:latin typeface="Bookman Old Style" panose="02050604050505020204" pitchFamily="18" charset="0"/>
            </a:rPr>
            <a:t>Holland</a:t>
          </a:r>
          <a:r>
            <a:rPr lang="es-ES" sz="1600" b="1" kern="1200" dirty="0">
              <a:latin typeface="Bookman Old Style" panose="02050604050505020204" pitchFamily="18" charset="0"/>
            </a:rPr>
            <a:t>, 1975):</a:t>
          </a:r>
          <a:r>
            <a:rPr lang="es-ES" sz="1600" kern="1200" dirty="0">
              <a:latin typeface="Bookman Old Style" panose="02050604050505020204" pitchFamily="18" charset="0"/>
            </a:rPr>
            <a:t> Simulan la evolución con operadores como selección, cruce y mutación.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Bookman Old Style" panose="02050604050505020204" pitchFamily="18" charset="0"/>
            </a:rPr>
            <a:t>Estrategias evolutivas (</a:t>
          </a:r>
          <a:r>
            <a:rPr lang="es-ES" sz="1600" b="1" kern="1200" dirty="0" err="1">
              <a:latin typeface="Bookman Old Style" panose="02050604050505020204" pitchFamily="18" charset="0"/>
            </a:rPr>
            <a:t>Rechenberg</a:t>
          </a:r>
          <a:r>
            <a:rPr lang="es-ES" sz="1600" b="1" kern="1200" dirty="0">
              <a:latin typeface="Bookman Old Style" panose="02050604050505020204" pitchFamily="18" charset="0"/>
            </a:rPr>
            <a:t> y </a:t>
          </a:r>
          <a:r>
            <a:rPr lang="es-ES" sz="1600" b="1" kern="1200" dirty="0" err="1">
              <a:latin typeface="Bookman Old Style" panose="02050604050505020204" pitchFamily="18" charset="0"/>
            </a:rPr>
            <a:t>Schwefel</a:t>
          </a:r>
          <a:r>
            <a:rPr lang="es-ES" sz="1600" b="1" kern="1200" dirty="0">
              <a:latin typeface="Bookman Old Style" panose="02050604050505020204" pitchFamily="18" charset="0"/>
            </a:rPr>
            <a:t>, 1965):</a:t>
          </a:r>
          <a:r>
            <a:rPr lang="es-ES" sz="1600" kern="1200" dirty="0">
              <a:latin typeface="Bookman Old Style" panose="02050604050505020204" pitchFamily="18" charset="0"/>
            </a:rPr>
            <a:t> Método de optimización basado en mutaciones aleatorias.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Bookman Old Style" panose="02050604050505020204" pitchFamily="18" charset="0"/>
            </a:rPr>
            <a:t>Programación genética (</a:t>
          </a:r>
          <a:r>
            <a:rPr lang="es-ES" sz="1600" b="1" kern="1200" dirty="0" err="1">
              <a:latin typeface="Bookman Old Style" panose="02050604050505020204" pitchFamily="18" charset="0"/>
            </a:rPr>
            <a:t>Koza</a:t>
          </a:r>
          <a:r>
            <a:rPr lang="es-ES" sz="1600" b="1" kern="1200" dirty="0">
              <a:latin typeface="Bookman Old Style" panose="02050604050505020204" pitchFamily="18" charset="0"/>
            </a:rPr>
            <a:t>, 1992, 1994):</a:t>
          </a:r>
          <a:r>
            <a:rPr lang="es-ES" sz="1600" kern="1200" dirty="0">
              <a:latin typeface="Bookman Old Style" panose="02050604050505020204" pitchFamily="18" charset="0"/>
            </a:rPr>
            <a:t> Evoluciona programas de computadora automáticamente.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3905098" y="1773537"/>
        <a:ext cx="3322095" cy="1964205"/>
      </dsp:txXfrm>
    </dsp:sp>
    <dsp:sp modelId="{92133DEB-0F8E-47BC-9CEA-E9062475D823}">
      <dsp:nvSpPr>
        <dsp:cNvPr id="0" name=""/>
        <dsp:cNvSpPr/>
      </dsp:nvSpPr>
      <dsp:spPr>
        <a:xfrm>
          <a:off x="8899935" y="337597"/>
          <a:ext cx="1162733" cy="10055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BD0A5-BE67-409F-B82B-61C3D33A8E2E}">
      <dsp:nvSpPr>
        <dsp:cNvPr id="0" name=""/>
        <dsp:cNvSpPr/>
      </dsp:nvSpPr>
      <dsp:spPr>
        <a:xfrm>
          <a:off x="7820254" y="1527655"/>
          <a:ext cx="3322095" cy="104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kern="1200" dirty="0">
              <a:latin typeface="Bookman Old Style" panose="02050604050505020204" pitchFamily="18" charset="0"/>
            </a:rPr>
            <a:t>Estas técnicas son robustas y permiten resolver problemas no lineales de optimización y búsqueda.</a:t>
          </a:r>
          <a:endParaRPr lang="en-US" sz="1700" kern="1200" dirty="0">
            <a:latin typeface="Bookman Old Style" panose="02050604050505020204" pitchFamily="18" charset="0"/>
          </a:endParaRPr>
        </a:p>
      </dsp:txBody>
      <dsp:txXfrm>
        <a:off x="7820254" y="1527655"/>
        <a:ext cx="3322095" cy="1049771"/>
      </dsp:txXfrm>
    </dsp:sp>
    <dsp:sp modelId="{8C2D5C56-92E7-401E-ABF3-610B927F56B1}">
      <dsp:nvSpPr>
        <dsp:cNvPr id="0" name=""/>
        <dsp:cNvSpPr/>
      </dsp:nvSpPr>
      <dsp:spPr>
        <a:xfrm>
          <a:off x="7820254" y="2663223"/>
          <a:ext cx="3322095" cy="1964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5EC02-54AE-4214-93D4-001DBE6936E5}">
      <dsp:nvSpPr>
        <dsp:cNvPr id="0" name=""/>
        <dsp:cNvSpPr/>
      </dsp:nvSpPr>
      <dsp:spPr>
        <a:xfrm>
          <a:off x="0" y="139600"/>
          <a:ext cx="6141429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/>
            <a:t>Sistemas expertos vs. Redes neuronales:</a:t>
          </a:r>
          <a:endParaRPr lang="en-US" sz="2100" kern="1200"/>
        </a:p>
      </dsp:txBody>
      <dsp:txXfrm>
        <a:off x="24588" y="164188"/>
        <a:ext cx="6092253" cy="454509"/>
      </dsp:txXfrm>
    </dsp:sp>
    <dsp:sp modelId="{100E588B-C1D6-4A26-ADAC-045A8912852B}">
      <dsp:nvSpPr>
        <dsp:cNvPr id="0" name=""/>
        <dsp:cNvSpPr/>
      </dsp:nvSpPr>
      <dsp:spPr>
        <a:xfrm>
          <a:off x="0" y="643285"/>
          <a:ext cx="6141429" cy="1195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90" tIns="26670" rIns="149352" bIns="2667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>
              <a:latin typeface="Bookman Old Style" panose="02050604050505020204" pitchFamily="18" charset="0"/>
            </a:rPr>
            <a:t>Los sistemas expertos son buenos en entornos cerrados y basados en reglas, pero pueden fallar si no se explican bien las decisiones.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>
              <a:latin typeface="Bookman Old Style" panose="02050604050505020204" pitchFamily="18" charset="0"/>
            </a:rPr>
            <a:t>Las redes neuronales pueden aprender patrones ocultos, pero carecen de transparencia en sus procesos.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0" y="643285"/>
        <a:ext cx="6141429" cy="1195425"/>
      </dsp:txXfrm>
    </dsp:sp>
    <dsp:sp modelId="{170BBD7B-EA14-41AF-A97D-A63999AC5EF1}">
      <dsp:nvSpPr>
        <dsp:cNvPr id="0" name=""/>
        <dsp:cNvSpPr/>
      </dsp:nvSpPr>
      <dsp:spPr>
        <a:xfrm>
          <a:off x="0" y="1838710"/>
          <a:ext cx="6141429" cy="503685"/>
        </a:xfrm>
        <a:prstGeom prst="roundRect">
          <a:avLst/>
        </a:prstGeom>
        <a:solidFill>
          <a:schemeClr val="accent5">
            <a:hueOff val="4187701"/>
            <a:satOff val="449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/>
            <a:t>Lógica difusa (Zadeh, 1965):</a:t>
          </a:r>
          <a:endParaRPr lang="en-US" sz="2100" kern="1200"/>
        </a:p>
      </dsp:txBody>
      <dsp:txXfrm>
        <a:off x="24588" y="1863298"/>
        <a:ext cx="6092253" cy="454509"/>
      </dsp:txXfrm>
    </dsp:sp>
    <dsp:sp modelId="{B6E96BC8-C329-43D7-A79E-00FEECF4C1BA}">
      <dsp:nvSpPr>
        <dsp:cNvPr id="0" name=""/>
        <dsp:cNvSpPr/>
      </dsp:nvSpPr>
      <dsp:spPr>
        <a:xfrm>
          <a:off x="0" y="2342395"/>
          <a:ext cx="6141429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90" tIns="26670" rIns="149352" bIns="2667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1600" kern="1200" dirty="0">
              <a:latin typeface="Bookman Old Style" panose="02050604050505020204" pitchFamily="18" charset="0"/>
            </a:rPr>
            <a:t>Introduce valores lingüísticos como "rápido", "lento", "a menudo", en lugar de valores numéricos estrictos, aplicada con éxito en electrodomésticos, vehículos y sistemas de control.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0" y="2342395"/>
        <a:ext cx="6141429" cy="912870"/>
      </dsp:txXfrm>
    </dsp:sp>
    <dsp:sp modelId="{7F21BCFA-2069-4350-9A54-B388C4EC2044}">
      <dsp:nvSpPr>
        <dsp:cNvPr id="0" name=""/>
        <dsp:cNvSpPr/>
      </dsp:nvSpPr>
      <dsp:spPr>
        <a:xfrm>
          <a:off x="0" y="3255265"/>
          <a:ext cx="6141429" cy="503685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/>
            <a:t>Sinergia de tecnologías:</a:t>
          </a:r>
          <a:endParaRPr lang="en-US" sz="2100" kern="1200"/>
        </a:p>
      </dsp:txBody>
      <dsp:txXfrm>
        <a:off x="24588" y="3279853"/>
        <a:ext cx="6092253" cy="454509"/>
      </dsp:txXfrm>
    </dsp:sp>
    <dsp:sp modelId="{255B38E0-BE44-4814-8103-C0262022AF4D}">
      <dsp:nvSpPr>
        <dsp:cNvPr id="0" name=""/>
        <dsp:cNvSpPr/>
      </dsp:nvSpPr>
      <dsp:spPr>
        <a:xfrm>
          <a:off x="0" y="3758950"/>
          <a:ext cx="6141429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90" tIns="26670" rIns="149352" bIns="2667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1600" kern="1200" dirty="0">
              <a:latin typeface="Bookman Old Style" panose="02050604050505020204" pitchFamily="18" charset="0"/>
            </a:rPr>
            <a:t>Los sistemas expertos, la lógica difusa y las redes neuronales se complementan en áreas como la medicina, la ingeniería y los negocios, incluso se han desarrollado sistemas híbridos capaces de aprender y ajustar reglas automáticamente.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0" y="3758950"/>
        <a:ext cx="6141429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2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anica con tonos marrones y aguamarina">
            <a:extLst>
              <a:ext uri="{FF2B5EF4-FFF2-40B4-BE49-F238E27FC236}">
                <a16:creationId xmlns:a16="http://schemas.microsoft.com/office/drawing/2014/main" id="{F4BDBF41-EDE0-8D7B-0DF3-C79E32EEE5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655" b="1611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B24AE0-6F69-7C82-201D-83041678F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MX">
                <a:solidFill>
                  <a:srgbClr val="FFFFFF"/>
                </a:solidFill>
              </a:rPr>
              <a:t>La historia de la Inteligencia Artificial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5F5CCE-18DE-51F7-E197-DD4DDC3D6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Félix Avendaño Mateo</a:t>
            </a:r>
          </a:p>
          <a:p>
            <a:r>
              <a:rPr lang="es-MX">
                <a:solidFill>
                  <a:srgbClr val="FFFFFF"/>
                </a:solidFill>
              </a:rPr>
              <a:t>Meza López Jorge Gael</a:t>
            </a:r>
          </a:p>
          <a:p>
            <a:r>
              <a:rPr lang="es-ES">
                <a:solidFill>
                  <a:srgbClr val="FFFFFF"/>
                </a:solidFill>
              </a:rPr>
              <a:t>Grupo 11 - 12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3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Foto gratuito efecto bokeh blanco sobre fondo negro">
            <a:extLst>
              <a:ext uri="{FF2B5EF4-FFF2-40B4-BE49-F238E27FC236}">
                <a16:creationId xmlns:a16="http://schemas.microsoft.com/office/drawing/2014/main" id="{038D245B-20A8-44EA-9355-10CA010D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r="1" b="1"/>
          <a:stretch/>
        </p:blipFill>
        <p:spPr bwMode="auto">
          <a:xfrm>
            <a:off x="517869" y="508091"/>
            <a:ext cx="4221911" cy="58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055F43-3933-6780-629F-638A126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762" y="976160"/>
            <a:ext cx="6232310" cy="1463040"/>
          </a:xfrm>
        </p:spPr>
        <p:txBody>
          <a:bodyPr>
            <a:normAutofit/>
          </a:bodyPr>
          <a:lstStyle/>
          <a:p>
            <a:r>
              <a:rPr lang="es-MX" sz="4400" dirty="0"/>
              <a:t>Los “Tiempos Oscuros” (1943 – 1956)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24011-346F-0ED0-EE07-1C029E8B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5" y="2577871"/>
            <a:ext cx="6232310" cy="3768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300" kern="10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 primer trabajo reconocido de la inteligencia artificial fue presentado por Warren McCulloch y Walter Pitts en 1943. La investigación de McCulloch sobre el sistema nervioso central resultó en la primer gran contribución a la IA: Un modelo de neuronas del cerebro.</a:t>
            </a:r>
            <a:endParaRPr lang="es-ES" sz="1300" kern="10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300" kern="10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McCulloch y Pitts propusieron un modelo de redes neuronales artificiales en la cual cada neurona fue propuesta en un estado binario (encendida o apagada). Probaron que cualquier función computable podía ser programada por alguna red de neuronas conectadas y mostraron que estructuras de redes simples podían aprender. Sin embargo, los experimentos realizados mostraron que el modelo era incorrecto.</a:t>
            </a:r>
            <a:endParaRPr lang="es-ES" sz="1300" kern="10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s-MX" sz="130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 1951, John von Neumann, el tercer padre fundador de la IA (siendo el primero Alan Turing y el segundo Warren McCulloch) apoyó y alentó a dos estudiantes egresados a construir la primera computadora con una red neuronal, Marvin Dinsky y Dean Edmonds.</a:t>
            </a:r>
            <a:endParaRPr lang="es-ES" sz="1300">
              <a:latin typeface="Bookman Old Style" panose="02050604050505020204" pitchFamily="18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9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AC883F-69DD-D349-B469-8CDE2139F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A0BE5-A726-10E7-8973-8F133AF8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4032504" cy="21214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700" dirty="0"/>
              <a:t>La era de las grandes expectativas (1956 - 1960)</a:t>
            </a:r>
            <a:endParaRPr lang="es-ES" sz="3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2D536-F691-6D15-7591-A72F4C6A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1033272"/>
            <a:ext cx="6592824" cy="5312731"/>
          </a:xfrm>
        </p:spPr>
        <p:txBody>
          <a:bodyPr>
            <a:normAutofit/>
          </a:bodyPr>
          <a:lstStyle/>
          <a:p>
            <a:pPr algn="just"/>
            <a:r>
              <a:rPr lang="es-ES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 esta etapa, los investigadores de IA tenían grandes expectativas sobre el futuro de la inteligencia artificial. John McCarthy creó el lenguaje LISP y propuso el </a:t>
            </a:r>
            <a:r>
              <a:rPr lang="es-ES" b="1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Advice</a:t>
            </a:r>
            <a:r>
              <a:rPr lang="es-ES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Taker</a:t>
            </a:r>
            <a:r>
              <a:rPr lang="es-ES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un sistema basado en conocimientos. Marvin Minsky desarrolló la teoría de </a:t>
            </a:r>
            <a:r>
              <a:rPr lang="es-ES" b="1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frames</a:t>
            </a:r>
            <a:r>
              <a:rPr lang="es-ES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para la representación del conocimiento. Frank Rosenblatt probó el teorema de convergencia del perceptrón, impulsando las redes neuronales. Allen Newell y Herbert </a:t>
            </a:r>
            <a:r>
              <a:rPr lang="es-ES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Simon</a:t>
            </a:r>
            <a:r>
              <a:rPr lang="es-ES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diseñaron el </a:t>
            </a:r>
            <a:r>
              <a:rPr lang="es-ES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General </a:t>
            </a:r>
            <a:r>
              <a:rPr lang="es-ES" b="1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</a:t>
            </a:r>
            <a:r>
              <a:rPr lang="es-ES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Solver</a:t>
            </a:r>
            <a:r>
              <a:rPr lang="es-ES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(GPS)</a:t>
            </a:r>
            <a:r>
              <a:rPr lang="es-ES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pero este fracasó al ser ineficiente para problemas complejos. Aunque los avances fueron teóricos, sentaron las bases para futuras aplicaciones.</a:t>
            </a:r>
          </a:p>
          <a:p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749EA-BE79-9EB1-B769-385489D43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stadísticas">
            <a:extLst>
              <a:ext uri="{FF2B5EF4-FFF2-40B4-BE49-F238E27FC236}">
                <a16:creationId xmlns:a16="http://schemas.microsoft.com/office/drawing/2014/main" id="{9BB363D6-195E-C24C-DF2E-E8BA3489F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9" y="3511363"/>
            <a:ext cx="283464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2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27FED-05BE-553D-A52B-E15A34CA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Promesas incumplidas y crisis de la IA (1960 – 1970)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CAC2B62-41E7-BBE7-2BC7-3CD942E0A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39205"/>
              </p:ext>
            </p:extLst>
          </p:nvPr>
        </p:nvGraphicFramePr>
        <p:xfrm>
          <a:off x="6662168" y="969264"/>
          <a:ext cx="5021182" cy="487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9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AF393-060A-6154-A821-E26C3AA7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es-MX" sz="4000"/>
              <a:t>La era de los Sistemas Expertos (1970 – 1980)</a:t>
            </a:r>
            <a:endParaRPr lang="es-E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FA5119F-BC8D-D924-F9F4-FF14047E5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3465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65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8CEED-341D-8470-96A3-C1670E11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El renacimiento de las Redes Neuronales (mediados de los 80 en adelante)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CD337-BA84-1176-48EE-E1CCBEBD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399452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 los años 80, los sistemas expertos mostraron limitaciones, lo que llevó a la crisis de la IA y a un “invierno” con menos financiamiento.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 retomó el interés en las redes neuronales debido a avances tecnológicos y necesidades de procesamiento más cercanas al cerebro humano.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Avances clave: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Hopfield</a:t>
            </a:r>
            <a:r>
              <a:rPr lang="es-ES" sz="1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(1982):</a:t>
            </a: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Redes con retroalimentación (</a:t>
            </a:r>
            <a:r>
              <a:rPr lang="es-ES" sz="1400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Hopfield</a:t>
            </a: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Networks).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Kohonen</a:t>
            </a:r>
            <a:r>
              <a:rPr lang="es-ES" sz="1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(1982):</a:t>
            </a: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Mapas autoorganizados.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Barto</a:t>
            </a:r>
            <a:r>
              <a:rPr lang="es-ES" sz="1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Sutton y Anderson (1983):</a:t>
            </a: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Aprendizaje por refuerzo.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Rumelhart</a:t>
            </a:r>
            <a:r>
              <a:rPr lang="es-ES" sz="1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y McClelland (1986):</a:t>
            </a: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Redescubrimiento del algoritmo de </a:t>
            </a:r>
            <a:r>
              <a:rPr lang="es-ES" sz="1400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retropropagación</a:t>
            </a: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clave para el entrenamiento de perceptrones multicapa.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Las redes neuronales se convirtieron en un campo interdisciplinario con aplicaciones prácticas y teóricas en constante evolución.</a:t>
            </a:r>
          </a:p>
        </p:txBody>
      </p:sp>
    </p:spTree>
    <p:extLst>
      <p:ext uri="{BB962C8B-B14F-4D97-AF65-F5344CB8AC3E}">
        <p14:creationId xmlns:p14="http://schemas.microsoft.com/office/powerpoint/2010/main" val="390337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EA8F7-ED27-0E6B-B722-29089AA0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es-MX" sz="4400"/>
              <a:t>Computación evolutiva (1970 en adelante)</a:t>
            </a:r>
            <a:endParaRPr lang="es-ES" sz="4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E22F9A3-DF11-48D0-E11A-40884900F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954127"/>
              </p:ext>
            </p:extLst>
          </p:nvPr>
        </p:nvGraphicFramePr>
        <p:xfrm>
          <a:off x="528320" y="1892967"/>
          <a:ext cx="11155680" cy="496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75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C0CF83-3EEF-6E62-ABF6-56B7B923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59"/>
            <a:ext cx="4288536" cy="33611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400"/>
              <a:t>La nueva era de la ingeniería del conocimiento y la computación con palabras (finales de los 80 en adelante)</a:t>
            </a:r>
            <a:endParaRPr lang="es-ES" sz="3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618A6A8-0C89-9333-FAF7-F3581FB2C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298726"/>
              </p:ext>
            </p:extLst>
          </p:nvPr>
        </p:nvGraphicFramePr>
        <p:xfrm>
          <a:off x="5532120" y="978408"/>
          <a:ext cx="6141430" cy="5028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60858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916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Bierstadt</vt:lpstr>
      <vt:lpstr>Bookman Old Style</vt:lpstr>
      <vt:lpstr>Courier New</vt:lpstr>
      <vt:lpstr>GestaltVTI</vt:lpstr>
      <vt:lpstr>La historia de la Inteligencia Artificial</vt:lpstr>
      <vt:lpstr>Los “Tiempos Oscuros” (1943 – 1956)</vt:lpstr>
      <vt:lpstr>La era de las grandes expectativas (1956 - 1960)</vt:lpstr>
      <vt:lpstr>Promesas incumplidas y crisis de la IA (1960 – 1970)</vt:lpstr>
      <vt:lpstr>La era de los Sistemas Expertos (1970 – 1980)</vt:lpstr>
      <vt:lpstr>El renacimiento de las Redes Neuronales (mediados de los 80 en adelante)</vt:lpstr>
      <vt:lpstr>Computación evolutiva (1970 en adelante)</vt:lpstr>
      <vt:lpstr>La nueva era de la ingeniería del conocimiento y la computación con palabras (finales de los 80 en adelante)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GAEL MEZA LOPEZ</dc:creator>
  <cp:lastModifiedBy>JORGE GAEL MEZA LOPEZ</cp:lastModifiedBy>
  <cp:revision>1</cp:revision>
  <dcterms:created xsi:type="dcterms:W3CDTF">2025-02-08T05:01:26Z</dcterms:created>
  <dcterms:modified xsi:type="dcterms:W3CDTF">2025-02-08T05:41:32Z</dcterms:modified>
</cp:coreProperties>
</file>