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74" r:id="rId2"/>
    <p:sldId id="276" r:id="rId3"/>
    <p:sldId id="285" r:id="rId4"/>
    <p:sldId id="277" r:id="rId5"/>
    <p:sldId id="269" r:id="rId6"/>
    <p:sldId id="278" r:id="rId7"/>
    <p:sldId id="291" r:id="rId8"/>
    <p:sldId id="292" r:id="rId9"/>
    <p:sldId id="293" r:id="rId10"/>
    <p:sldId id="295" r:id="rId11"/>
    <p:sldId id="294" r:id="rId12"/>
    <p:sldId id="296" r:id="rId13"/>
    <p:sldId id="297" r:id="rId14"/>
    <p:sldId id="286" r:id="rId15"/>
    <p:sldId id="271" r:id="rId16"/>
    <p:sldId id="287" r:id="rId17"/>
    <p:sldId id="288" r:id="rId18"/>
    <p:sldId id="289" r:id="rId19"/>
    <p:sldId id="290" r:id="rId20"/>
    <p:sldId id="272" r:id="rId21"/>
    <p:sldId id="273" r:id="rId22"/>
    <p:sldId id="28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F0EEF0"/>
    <a:srgbClr val="52C9BD"/>
    <a:srgbClr val="FEC630"/>
    <a:srgbClr val="52CBBE"/>
    <a:srgbClr val="5D7373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12CAA-5B18-454E-BD76-56F7D7011753}" v="304" dt="2024-02-05T20:37:26.012"/>
    <p1510:client id="{35F19FDF-E55D-45C9-8231-B797914E5F52}" v="547" dt="2024-02-04T19:09:42.192"/>
    <p1510:client id="{68746B29-660B-4EE0-A200-FFCDF8ECAA9B}" v="684" dt="2024-02-05T20:30:57.933"/>
    <p1510:client id="{A9C287C5-B3E6-40BC-85F3-69A5CE94BAAA}" v="835" dt="2024-02-04T18:59:01.541"/>
    <p1510:client id="{C6FE44CB-847B-48EF-80BA-B6E5E73DCEE3}" v="454" dt="2024-02-04T19:00:59.027"/>
    <p1510:client id="{E7175CD1-C709-449A-8ED0-5FA8F29F6055}" v="116" dt="2024-02-05T20:31:30.768"/>
    <p1510:client id="{E7DCEF3F-CE6A-4E9B-841C-98B28901F6A4}" v="626" dt="2024-02-04T19:03:45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93F90D9E-D820-45B7-A13C-9DC891ACEDB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F0312E9-9AB1-41AA-847C-961AFA5B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4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2100-08FE-452D-A403-9C50C769384B}" type="datetime1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EB64-729C-495C-80F7-1775B4255678}" type="datetime1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984-C80E-4A60-9709-0C81A14359D0}" type="datetime1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55C-B6E1-47A7-BDD6-C6922CDFFB97}" type="datetime1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BFC-C44B-4F43-990E-6BA404EB3C3B}" type="datetime1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2189-37AF-45B0-A6D6-306A3F0445F7}" type="datetime1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368-0EDA-4356-A332-1171F76D1A5C}" type="datetime1">
              <a:rPr lang="de-DE" smtClean="0"/>
              <a:t>05.02.2024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FD2D-3B72-4096-AC37-4611790FDE46}" type="datetime1">
              <a:rPr lang="de-DE" smtClean="0"/>
              <a:t>05.02.2024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384F-0362-439E-9A54-DE5FA0D713A1}" type="datetime1">
              <a:rPr lang="de-DE" smtClean="0"/>
              <a:t>05.02.2024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177A-6D5C-453B-A00D-88556D1A93A5}" type="datetime1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366E-A3A7-46C9-8A7E-0A724F3CCBF4}" type="datetime1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079A-10D3-47B3-81D3-967C91F2F349}" type="datetime1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92926" y="1854319"/>
            <a:ext cx="727891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err="1">
                <a:solidFill>
                  <a:srgbClr val="FF0000"/>
                </a:solidFill>
                <a:latin typeface="Tw Cen MT Bold"/>
                <a:cs typeface="Times New Roman"/>
              </a:rPr>
              <a:t>LangExpand</a:t>
            </a:r>
            <a:endParaRPr lang="en-US" sz="4800">
              <a:solidFill>
                <a:srgbClr val="FF0000"/>
              </a:solidFill>
              <a:latin typeface="Tw Cen MT Bold"/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43724" y="181786"/>
            <a:ext cx="727891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>
                <a:solidFill>
                  <a:srgbClr val="52CBBE"/>
                </a:solidFill>
                <a:latin typeface="Tw Cen MT"/>
              </a:rPr>
              <a:t>Al Imam Mohammad Ibn Saud Islamic University</a:t>
            </a:r>
          </a:p>
          <a:p>
            <a:pPr algn="ctr"/>
            <a:r>
              <a:rPr lang="en-US" sz="1600" b="1">
                <a:solidFill>
                  <a:srgbClr val="52CBBE"/>
                </a:solidFill>
                <a:latin typeface="Tw Cen MT"/>
              </a:rPr>
              <a:t>College of Computer and Information Sciences</a:t>
            </a:r>
          </a:p>
          <a:p>
            <a:pPr algn="ctr"/>
            <a:r>
              <a:rPr lang="en-US" sz="1600" b="1">
                <a:solidFill>
                  <a:srgbClr val="52CBBE"/>
                </a:solidFill>
                <a:latin typeface="Tw Cen MT"/>
              </a:rPr>
              <a:t>Computer Science Department</a:t>
            </a:r>
          </a:p>
          <a:p>
            <a:pPr algn="ctr"/>
            <a:r>
              <a:rPr lang="en-US" sz="1600" b="1">
                <a:solidFill>
                  <a:srgbClr val="52CBBE"/>
                </a:solidFill>
                <a:latin typeface="Tw Cen MT"/>
              </a:rPr>
              <a:t>Second Semester- 2023/2024</a:t>
            </a:r>
          </a:p>
          <a:p>
            <a:pPr algn="ctr"/>
            <a:r>
              <a:rPr lang="en-US" sz="1600" b="1">
                <a:solidFill>
                  <a:srgbClr val="52C9BD"/>
                </a:solidFill>
                <a:latin typeface="Tw Cen MT Bold"/>
                <a:ea typeface="+mn-lt"/>
                <a:cs typeface="Times New Roman"/>
              </a:rPr>
              <a:t>Dr. Ibrahem Abdulmajed</a:t>
            </a:r>
            <a:endParaRPr lang="en-US" sz="1600">
              <a:solidFill>
                <a:srgbClr val="52C9BD"/>
              </a:solidFill>
              <a:latin typeface="Tw Cen MT Bold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9340" y="3169989"/>
            <a:ext cx="7278915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>
                <a:solidFill>
                  <a:srgbClr val="5D7373"/>
                </a:solidFill>
                <a:latin typeface="Tw Cen MT"/>
              </a:rPr>
              <a:t>Presented By:</a:t>
            </a:r>
          </a:p>
          <a:p>
            <a:pPr algn="ctr"/>
            <a:endParaRPr lang="en-US" sz="280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800">
                <a:solidFill>
                  <a:srgbClr val="5D7373"/>
                </a:solidFill>
                <a:latin typeface="Tw Cen MT"/>
                <a:cs typeface="Times New Roman"/>
              </a:rPr>
              <a:t>Suliman Abdulhamid </a:t>
            </a:r>
            <a:r>
              <a:rPr lang="en-US" sz="2800" err="1">
                <a:solidFill>
                  <a:srgbClr val="5D7373"/>
                </a:solidFill>
                <a:latin typeface="Tw Cen MT"/>
                <a:cs typeface="Times New Roman"/>
              </a:rPr>
              <a:t>Alhamidi</a:t>
            </a:r>
            <a:r>
              <a:rPr lang="en-US" sz="2800">
                <a:solidFill>
                  <a:srgbClr val="5D7373"/>
                </a:solidFill>
                <a:latin typeface="Tw Cen MT"/>
              </a:rPr>
              <a:t> (</a:t>
            </a:r>
            <a:r>
              <a:rPr lang="en-US" sz="2800">
                <a:solidFill>
                  <a:srgbClr val="5D7373"/>
                </a:solidFill>
                <a:latin typeface="Tw Cen MT"/>
                <a:cs typeface="Times New Roman"/>
              </a:rPr>
              <a:t>443015062</a:t>
            </a:r>
            <a:r>
              <a:rPr lang="en-US" sz="2800">
                <a:solidFill>
                  <a:srgbClr val="5D7373"/>
                </a:solidFill>
                <a:latin typeface="Tw Cen MT"/>
              </a:rPr>
              <a:t>)</a:t>
            </a:r>
            <a:endParaRPr lang="en-US"/>
          </a:p>
          <a:p>
            <a:pPr algn="ctr"/>
            <a:r>
              <a:rPr lang="en-US" sz="2800">
                <a:solidFill>
                  <a:srgbClr val="5D7373"/>
                </a:solidFill>
                <a:latin typeface="Tw Cen MT"/>
                <a:cs typeface="Times New Roman"/>
              </a:rPr>
              <a:t>Abdullah Abdulaziz Almutairi</a:t>
            </a:r>
            <a:r>
              <a:rPr lang="en-US" sz="2800">
                <a:solidFill>
                  <a:srgbClr val="5D7373"/>
                </a:solidFill>
                <a:latin typeface="Tw Cen MT"/>
              </a:rPr>
              <a:t>  (</a:t>
            </a:r>
            <a:r>
              <a:rPr lang="en-US" sz="2800">
                <a:solidFill>
                  <a:srgbClr val="5D7373"/>
                </a:solidFill>
                <a:latin typeface="Tw Cen MT"/>
                <a:cs typeface="Times New Roman"/>
              </a:rPr>
              <a:t>442018911</a:t>
            </a:r>
            <a:r>
              <a:rPr lang="en-US" sz="2800">
                <a:solidFill>
                  <a:srgbClr val="5D7373"/>
                </a:solidFill>
                <a:latin typeface="Tw Cen MT"/>
              </a:rPr>
              <a:t>)</a:t>
            </a:r>
            <a:endParaRPr lang="en-US"/>
          </a:p>
          <a:p>
            <a:pPr algn="ctr"/>
            <a:r>
              <a:rPr lang="en-US" sz="2800">
                <a:solidFill>
                  <a:srgbClr val="5D7373"/>
                </a:solidFill>
                <a:latin typeface="Tw Cen MT"/>
                <a:cs typeface="Times New Roman"/>
              </a:rPr>
              <a:t>Ali Saleh Al-</a:t>
            </a:r>
            <a:r>
              <a:rPr lang="en-US" sz="2800" err="1">
                <a:solidFill>
                  <a:srgbClr val="5D7373"/>
                </a:solidFill>
                <a:latin typeface="Tw Cen MT"/>
                <a:cs typeface="Times New Roman"/>
              </a:rPr>
              <a:t>Suhibani</a:t>
            </a:r>
            <a:r>
              <a:rPr lang="en-US" sz="2800">
                <a:solidFill>
                  <a:srgbClr val="5D7373"/>
                </a:solidFill>
                <a:latin typeface="Tw Cen MT"/>
              </a:rPr>
              <a:t>              (</a:t>
            </a:r>
            <a:r>
              <a:rPr lang="en-US" sz="2800">
                <a:solidFill>
                  <a:srgbClr val="5D7373"/>
                </a:solidFill>
                <a:latin typeface="Tw Cen MT"/>
                <a:cs typeface="Times New Roman"/>
              </a:rPr>
              <a:t>444009753</a:t>
            </a:r>
            <a:r>
              <a:rPr lang="en-US" sz="2800">
                <a:solidFill>
                  <a:srgbClr val="5D7373"/>
                </a:solidFill>
                <a:latin typeface="Tw Cen MT"/>
              </a:rPr>
              <a:t>)</a:t>
            </a:r>
            <a:endParaRPr lang="en-US"/>
          </a:p>
          <a:p>
            <a:pPr algn="ctr"/>
            <a:r>
              <a:rPr lang="en-US" sz="2800">
                <a:solidFill>
                  <a:srgbClr val="5D7373"/>
                </a:solidFill>
                <a:latin typeface="Tw Cen MT"/>
                <a:cs typeface="Times New Roman"/>
              </a:rPr>
              <a:t>Mohammed Zaid </a:t>
            </a:r>
            <a:r>
              <a:rPr lang="en-US" sz="2800" err="1">
                <a:solidFill>
                  <a:srgbClr val="5D7373"/>
                </a:solidFill>
                <a:latin typeface="Tw Cen MT"/>
                <a:cs typeface="Times New Roman"/>
              </a:rPr>
              <a:t>Almogherah</a:t>
            </a:r>
            <a:r>
              <a:rPr lang="en-US" sz="2800">
                <a:solidFill>
                  <a:srgbClr val="5D7373"/>
                </a:solidFill>
                <a:latin typeface="Tw Cen MT"/>
                <a:cs typeface="Times New Roman"/>
              </a:rPr>
              <a:t>  (443018531)</a:t>
            </a:r>
            <a:endParaRPr lang="en-US"/>
          </a:p>
          <a:p>
            <a:pPr algn="ctr"/>
            <a:r>
              <a:rPr lang="en-US" sz="2800">
                <a:solidFill>
                  <a:srgbClr val="5D7373"/>
                </a:solidFill>
                <a:latin typeface="Tw Cen MT"/>
                <a:cs typeface="Times New Roman"/>
              </a:rPr>
              <a:t>Abdullah Hamad Al Askar        (443017652)</a:t>
            </a:r>
          </a:p>
          <a:p>
            <a:pPr algn="ctr"/>
            <a:endParaRPr lang="en-US" sz="2800">
              <a:solidFill>
                <a:srgbClr val="5D7373"/>
              </a:solidFill>
              <a:latin typeface="Tw Cen M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28345" y="3196450"/>
              <a:ext cx="20809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ea typeface="+mn-lt"/>
                  <a:cs typeface="+mn-lt"/>
                </a:rPr>
                <a:t>Diagrams</a:t>
              </a:r>
              <a:endParaRPr lang="ar-SA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4" cy="6858000"/>
            <a:chOff x="718505" y="-1"/>
            <a:chExt cx="8692334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07215" y="3157593"/>
              <a:ext cx="23609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48652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922675" y="3127112"/>
              <a:ext cx="23609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AD4592-AE6B-EBC7-C16D-1F24BE37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2402" y="70212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9B16CC3A-46EF-1BD8-3D76-226EE5F987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143387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B27C35E-E372-399B-E1CB-F86E8039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77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74361" cy="6858000"/>
            <a:chOff x="-290920" y="0"/>
            <a:chExt cx="1257436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608549" y="3177400"/>
              <a:ext cx="2703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Game</a:t>
              </a:r>
              <a:endParaRPr lang="ar-SA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96083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ea typeface="+mn-lt"/>
                  <a:cs typeface="+mn-lt"/>
                </a:rPr>
                <a:t>Diagrams</a:t>
              </a:r>
              <a:endParaRPr lang="ar-SA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7937693" y="3157593"/>
              <a:ext cx="23609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922676" y="3096631"/>
              <a:ext cx="236092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C71A93-B148-4A8B-B0CA-4AD086FE8D7B}"/>
              </a:ext>
            </a:extLst>
          </p:cNvPr>
          <p:cNvSpPr txBox="1"/>
          <p:nvPr/>
        </p:nvSpPr>
        <p:spPr>
          <a:xfrm>
            <a:off x="2814194" y="4413813"/>
            <a:ext cx="165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B0129A-D09E-4693-96AE-20F4A2C31E42}"/>
              </a:ext>
            </a:extLst>
          </p:cNvPr>
          <p:cNvSpPr txBox="1"/>
          <p:nvPr/>
        </p:nvSpPr>
        <p:spPr>
          <a:xfrm>
            <a:off x="5003104" y="4413813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0C2261-B057-44FB-B300-F0F52E3F90C0}"/>
              </a:ext>
            </a:extLst>
          </p:cNvPr>
          <p:cNvSpPr txBox="1"/>
          <p:nvPr/>
        </p:nvSpPr>
        <p:spPr>
          <a:xfrm>
            <a:off x="6085468" y="4408242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DEF637-C082-6498-047C-66B43D4D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314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صورة 5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CBEE78DD-CDD8-B297-8665-9C24980A29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03975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9">
            <a:extLst>
              <a:ext uri="{FF2B5EF4-FFF2-40B4-BE49-F238E27FC236}">
                <a16:creationId xmlns:a16="http://schemas.microsoft.com/office/drawing/2014/main" id="{7AD04D72-2165-FE8C-484E-DC3FD0CDE7B9}"/>
              </a:ext>
            </a:extLst>
          </p:cNvPr>
          <p:cNvSpPr txBox="1"/>
          <p:nvPr/>
        </p:nvSpPr>
        <p:spPr>
          <a:xfrm>
            <a:off x="1989077" y="-72882"/>
            <a:ext cx="802990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rgbClr val="FF5969"/>
                </a:solidFill>
                <a:ea typeface="+mn-lt"/>
                <a:cs typeface="+mn-lt"/>
              </a:rPr>
              <a:t>Game</a:t>
            </a:r>
            <a:endParaRPr lang="en-US" dirty="0"/>
          </a:p>
          <a:p>
            <a:endParaRPr lang="en-US" sz="3200" b="1">
              <a:cs typeface="Calibri"/>
            </a:endParaRPr>
          </a:p>
        </p:txBody>
      </p:sp>
      <p:sp>
        <p:nvSpPr>
          <p:cNvPr id="8" name="عنصر نائب لرقم الشريحة 7">
            <a:extLst>
              <a:ext uri="{FF2B5EF4-FFF2-40B4-BE49-F238E27FC236}">
                <a16:creationId xmlns:a16="http://schemas.microsoft.com/office/drawing/2014/main" id="{21EC5E17-94DB-CF20-4D90-6690E0DE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712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10</a:t>
            </a:fld>
            <a:endParaRPr lang="de-DE"/>
          </a:p>
        </p:txBody>
      </p:sp>
      <p:sp>
        <p:nvSpPr>
          <p:cNvPr id="3" name="TextBox 49">
            <a:extLst>
              <a:ext uri="{FF2B5EF4-FFF2-40B4-BE49-F238E27FC236}">
                <a16:creationId xmlns:a16="http://schemas.microsoft.com/office/drawing/2014/main" id="{743459AC-4160-C59E-BF9B-12F4FCFDB198}"/>
              </a:ext>
            </a:extLst>
          </p:cNvPr>
          <p:cNvSpPr txBox="1"/>
          <p:nvPr/>
        </p:nvSpPr>
        <p:spPr>
          <a:xfrm>
            <a:off x="2070720" y="1115475"/>
            <a:ext cx="802990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200" b="1" dirty="0">
              <a:cs typeface="Calibri"/>
            </a:endParaRPr>
          </a:p>
          <a:p>
            <a:endParaRPr lang="en-US" sz="3200" b="1">
              <a:cs typeface="Calibr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31A2220-8445-6BF4-184E-53D0A6152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327" y="1116107"/>
            <a:ext cx="2927606" cy="5163669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F643E76-03F7-18FA-4EC9-27F068607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505" y="963706"/>
            <a:ext cx="4391532" cy="55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63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74361" cy="6858000"/>
            <a:chOff x="-290920" y="0"/>
            <a:chExt cx="1257436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608549" y="3177400"/>
              <a:ext cx="2703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Game</a:t>
              </a:r>
              <a:endParaRPr lang="ar-SA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96083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ea typeface="+mn-lt"/>
                  <a:cs typeface="+mn-lt"/>
                </a:rPr>
                <a:t>Diagrams</a:t>
              </a:r>
              <a:endParaRPr lang="ar-SA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7937693" y="3157593"/>
              <a:ext cx="23609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922676" y="3096631"/>
              <a:ext cx="236092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C71A93-B148-4A8B-B0CA-4AD086FE8D7B}"/>
              </a:ext>
            </a:extLst>
          </p:cNvPr>
          <p:cNvSpPr txBox="1"/>
          <p:nvPr/>
        </p:nvSpPr>
        <p:spPr>
          <a:xfrm>
            <a:off x="2814194" y="4413813"/>
            <a:ext cx="165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B0129A-D09E-4693-96AE-20F4A2C31E42}"/>
              </a:ext>
            </a:extLst>
          </p:cNvPr>
          <p:cNvSpPr txBox="1"/>
          <p:nvPr/>
        </p:nvSpPr>
        <p:spPr>
          <a:xfrm>
            <a:off x="5003104" y="4413813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0C2261-B057-44FB-B300-F0F52E3F90C0}"/>
              </a:ext>
            </a:extLst>
          </p:cNvPr>
          <p:cNvSpPr txBox="1"/>
          <p:nvPr/>
        </p:nvSpPr>
        <p:spPr>
          <a:xfrm>
            <a:off x="6085468" y="4408242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DEF637-C082-6498-047C-66B43D4D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314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صورة 5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CBEE78DD-CDD8-B297-8665-9C24980A29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03975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9">
            <a:extLst>
              <a:ext uri="{FF2B5EF4-FFF2-40B4-BE49-F238E27FC236}">
                <a16:creationId xmlns:a16="http://schemas.microsoft.com/office/drawing/2014/main" id="{7AD04D72-2165-FE8C-484E-DC3FD0CDE7B9}"/>
              </a:ext>
            </a:extLst>
          </p:cNvPr>
          <p:cNvSpPr txBox="1"/>
          <p:nvPr/>
        </p:nvSpPr>
        <p:spPr>
          <a:xfrm>
            <a:off x="1989077" y="-72882"/>
            <a:ext cx="802990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rgbClr val="FF5969"/>
                </a:solidFill>
                <a:ea typeface="+mn-lt"/>
                <a:cs typeface="+mn-lt"/>
              </a:rPr>
              <a:t>Game</a:t>
            </a:r>
            <a:endParaRPr lang="en-US" dirty="0"/>
          </a:p>
          <a:p>
            <a:endParaRPr lang="en-US" sz="3200" b="1">
              <a:cs typeface="Calibri"/>
            </a:endParaRPr>
          </a:p>
        </p:txBody>
      </p:sp>
      <p:sp>
        <p:nvSpPr>
          <p:cNvPr id="8" name="عنصر نائب لرقم الشريحة 7">
            <a:extLst>
              <a:ext uri="{FF2B5EF4-FFF2-40B4-BE49-F238E27FC236}">
                <a16:creationId xmlns:a16="http://schemas.microsoft.com/office/drawing/2014/main" id="{21EC5E17-94DB-CF20-4D90-6690E0DE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712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11</a:t>
            </a:fld>
            <a:endParaRPr lang="de-DE"/>
          </a:p>
        </p:txBody>
      </p:sp>
      <p:pic>
        <p:nvPicPr>
          <p:cNvPr id="2" name="Picture 1" descr="A screenshot of a chat&#10;&#10;Description automatically generated">
            <a:extLst>
              <a:ext uri="{FF2B5EF4-FFF2-40B4-BE49-F238E27FC236}">
                <a16:creationId xmlns:a16="http://schemas.microsoft.com/office/drawing/2014/main" id="{78FF4B07-84F6-CAD3-A727-C3354A056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597" y="1116107"/>
            <a:ext cx="3268265" cy="4993340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A019EF6-6A8F-937F-7A20-74A5F451A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576" y="918883"/>
            <a:ext cx="4122590" cy="55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2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74361" cy="6858000"/>
            <a:chOff x="-290920" y="0"/>
            <a:chExt cx="1257436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608549" y="3177400"/>
              <a:ext cx="2703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Game</a:t>
              </a:r>
              <a:endParaRPr lang="ar-SA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96083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ea typeface="+mn-lt"/>
                  <a:cs typeface="+mn-lt"/>
                </a:rPr>
                <a:t>Diagrams</a:t>
              </a:r>
              <a:endParaRPr lang="ar-SA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7937693" y="3157593"/>
              <a:ext cx="23609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922676" y="3096631"/>
              <a:ext cx="236092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C71A93-B148-4A8B-B0CA-4AD086FE8D7B}"/>
              </a:ext>
            </a:extLst>
          </p:cNvPr>
          <p:cNvSpPr txBox="1"/>
          <p:nvPr/>
        </p:nvSpPr>
        <p:spPr>
          <a:xfrm>
            <a:off x="2814194" y="4413813"/>
            <a:ext cx="165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B0129A-D09E-4693-96AE-20F4A2C31E42}"/>
              </a:ext>
            </a:extLst>
          </p:cNvPr>
          <p:cNvSpPr txBox="1"/>
          <p:nvPr/>
        </p:nvSpPr>
        <p:spPr>
          <a:xfrm>
            <a:off x="5003104" y="4413813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0C2261-B057-44FB-B300-F0F52E3F90C0}"/>
              </a:ext>
            </a:extLst>
          </p:cNvPr>
          <p:cNvSpPr txBox="1"/>
          <p:nvPr/>
        </p:nvSpPr>
        <p:spPr>
          <a:xfrm>
            <a:off x="6085468" y="4408242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DEF637-C082-6498-047C-66B43D4D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314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صورة 5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CBEE78DD-CDD8-B297-8665-9C24980A29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03975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9">
            <a:extLst>
              <a:ext uri="{FF2B5EF4-FFF2-40B4-BE49-F238E27FC236}">
                <a16:creationId xmlns:a16="http://schemas.microsoft.com/office/drawing/2014/main" id="{7AD04D72-2165-FE8C-484E-DC3FD0CDE7B9}"/>
              </a:ext>
            </a:extLst>
          </p:cNvPr>
          <p:cNvSpPr txBox="1"/>
          <p:nvPr/>
        </p:nvSpPr>
        <p:spPr>
          <a:xfrm>
            <a:off x="1989077" y="-72882"/>
            <a:ext cx="802990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rgbClr val="FF5969"/>
                </a:solidFill>
                <a:ea typeface="+mn-lt"/>
                <a:cs typeface="+mn-lt"/>
              </a:rPr>
              <a:t>Game</a:t>
            </a:r>
            <a:endParaRPr lang="en-US" dirty="0"/>
          </a:p>
          <a:p>
            <a:endParaRPr lang="en-US" sz="3200" b="1">
              <a:cs typeface="Calibri"/>
            </a:endParaRPr>
          </a:p>
        </p:txBody>
      </p:sp>
      <p:sp>
        <p:nvSpPr>
          <p:cNvPr id="8" name="عنصر نائب لرقم الشريحة 7">
            <a:extLst>
              <a:ext uri="{FF2B5EF4-FFF2-40B4-BE49-F238E27FC236}">
                <a16:creationId xmlns:a16="http://schemas.microsoft.com/office/drawing/2014/main" id="{21EC5E17-94DB-CF20-4D90-6690E0DE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712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12</a:t>
            </a:fld>
            <a:endParaRPr lang="de-DE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F65F1715-23BF-3B53-B8F3-9F6A17CB4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150" y="1071284"/>
            <a:ext cx="2909677" cy="4975410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122B523-E446-52C8-5518-5B5F234E7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630" y="829236"/>
            <a:ext cx="4471964" cy="554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5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9121" cy="6858000"/>
            <a:chOff x="-290920" y="0"/>
            <a:chExt cx="125591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63424" y="3168246"/>
              <a:ext cx="2563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9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Satoshi"/>
                  <a:cs typeface="Times New Roman"/>
                </a:rPr>
                <a:t>Diagrams</a:t>
              </a:r>
              <a:endParaRPr lang="ar-SA" sz="3200">
                <a:solidFill>
                  <a:srgbClr val="F0EEF0"/>
                </a:solidFill>
                <a:latin typeface="Satoshi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68644" y="3097103"/>
              <a:ext cx="22990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48461" cy="6858000"/>
            <a:chOff x="-9337032" y="-1"/>
            <a:chExt cx="994846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64139" y="3094208"/>
              <a:ext cx="230480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475AF42C-CBB0-0DE7-BA1D-8D2EBCB6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980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A7758B55-2FAE-B6EA-033C-AEAFC021FF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98641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9">
            <a:extLst>
              <a:ext uri="{FF2B5EF4-FFF2-40B4-BE49-F238E27FC236}">
                <a16:creationId xmlns:a16="http://schemas.microsoft.com/office/drawing/2014/main" id="{F1E2CED0-0625-5C58-819E-5972E3CEC7CF}"/>
              </a:ext>
            </a:extLst>
          </p:cNvPr>
          <p:cNvSpPr txBox="1"/>
          <p:nvPr/>
        </p:nvSpPr>
        <p:spPr>
          <a:xfrm>
            <a:off x="1819496" y="88899"/>
            <a:ext cx="80299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/>
                <a:cs typeface="Times New Roman"/>
              </a:rPr>
              <a:t>Activity Diagrams</a:t>
            </a:r>
            <a:endParaRPr lang="en-US" sz="4800" b="1">
              <a:solidFill>
                <a:srgbClr val="FF5969"/>
              </a:solidFill>
              <a:latin typeface="Tw Cen MT"/>
              <a:ea typeface="Calibri"/>
              <a:cs typeface="Arial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BA75D54-07D8-D4ED-E81E-0EBCBFE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13</a:t>
            </a:fld>
            <a:endParaRPr lang="de-DE"/>
          </a:p>
        </p:txBody>
      </p:sp>
      <p:pic>
        <p:nvPicPr>
          <p:cNvPr id="7" name="صورة 6" descr="صورة تحتوي على نص, رسم بياني, رسم, خطة&#10;&#10;تم إنشاء الوصف تلقائياً">
            <a:extLst>
              <a:ext uri="{FF2B5EF4-FFF2-40B4-BE49-F238E27FC236}">
                <a16:creationId xmlns:a16="http://schemas.microsoft.com/office/drawing/2014/main" id="{CE4B2E1B-3728-08E2-9C7B-0D03D1333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734" y="1658711"/>
            <a:ext cx="7670346" cy="406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7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9121" cy="6858000"/>
            <a:chOff x="-290920" y="0"/>
            <a:chExt cx="125591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63424" y="3168246"/>
              <a:ext cx="2563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9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Satoshi"/>
                  <a:cs typeface="Times New Roman"/>
                </a:rPr>
                <a:t>Diagrams</a:t>
              </a:r>
              <a:endParaRPr lang="ar-SA" sz="3200">
                <a:solidFill>
                  <a:srgbClr val="F0EEF0"/>
                </a:solidFill>
                <a:latin typeface="Satoshi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68644" y="3097103"/>
              <a:ext cx="22990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48461" cy="6858000"/>
            <a:chOff x="-9337032" y="-1"/>
            <a:chExt cx="994846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64139" y="3094208"/>
              <a:ext cx="230480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475AF42C-CBB0-0DE7-BA1D-8D2EBCB6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980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A7758B55-2FAE-B6EA-033C-AEAFC021FF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98641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9">
            <a:extLst>
              <a:ext uri="{FF2B5EF4-FFF2-40B4-BE49-F238E27FC236}">
                <a16:creationId xmlns:a16="http://schemas.microsoft.com/office/drawing/2014/main" id="{F1E2CED0-0625-5C58-819E-5972E3CEC7CF}"/>
              </a:ext>
            </a:extLst>
          </p:cNvPr>
          <p:cNvSpPr txBox="1"/>
          <p:nvPr/>
        </p:nvSpPr>
        <p:spPr>
          <a:xfrm>
            <a:off x="1819496" y="88899"/>
            <a:ext cx="80299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/>
                <a:cs typeface="Times New Roman"/>
              </a:rPr>
              <a:t>Use Case Diagram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BA75D54-07D8-D4ED-E81E-0EBCBFE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14</a:t>
            </a:fld>
            <a:endParaRPr lang="de-DE"/>
          </a:p>
        </p:txBody>
      </p:sp>
      <p:pic>
        <p:nvPicPr>
          <p:cNvPr id="5" name="صورة 4" descr="صورة تحتوي على نص, رسم بياني, خط, موازِ&#10;&#10;تم إنشاء الوصف تلقائياً">
            <a:extLst>
              <a:ext uri="{FF2B5EF4-FFF2-40B4-BE49-F238E27FC236}">
                <a16:creationId xmlns:a16="http://schemas.microsoft.com/office/drawing/2014/main" id="{642E0AE8-5905-80A7-1AE5-5ED2F3A11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508" y="1730829"/>
            <a:ext cx="7444083" cy="46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7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9121" cy="6858000"/>
            <a:chOff x="-290920" y="0"/>
            <a:chExt cx="125591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63424" y="3168246"/>
              <a:ext cx="2563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9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Satoshi"/>
                  <a:cs typeface="Times New Roman"/>
                </a:rPr>
                <a:t>Diagrams</a:t>
              </a:r>
              <a:endParaRPr lang="ar-SA" sz="3200">
                <a:solidFill>
                  <a:srgbClr val="F0EEF0"/>
                </a:solidFill>
                <a:latin typeface="Satoshi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68644" y="3097103"/>
              <a:ext cx="22990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48461" cy="6858000"/>
            <a:chOff x="-9337032" y="-1"/>
            <a:chExt cx="994846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64139" y="3094208"/>
              <a:ext cx="230480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475AF42C-CBB0-0DE7-BA1D-8D2EBCB6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980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A7758B55-2FAE-B6EA-033C-AEAFC021FF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98641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9">
            <a:extLst>
              <a:ext uri="{FF2B5EF4-FFF2-40B4-BE49-F238E27FC236}">
                <a16:creationId xmlns:a16="http://schemas.microsoft.com/office/drawing/2014/main" id="{F1E2CED0-0625-5C58-819E-5972E3CEC7CF}"/>
              </a:ext>
            </a:extLst>
          </p:cNvPr>
          <p:cNvSpPr txBox="1"/>
          <p:nvPr/>
        </p:nvSpPr>
        <p:spPr>
          <a:xfrm>
            <a:off x="1819496" y="88899"/>
            <a:ext cx="80299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dirty="0">
                <a:solidFill>
                  <a:srgbClr val="FF5969"/>
                </a:solidFill>
                <a:ea typeface="+mn-lt"/>
                <a:cs typeface="+mn-lt"/>
              </a:rPr>
              <a:t>l</a:t>
            </a:r>
            <a:r>
              <a:rPr lang="en-US" sz="4800" b="1" dirty="0">
                <a:solidFill>
                  <a:srgbClr val="FF5969"/>
                </a:solidFill>
                <a:ea typeface="+mn-lt"/>
                <a:cs typeface="+mn-lt"/>
              </a:rPr>
              <a:t>ayer architecture</a:t>
            </a:r>
            <a:endParaRPr lang="en-US" b="1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BA75D54-07D8-D4ED-E81E-0EBCBFE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15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A2531-0CB5-13F4-AD56-1424B964E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136" y="842081"/>
            <a:ext cx="6561430" cy="55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9121" cy="6858000"/>
            <a:chOff x="-290920" y="0"/>
            <a:chExt cx="125591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63424" y="3168246"/>
              <a:ext cx="2563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9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Satoshi"/>
                  <a:cs typeface="Times New Roman"/>
                </a:rPr>
                <a:t>Diagrams</a:t>
              </a:r>
              <a:endParaRPr lang="ar-SA" sz="3200">
                <a:solidFill>
                  <a:srgbClr val="F0EEF0"/>
                </a:solidFill>
                <a:latin typeface="Satoshi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68644" y="3097103"/>
              <a:ext cx="22990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</a:rPr>
                <a:t>Features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48461" cy="6858000"/>
            <a:chOff x="-9337032" y="-1"/>
            <a:chExt cx="994846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64139" y="3094208"/>
              <a:ext cx="230480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475AF42C-CBB0-0DE7-BA1D-8D2EBCB6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980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A7758B55-2FAE-B6EA-033C-AEAFC021FF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98641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9">
            <a:extLst>
              <a:ext uri="{FF2B5EF4-FFF2-40B4-BE49-F238E27FC236}">
                <a16:creationId xmlns:a16="http://schemas.microsoft.com/office/drawing/2014/main" id="{F1E2CED0-0625-5C58-819E-5972E3CEC7CF}"/>
              </a:ext>
            </a:extLst>
          </p:cNvPr>
          <p:cNvSpPr txBox="1"/>
          <p:nvPr/>
        </p:nvSpPr>
        <p:spPr>
          <a:xfrm>
            <a:off x="1819496" y="88899"/>
            <a:ext cx="80299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/>
                <a:cs typeface="Times New Roman"/>
              </a:rPr>
              <a:t>Class Diagram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BA75D54-07D8-D4ED-E81E-0EBCBFE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16</a:t>
            </a:fld>
            <a:endParaRPr lang="de-DE"/>
          </a:p>
        </p:txBody>
      </p:sp>
      <p:pic>
        <p:nvPicPr>
          <p:cNvPr id="5" name="صورة 4" descr="صورة تحتوي على نص, رسم بياني, موازِ, خطة">
            <a:extLst>
              <a:ext uri="{FF2B5EF4-FFF2-40B4-BE49-F238E27FC236}">
                <a16:creationId xmlns:a16="http://schemas.microsoft.com/office/drawing/2014/main" id="{EBAD4597-DCF0-B623-1039-48D45AE15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172" y="1014414"/>
            <a:ext cx="6498772" cy="53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9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9121" cy="6858000"/>
            <a:chOff x="-290920" y="0"/>
            <a:chExt cx="125591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63424" y="3168246"/>
              <a:ext cx="2563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9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Satoshi"/>
                  <a:cs typeface="Times New Roman"/>
                </a:rPr>
                <a:t>Diagrams</a:t>
              </a:r>
              <a:endParaRPr lang="ar-SA" sz="3200">
                <a:solidFill>
                  <a:srgbClr val="F0EEF0"/>
                </a:solidFill>
                <a:latin typeface="Satoshi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68644" y="3097103"/>
              <a:ext cx="22990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48461" cy="6858000"/>
            <a:chOff x="-9337032" y="-1"/>
            <a:chExt cx="994846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64139" y="3094208"/>
              <a:ext cx="230480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475AF42C-CBB0-0DE7-BA1D-8D2EBCB6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980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A7758B55-2FAE-B6EA-033C-AEAFC021FF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98641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9">
            <a:extLst>
              <a:ext uri="{FF2B5EF4-FFF2-40B4-BE49-F238E27FC236}">
                <a16:creationId xmlns:a16="http://schemas.microsoft.com/office/drawing/2014/main" id="{F1E2CED0-0625-5C58-819E-5972E3CEC7CF}"/>
              </a:ext>
            </a:extLst>
          </p:cNvPr>
          <p:cNvSpPr txBox="1"/>
          <p:nvPr/>
        </p:nvSpPr>
        <p:spPr>
          <a:xfrm>
            <a:off x="1819496" y="88899"/>
            <a:ext cx="80299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/>
                <a:cs typeface="Times New Roman"/>
              </a:rPr>
              <a:t>Context Diagram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BA75D54-07D8-D4ED-E81E-0EBCBFE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17</a:t>
            </a:fld>
            <a:endParaRPr lang="de-DE"/>
          </a:p>
        </p:txBody>
      </p:sp>
      <p:pic>
        <p:nvPicPr>
          <p:cNvPr id="5" name="صورة 4" descr="صورة تحتوي على نص, رسم بياني, الخط, لقطة شاشة&#10;&#10;تم إنشاء الوصف تلقائياً">
            <a:extLst>
              <a:ext uri="{FF2B5EF4-FFF2-40B4-BE49-F238E27FC236}">
                <a16:creationId xmlns:a16="http://schemas.microsoft.com/office/drawing/2014/main" id="{8049482E-B727-92C2-3EB1-55EA8910B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538" y="970869"/>
            <a:ext cx="6377668" cy="54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9121" cy="6858000"/>
            <a:chOff x="-290920" y="0"/>
            <a:chExt cx="125591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63424" y="3168246"/>
              <a:ext cx="2563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9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Satoshi"/>
                  <a:cs typeface="Times New Roman"/>
                </a:rPr>
                <a:t>Diagrams</a:t>
              </a:r>
              <a:endParaRPr lang="ar-SA" sz="3200">
                <a:solidFill>
                  <a:srgbClr val="F0EEF0"/>
                </a:solidFill>
                <a:latin typeface="Satoshi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68644" y="3097103"/>
              <a:ext cx="22990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48461" cy="6858000"/>
            <a:chOff x="-9337032" y="-1"/>
            <a:chExt cx="994846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64139" y="3094208"/>
              <a:ext cx="230480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475AF42C-CBB0-0DE7-BA1D-8D2EBCB6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980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A7758B55-2FAE-B6EA-033C-AEAFC021FF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98641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9">
            <a:extLst>
              <a:ext uri="{FF2B5EF4-FFF2-40B4-BE49-F238E27FC236}">
                <a16:creationId xmlns:a16="http://schemas.microsoft.com/office/drawing/2014/main" id="{F1E2CED0-0625-5C58-819E-5972E3CEC7CF}"/>
              </a:ext>
            </a:extLst>
          </p:cNvPr>
          <p:cNvSpPr txBox="1"/>
          <p:nvPr/>
        </p:nvSpPr>
        <p:spPr>
          <a:xfrm>
            <a:off x="1819496" y="88899"/>
            <a:ext cx="80299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/>
                <a:cs typeface="Times New Roman"/>
              </a:rPr>
              <a:t>State Diagram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BA75D54-07D8-D4ED-E81E-0EBCBFE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18</a:t>
            </a:fld>
            <a:endParaRPr lang="de-DE"/>
          </a:p>
        </p:txBody>
      </p:sp>
      <p:pic>
        <p:nvPicPr>
          <p:cNvPr id="5" name="صورة 4" descr="صورة تحتوي على نص, رسم بياني, رسم تقني, خطة&#10;&#10;تم إنشاء الوصف تلقائياً">
            <a:extLst>
              <a:ext uri="{FF2B5EF4-FFF2-40B4-BE49-F238E27FC236}">
                <a16:creationId xmlns:a16="http://schemas.microsoft.com/office/drawing/2014/main" id="{F99CB858-9FF3-90B3-013B-D7A0749E6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998" y="1422627"/>
            <a:ext cx="8143876" cy="45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4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9121" cy="6858000"/>
            <a:chOff x="-290920" y="0"/>
            <a:chExt cx="125591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63424" y="3168246"/>
              <a:ext cx="2563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9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Satoshi"/>
                  <a:cs typeface="Times New Roman"/>
                </a:rPr>
                <a:t>Diagrams</a:t>
              </a:r>
              <a:endParaRPr lang="ar-SA" sz="3200">
                <a:solidFill>
                  <a:srgbClr val="F0EEF0"/>
                </a:solidFill>
                <a:latin typeface="Satoshi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68644" y="3097103"/>
              <a:ext cx="22990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48461" cy="6858000"/>
            <a:chOff x="-9337032" y="-1"/>
            <a:chExt cx="994846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64139" y="3094208"/>
              <a:ext cx="230480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475AF42C-CBB0-0DE7-BA1D-8D2EBCB6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980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A7758B55-2FAE-B6EA-033C-AEAFC021FF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98641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9">
            <a:extLst>
              <a:ext uri="{FF2B5EF4-FFF2-40B4-BE49-F238E27FC236}">
                <a16:creationId xmlns:a16="http://schemas.microsoft.com/office/drawing/2014/main" id="{F1E2CED0-0625-5C58-819E-5972E3CEC7CF}"/>
              </a:ext>
            </a:extLst>
          </p:cNvPr>
          <p:cNvSpPr txBox="1"/>
          <p:nvPr/>
        </p:nvSpPr>
        <p:spPr>
          <a:xfrm>
            <a:off x="1819496" y="88899"/>
            <a:ext cx="80299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/>
                <a:cs typeface="Times New Roman"/>
              </a:rPr>
              <a:t>Sequence Diagram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BA75D54-07D8-D4ED-E81E-0EBCBFE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19</a:t>
            </a:fld>
            <a:endParaRPr lang="de-DE"/>
          </a:p>
        </p:txBody>
      </p:sp>
      <p:pic>
        <p:nvPicPr>
          <p:cNvPr id="5" name="صورة 4" descr="صورة تحتوي على نص, رسم بياني, خطة, موازِ&#10;&#10;تم إنشاء الوصف تلقائياً">
            <a:extLst>
              <a:ext uri="{FF2B5EF4-FFF2-40B4-BE49-F238E27FC236}">
                <a16:creationId xmlns:a16="http://schemas.microsoft.com/office/drawing/2014/main" id="{B16BCE23-E4B4-9D3C-F64C-656E7920F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431" y="1042988"/>
            <a:ext cx="7988753" cy="53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00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28345" y="3196450"/>
              <a:ext cx="20809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ea typeface="+mn-lt"/>
                  <a:cs typeface="+mn-lt"/>
                </a:rPr>
                <a:t>Diagrams</a:t>
              </a:r>
              <a:endParaRPr lang="ar-SA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4" cy="6858000"/>
            <a:chOff x="718505" y="-1"/>
            <a:chExt cx="8692334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07215" y="3157593"/>
              <a:ext cx="23609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48652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922675" y="3127112"/>
              <a:ext cx="23609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AD4592-AE6B-EBC7-C16D-1F24BE37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56776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9B16CC3A-46EF-1BD8-3D76-226EE5F987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143387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9">
            <a:extLst>
              <a:ext uri="{FF2B5EF4-FFF2-40B4-BE49-F238E27FC236}">
                <a16:creationId xmlns:a16="http://schemas.microsoft.com/office/drawing/2014/main" id="{96ACA448-56CD-8D34-6BCC-794037AC0B47}"/>
              </a:ext>
            </a:extLst>
          </p:cNvPr>
          <p:cNvSpPr txBox="1"/>
          <p:nvPr/>
        </p:nvSpPr>
        <p:spPr>
          <a:xfrm>
            <a:off x="3389216" y="88899"/>
            <a:ext cx="802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1B60072B-FDD5-0D83-9357-6B434CAE4E8F}"/>
              </a:ext>
            </a:extLst>
          </p:cNvPr>
          <p:cNvSpPr txBox="1"/>
          <p:nvPr/>
        </p:nvSpPr>
        <p:spPr>
          <a:xfrm>
            <a:off x="3306284" y="782639"/>
            <a:ext cx="7971321" cy="69249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4400">
                <a:solidFill>
                  <a:srgbClr val="5D7373"/>
                </a:solidFill>
                <a:latin typeface="Tw Cen MT"/>
              </a:rPr>
              <a:t>Introduction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4400">
                <a:solidFill>
                  <a:srgbClr val="5D7373"/>
                </a:solidFill>
                <a:latin typeface="Tw Cen MT"/>
                <a:ea typeface="+mn-lt"/>
                <a:cs typeface="+mn-lt"/>
              </a:rPr>
              <a:t>Target Audience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4400">
                <a:solidFill>
                  <a:srgbClr val="5D7373"/>
                </a:solidFill>
                <a:latin typeface="Tw Cen MT"/>
                <a:ea typeface="+mn-lt"/>
                <a:cs typeface="+mn-lt"/>
              </a:rPr>
              <a:t>Vision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4400">
                <a:solidFill>
                  <a:srgbClr val="5D7373"/>
                </a:solidFill>
                <a:latin typeface="Tw Cen MT"/>
                <a:ea typeface="+mn-lt"/>
                <a:cs typeface="+mn-lt"/>
              </a:rPr>
              <a:t>Our Clients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4400">
                <a:solidFill>
                  <a:srgbClr val="5D7373"/>
                </a:solidFill>
                <a:latin typeface="Tw Cen MT"/>
                <a:ea typeface="+mn-lt"/>
                <a:cs typeface="+mn-lt"/>
              </a:rPr>
              <a:t>Game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4400">
                <a:solidFill>
                  <a:srgbClr val="5D7373"/>
                </a:solidFill>
                <a:latin typeface="Tw Cen MT"/>
                <a:ea typeface="+mn-lt"/>
                <a:cs typeface="+mn-lt"/>
              </a:rPr>
              <a:t>layer architecture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4400">
                <a:solidFill>
                  <a:srgbClr val="5D7373"/>
                </a:solidFill>
                <a:latin typeface="Tw Cen MT"/>
                <a:ea typeface="+mn-lt"/>
                <a:cs typeface="+mn-lt"/>
              </a:rPr>
              <a:t>Diagrams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4400">
                <a:solidFill>
                  <a:srgbClr val="5D7373"/>
                </a:solidFill>
                <a:latin typeface="Tw Cen MT"/>
                <a:ea typeface="+mn-lt"/>
                <a:cs typeface="+mn-lt"/>
              </a:rPr>
              <a:t>Features</a:t>
            </a:r>
            <a:endParaRPr lang="en-US" sz="4400">
              <a:solidFill>
                <a:srgbClr val="5D7373"/>
              </a:solidFill>
              <a:latin typeface="Tw Cen MT" panose="020B0602020104020603" pitchFamily="34" charset="0"/>
              <a:ea typeface="Calibri" panose="020F0502020204030204"/>
              <a:cs typeface="Calibri" panose="020F0502020204030204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4400">
                <a:solidFill>
                  <a:srgbClr val="5D7373"/>
                </a:solidFill>
                <a:latin typeface="Tw Cen MT"/>
                <a:ea typeface="+mn-lt"/>
                <a:cs typeface="+mn-lt"/>
              </a:rPr>
              <a:t>SWE2 Aim</a:t>
            </a:r>
            <a:endParaRPr lang="en-US" sz="4400">
              <a:solidFill>
                <a:srgbClr val="5D7373"/>
              </a:solidFill>
              <a:latin typeface="Tw Cen MT" panose="020B0602020104020603" pitchFamily="34" charset="0"/>
              <a:ea typeface="Calibri" panose="020F0502020204030204"/>
              <a:cs typeface="Calibri" panose="020F0502020204030204"/>
            </a:endParaRPr>
          </a:p>
          <a:p>
            <a:pPr algn="just"/>
            <a:endParaRPr lang="en-US" sz="4400">
              <a:solidFill>
                <a:srgbClr val="5D7373"/>
              </a:solidFill>
              <a:latin typeface="Tw Cen MT" panose="020B0602020104020603" pitchFamily="34" charset="0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72E6017-92DC-96A3-8B1F-177ABA50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671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28641" cy="6858000"/>
            <a:chOff x="-290920" y="0"/>
            <a:chExt cx="1252864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49571" y="3184872"/>
              <a:ext cx="2529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67647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/>
                </a:rPr>
                <a:t>Diagrams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0910" y="-1"/>
            <a:ext cx="11860722" cy="6858000"/>
            <a:chOff x="-2449883" y="-1"/>
            <a:chExt cx="1186072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844726" y="3186545"/>
              <a:ext cx="2485895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</a:rPr>
                <a:t>Features</a:t>
              </a:r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414538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75099" y="3098489"/>
              <a:ext cx="2265765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12E9B84C-F50B-B902-8F85-18B3C7C7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44940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9C78EA68-2B43-DBF5-7A77-980454CC49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931551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9">
            <a:extLst>
              <a:ext uri="{FF2B5EF4-FFF2-40B4-BE49-F238E27FC236}">
                <a16:creationId xmlns:a16="http://schemas.microsoft.com/office/drawing/2014/main" id="{086D5A63-B8FB-5A1F-3E13-F08FE36D0508}"/>
              </a:ext>
            </a:extLst>
          </p:cNvPr>
          <p:cNvSpPr txBox="1"/>
          <p:nvPr/>
        </p:nvSpPr>
        <p:spPr>
          <a:xfrm>
            <a:off x="1270856" y="88899"/>
            <a:ext cx="8029903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ea typeface="+mn-lt"/>
                <a:cs typeface="+mn-lt"/>
              </a:rPr>
              <a:t>Features</a:t>
            </a:r>
          </a:p>
          <a:p>
            <a:pPr marL="342900" indent="-342900">
              <a:buFont typeface="Arial"/>
              <a:buChar char="•"/>
            </a:pPr>
            <a:endParaRPr lang="en-US" sz="2400" b="1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User-friendly</a:t>
            </a:r>
            <a:endParaRPr lang="en-US" sz="32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Free-to-play</a:t>
            </a:r>
          </a:p>
          <a:p>
            <a:pPr marL="342900" indent="-342900">
              <a:buFont typeface="Arial"/>
              <a:buChar char="•"/>
            </a:pPr>
            <a:r>
              <a:rPr lang="en-US" sz="3200" b="1" dirty="0">
                <a:cs typeface="Calibri"/>
              </a:rPr>
              <a:t>No Wi-fi required</a:t>
            </a:r>
          </a:p>
          <a:p>
            <a:pPr marL="342900" indent="-342900">
              <a:buFont typeface="Arial"/>
              <a:buChar char="•"/>
            </a:pPr>
            <a:r>
              <a:rPr lang="en-US" sz="3200" b="1" dirty="0">
                <a:cs typeface="Calibri"/>
              </a:rPr>
              <a:t>Sound effects</a:t>
            </a:r>
          </a:p>
          <a:p>
            <a:pPr marL="342900" indent="-342900">
              <a:buFont typeface="Arial"/>
              <a:buChar char="•"/>
            </a:pPr>
            <a:r>
              <a:rPr lang="en-US" sz="3200" b="1" dirty="0">
                <a:cs typeface="Calibri"/>
              </a:rPr>
              <a:t>Educative</a:t>
            </a:r>
          </a:p>
          <a:p>
            <a:pPr marL="342900" indent="-342900">
              <a:buFont typeface="Arial"/>
              <a:buChar char="•"/>
            </a:pPr>
            <a:r>
              <a:rPr lang="en-US" sz="3200" b="1" dirty="0">
                <a:cs typeface="Calibri"/>
              </a:rPr>
              <a:t>No in game advertisement</a:t>
            </a:r>
          </a:p>
          <a:p>
            <a:pPr marL="342900" indent="-342900">
              <a:buFont typeface="Arial"/>
              <a:buChar char="•"/>
            </a:pPr>
            <a:r>
              <a:rPr lang="en-US" sz="3200" b="1" dirty="0">
                <a:cs typeface="Calibri"/>
              </a:rPr>
              <a:t>Menu bar with options</a:t>
            </a:r>
          </a:p>
          <a:p>
            <a:pPr marL="342900" indent="-342900">
              <a:buFont typeface="Arial"/>
              <a:buChar char="•"/>
            </a:pPr>
            <a:r>
              <a:rPr lang="en-US" sz="3200" b="1" dirty="0">
                <a:cs typeface="Calibri"/>
              </a:rPr>
              <a:t>Colored background</a:t>
            </a:r>
          </a:p>
          <a:p>
            <a:endParaRPr lang="en-US" sz="3200" b="1">
              <a:cs typeface="Calibri"/>
            </a:endParaRPr>
          </a:p>
          <a:p>
            <a:endParaRPr lang="en-US" sz="3200" b="1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b="1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b="1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b="1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b="1">
              <a:cs typeface="Calibri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CC27FC7-6DB4-4EDE-DFE4-38423222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8744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28641" cy="6858000"/>
            <a:chOff x="-290920" y="0"/>
            <a:chExt cx="1252864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78664" y="3183486"/>
              <a:ext cx="2471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/>
                </a:rPr>
                <a:t>Diagrams</a:t>
              </a:r>
              <a:endParaRPr lang="ar-SA" sz="3200" dirty="0">
                <a:cs typeface="Arial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1" cy="6858000"/>
            <a:chOff x="-2449883" y="-1"/>
            <a:chExt cx="1186072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07214" y="3157593"/>
              <a:ext cx="23609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 dirty="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87594" y="3116474"/>
              <a:ext cx="2290755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ar-SA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B3CA0D53-31C9-A2D1-D0F7-AE7A2158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91600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98EABD37-0357-E757-0C06-92EEDE1142D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878211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9">
            <a:extLst>
              <a:ext uri="{FF2B5EF4-FFF2-40B4-BE49-F238E27FC236}">
                <a16:creationId xmlns:a16="http://schemas.microsoft.com/office/drawing/2014/main" id="{F9E41CC1-460F-2F37-4BB5-5CFFAEE96716}"/>
              </a:ext>
            </a:extLst>
          </p:cNvPr>
          <p:cNvSpPr txBox="1"/>
          <p:nvPr/>
        </p:nvSpPr>
        <p:spPr>
          <a:xfrm>
            <a:off x="737456" y="88899"/>
            <a:ext cx="80299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/>
              </a:rPr>
              <a:t>Our aims in SWE 2</a:t>
            </a:r>
            <a:endParaRPr lang="en-US" sz="4800" b="1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27F011C-0487-59D1-EA9C-F75CA316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4736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21</a:t>
            </a:fld>
            <a:endParaRPr lang="de-DE"/>
          </a:p>
        </p:txBody>
      </p:sp>
      <p:sp>
        <p:nvSpPr>
          <p:cNvPr id="7" name="TextBox 49">
            <a:extLst>
              <a:ext uri="{FF2B5EF4-FFF2-40B4-BE49-F238E27FC236}">
                <a16:creationId xmlns:a16="http://schemas.microsoft.com/office/drawing/2014/main" id="{4BD92B91-A96E-21F4-B586-7E90128102EA}"/>
              </a:ext>
            </a:extLst>
          </p:cNvPr>
          <p:cNvSpPr txBox="1"/>
          <p:nvPr/>
        </p:nvSpPr>
        <p:spPr>
          <a:xfrm>
            <a:off x="338312" y="1685470"/>
            <a:ext cx="802990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w Cen MT"/>
              </a:rPr>
              <a:t>Our aim in SWE2 is to keep on updating </a:t>
            </a:r>
            <a:r>
              <a:rPr lang="en-US" sz="3200" b="1" dirty="0" err="1">
                <a:latin typeface="Tw Cen MT"/>
              </a:rPr>
              <a:t>LangExpand</a:t>
            </a:r>
            <a:r>
              <a:rPr lang="en-US" sz="3200" b="1" dirty="0">
                <a:latin typeface="Tw Cen MT"/>
              </a:rPr>
              <a:t> and make sure it attracts and gain feedback from users of our app</a:t>
            </a:r>
            <a:endParaRPr lang="en-US" sz="32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28641" cy="6858000"/>
            <a:chOff x="-290920" y="0"/>
            <a:chExt cx="1252864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78664" y="3183486"/>
              <a:ext cx="2471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/>
                </a:rPr>
                <a:t>Diagrams</a:t>
              </a:r>
              <a:endParaRPr lang="ar-SA" sz="3200" dirty="0">
                <a:cs typeface="Arial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2137720" cy="6858000"/>
            <a:chOff x="-2449883" y="-1"/>
            <a:chExt cx="12137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07214" y="2880594"/>
              <a:ext cx="236091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  <a:p>
              <a:pPr algn="ctr"/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969237" y="3107403"/>
              <a:ext cx="2290755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صورة 2" descr="صورة تحتوي على خريطة&#10;&#10;تم إنشاء الوصف تلقائياً">
            <a:extLst>
              <a:ext uri="{FF2B5EF4-FFF2-40B4-BE49-F238E27FC236}">
                <a16:creationId xmlns:a16="http://schemas.microsoft.com/office/drawing/2014/main" id="{C40C7681-6A2A-DB49-BC8C-DCE2471F5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83" y="3428997"/>
            <a:ext cx="3622243" cy="3303652"/>
          </a:xfrm>
          <a:prstGeom prst="rect">
            <a:avLst/>
          </a:prstGeom>
        </p:spPr>
      </p:pic>
      <p:sp>
        <p:nvSpPr>
          <p:cNvPr id="4" name="TextBox 49">
            <a:extLst>
              <a:ext uri="{FF2B5EF4-FFF2-40B4-BE49-F238E27FC236}">
                <a16:creationId xmlns:a16="http://schemas.microsoft.com/office/drawing/2014/main" id="{B7C68C7D-25B7-DA6F-F143-B30F5E31B5B0}"/>
              </a:ext>
            </a:extLst>
          </p:cNvPr>
          <p:cNvSpPr txBox="1"/>
          <p:nvPr/>
        </p:nvSpPr>
        <p:spPr>
          <a:xfrm>
            <a:off x="1793809" y="1059413"/>
            <a:ext cx="5643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FF5969"/>
                </a:solidFill>
                <a:latin typeface="Tw Cen MT" panose="020B0602020104020603" pitchFamily="34" charset="0"/>
              </a:rPr>
              <a:t>Thank You For listening!</a:t>
            </a:r>
          </a:p>
        </p:txBody>
      </p:sp>
      <p:sp>
        <p:nvSpPr>
          <p:cNvPr id="5" name="TextBox 49">
            <a:extLst>
              <a:ext uri="{FF2B5EF4-FFF2-40B4-BE49-F238E27FC236}">
                <a16:creationId xmlns:a16="http://schemas.microsoft.com/office/drawing/2014/main" id="{D4BE7880-27A3-890F-0A80-DEF3034BF300}"/>
              </a:ext>
            </a:extLst>
          </p:cNvPr>
          <p:cNvSpPr txBox="1"/>
          <p:nvPr/>
        </p:nvSpPr>
        <p:spPr>
          <a:xfrm>
            <a:off x="2668653" y="2597999"/>
            <a:ext cx="4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 panose="020B0602020104020603" pitchFamily="34" charset="0"/>
              </a:rPr>
              <a:t>Any Questions?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672C7E-BD78-A559-1CC3-BE96EC7ED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91600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صورة 6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954F40F1-CD40-B6CB-34D1-F0B10029822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12000"/>
          </a:blip>
          <a:srcRect/>
          <a:stretch>
            <a:fillRect/>
          </a:stretch>
        </p:blipFill>
        <p:spPr bwMode="auto">
          <a:xfrm>
            <a:off x="878211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322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495785" y="3183485"/>
              <a:ext cx="2746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20385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ea typeface="+mn-lt"/>
                  <a:cs typeface="+mn-lt"/>
                </a:rPr>
                <a:t>Diagrams</a:t>
              </a:r>
              <a:endParaRPr lang="ar-SA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3" cy="6858000"/>
            <a:chOff x="718505" y="-1"/>
            <a:chExt cx="869233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7900063" y="3089483"/>
              <a:ext cx="23752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922676" y="3127112"/>
              <a:ext cx="23609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9E76A03-5313-18E1-77B9-9661C89D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56776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صورة 3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32C33110-C58E-E7D5-1A6A-F4CF4C2E139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1419119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9">
            <a:extLst>
              <a:ext uri="{FF2B5EF4-FFF2-40B4-BE49-F238E27FC236}">
                <a16:creationId xmlns:a16="http://schemas.microsoft.com/office/drawing/2014/main" id="{27168E4C-913E-5042-1E3C-0BCB31D607B4}"/>
              </a:ext>
            </a:extLst>
          </p:cNvPr>
          <p:cNvSpPr txBox="1"/>
          <p:nvPr/>
        </p:nvSpPr>
        <p:spPr>
          <a:xfrm>
            <a:off x="3389216" y="88899"/>
            <a:ext cx="802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5D0D870A-95B2-E045-8635-AB80B1B26374}"/>
              </a:ext>
            </a:extLst>
          </p:cNvPr>
          <p:cNvSpPr txBox="1"/>
          <p:nvPr/>
        </p:nvSpPr>
        <p:spPr>
          <a:xfrm>
            <a:off x="2999079" y="1101851"/>
            <a:ext cx="7971321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Satoshi"/>
                <a:cs typeface="Times New Roman"/>
              </a:rPr>
              <a:t>In the last few years, the usage of smart devices has increased significantly, this increase comes with many threats to the young generation such as lack of concentration and mental distraction, </a:t>
            </a:r>
          </a:p>
          <a:p>
            <a:r>
              <a:rPr lang="en-US" sz="3200" b="1">
                <a:latin typeface="Satoshi"/>
                <a:cs typeface="Times New Roman"/>
              </a:rPr>
              <a:t>Our game solves this problem, it has multiple levels each level represents a word, you will have to guess a word that start with that letter, the second level will start with the last letter of the previous level.</a:t>
            </a:r>
            <a:endParaRPr lang="en-US" sz="3200" b="1">
              <a:latin typeface="Satoshi"/>
            </a:endParaRPr>
          </a:p>
          <a:p>
            <a:endParaRPr lang="en-US" sz="2800" b="1">
              <a:latin typeface="MarkPro"/>
            </a:endParaRPr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3B1BA44-0322-9673-91F9-3F0A9EF6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33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543881" cy="6858000"/>
            <a:chOff x="-290920" y="0"/>
            <a:chExt cx="1254388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671044" y="3191105"/>
              <a:ext cx="2517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795929" cy="6858000"/>
            <a:chOff x="213096" y="0"/>
            <a:chExt cx="11795929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111191" y="2695939"/>
              <a:ext cx="3026228" cy="7694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Tw Cen MT Bold"/>
                  <a:ea typeface="+mn-lt"/>
                  <a:cs typeface="+mn-lt"/>
                </a:rPr>
                <a:t>Target Audience</a:t>
              </a:r>
            </a:p>
            <a:p>
              <a:pPr algn="ctr"/>
              <a:endParaRPr lang="en-US" sz="2000">
                <a:solidFill>
                  <a:schemeClr val="bg1"/>
                </a:solidFill>
                <a:latin typeface="Tw Cen MT Bold"/>
                <a:cs typeface="Calibri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63426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ea typeface="+mn-lt"/>
                  <a:cs typeface="+mn-lt"/>
                </a:rPr>
                <a:t>Diagrams</a:t>
              </a:r>
              <a:endParaRPr lang="ar-SA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738054" cy="6858000"/>
            <a:chOff x="718505" y="-1"/>
            <a:chExt cx="8738054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7947869" y="3183007"/>
              <a:ext cx="237105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414538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922675" y="3188072"/>
              <a:ext cx="23609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C1473503-374A-57A8-53D0-1D9C1191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648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صورة 3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74E00BE1-3705-99B2-ED9B-F690013CC2E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09309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9">
            <a:extLst>
              <a:ext uri="{FF2B5EF4-FFF2-40B4-BE49-F238E27FC236}">
                <a16:creationId xmlns:a16="http://schemas.microsoft.com/office/drawing/2014/main" id="{230F1591-CE6B-4923-DF65-809579F70D32}"/>
              </a:ext>
            </a:extLst>
          </p:cNvPr>
          <p:cNvSpPr txBox="1"/>
          <p:nvPr/>
        </p:nvSpPr>
        <p:spPr>
          <a:xfrm>
            <a:off x="2886296" y="88899"/>
            <a:ext cx="80299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>
                <a:solidFill>
                  <a:srgbClr val="FF5969"/>
                </a:solidFill>
                <a:latin typeface="Tw Cen MT Bold"/>
                <a:cs typeface="Times New Roman"/>
              </a:rPr>
              <a:t>Target Audience</a:t>
            </a:r>
            <a:endParaRPr lang="en-US" sz="4800">
              <a:solidFill>
                <a:srgbClr val="FF5969"/>
              </a:solidFill>
              <a:latin typeface="Tw Cen MT Bold"/>
            </a:endParaRPr>
          </a:p>
        </p:txBody>
      </p:sp>
      <p:sp>
        <p:nvSpPr>
          <p:cNvPr id="8" name="عنصر نائب لرقم الشريحة 7">
            <a:extLst>
              <a:ext uri="{FF2B5EF4-FFF2-40B4-BE49-F238E27FC236}">
                <a16:creationId xmlns:a16="http://schemas.microsoft.com/office/drawing/2014/main" id="{185F1836-04C9-D2E6-A8A7-13ED9182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576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4</a:t>
            </a:fld>
            <a:endParaRPr lang="de-DE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179E3EEA-9DB3-E61E-7E25-A50FC0A103F3}"/>
              </a:ext>
            </a:extLst>
          </p:cNvPr>
          <p:cNvSpPr txBox="1"/>
          <p:nvPr/>
        </p:nvSpPr>
        <p:spPr>
          <a:xfrm>
            <a:off x="2522428" y="1459463"/>
            <a:ext cx="6605787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b="1" i="0">
                <a:solidFill>
                  <a:srgbClr val="000000"/>
                </a:solidFill>
                <a:effectLst/>
                <a:latin typeface="Satoshi"/>
                <a:cs typeface="Times New Roman"/>
              </a:rPr>
              <a:t>The </a:t>
            </a:r>
            <a:r>
              <a:rPr lang="en-US" sz="3200" b="1">
                <a:solidFill>
                  <a:srgbClr val="000000"/>
                </a:solidFill>
                <a:latin typeface="Satoshi"/>
                <a:cs typeface="Times New Roman"/>
              </a:rPr>
              <a:t>game targets children</a:t>
            </a:r>
            <a:r>
              <a:rPr lang="en-US" sz="3200" b="1" i="0">
                <a:solidFill>
                  <a:srgbClr val="000000"/>
                </a:solidFill>
                <a:effectLst/>
                <a:latin typeface="Satoshi"/>
                <a:cs typeface="Times New Roman"/>
              </a:rPr>
              <a:t>, and </a:t>
            </a:r>
            <a:r>
              <a:rPr lang="en-US" sz="3200" b="1">
                <a:solidFill>
                  <a:srgbClr val="000000"/>
                </a:solidFill>
                <a:latin typeface="Satoshi"/>
                <a:cs typeface="Times New Roman"/>
              </a:rPr>
              <a:t>people who want to develop </a:t>
            </a:r>
            <a:r>
              <a:rPr lang="en-US" sz="3200" b="1" i="0">
                <a:solidFill>
                  <a:srgbClr val="000000"/>
                </a:solidFill>
                <a:effectLst/>
                <a:latin typeface="Satoshi"/>
                <a:cs typeface="Times New Roman"/>
              </a:rPr>
              <a:t>a </a:t>
            </a:r>
            <a:r>
              <a:rPr lang="en-US" sz="3200" b="1">
                <a:solidFill>
                  <a:srgbClr val="000000"/>
                </a:solidFill>
                <a:latin typeface="Satoshi"/>
                <a:cs typeface="Times New Roman"/>
              </a:rPr>
              <a:t>strong vocabulary base </a:t>
            </a:r>
            <a:r>
              <a:rPr lang="en-US" sz="3200" b="1" i="0">
                <a:solidFill>
                  <a:srgbClr val="000000"/>
                </a:solidFill>
                <a:effectLst/>
                <a:latin typeface="Satoshi"/>
                <a:cs typeface="Times New Roman"/>
              </a:rPr>
              <a:t>to </a:t>
            </a:r>
            <a:r>
              <a:rPr lang="en-US" sz="3200" b="1">
                <a:solidFill>
                  <a:srgbClr val="000000"/>
                </a:solidFill>
                <a:latin typeface="Satoshi"/>
                <a:cs typeface="Times New Roman"/>
              </a:rPr>
              <a:t>help memorize different words.</a:t>
            </a:r>
            <a:endParaRPr lang="en-US" sz="3200" b="1">
              <a:latin typeface="Satosh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0049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543881" cy="6858000"/>
            <a:chOff x="-290920" y="0"/>
            <a:chExt cx="1254388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671044" y="3191105"/>
              <a:ext cx="2517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71612" y="89645"/>
            <a:ext cx="11483360" cy="6858000"/>
            <a:chOff x="213096" y="0"/>
            <a:chExt cx="1148336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528056" y="22477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07345" y="3099864"/>
              <a:ext cx="2008094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  <a:cs typeface="Times New Roman"/>
                </a:rPr>
                <a:t>Vision</a:t>
              </a:r>
              <a:endParaRPr lang="en-US" sz="3600" b="1">
                <a:solidFill>
                  <a:srgbClr val="F0EEF0"/>
                </a:solidFill>
                <a:latin typeface="Tw Cen MT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Calibri"/>
                  <a:cs typeface="Calibri"/>
                </a:rPr>
                <a:t>Game</a:t>
              </a:r>
              <a:endParaRPr lang="en-US" sz="3600" dirty="0">
                <a:solidFill>
                  <a:srgbClr val="F0EEF0"/>
                </a:solidFill>
                <a:latin typeface="Calibri"/>
                <a:cs typeface="Calibri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17559283" cy="6858000"/>
            <a:chOff x="491575" y="0"/>
            <a:chExt cx="17559283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16731650" y="3158832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  <a:ea typeface="+mn-lt"/>
                  <a:cs typeface="+mn-lt"/>
                </a:rPr>
                <a:t>Solution</a:t>
              </a:r>
              <a:endParaRPr lang="ar-SA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738054" cy="6858000"/>
            <a:chOff x="718505" y="-1"/>
            <a:chExt cx="8738054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7947869" y="3183007"/>
              <a:ext cx="237105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922675" y="3188072"/>
              <a:ext cx="236091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617162"/>
            <a:chOff x="3977674" y="3837442"/>
            <a:chExt cx="1591582" cy="61716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8083100" y="3146196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75C0BD-1884-7788-684C-E311CF2F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648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صورة 3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79A88CCF-CC00-9880-93CC-B5108FCE95E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09309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9">
            <a:extLst>
              <a:ext uri="{FF2B5EF4-FFF2-40B4-BE49-F238E27FC236}">
                <a16:creationId xmlns:a16="http://schemas.microsoft.com/office/drawing/2014/main" id="{4D6A3E54-A7A0-E965-6987-8C3707A31BB8}"/>
              </a:ext>
            </a:extLst>
          </p:cNvPr>
          <p:cNvSpPr txBox="1"/>
          <p:nvPr/>
        </p:nvSpPr>
        <p:spPr>
          <a:xfrm>
            <a:off x="2886296" y="88899"/>
            <a:ext cx="625931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/>
                <a:cs typeface="Times New Roman"/>
              </a:rPr>
              <a:t>Vision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F142158-6F00-FFF2-B4C0-036C86C0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5</a:t>
            </a:fld>
            <a:endParaRPr lang="de-DE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2FF4E12E-44B9-63C0-9063-753E7B2D6986}"/>
              </a:ext>
            </a:extLst>
          </p:cNvPr>
          <p:cNvSpPr txBox="1"/>
          <p:nvPr/>
        </p:nvSpPr>
        <p:spPr>
          <a:xfrm>
            <a:off x="2524901" y="1254056"/>
            <a:ext cx="7969265" cy="36625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Our aim is to create a game that improves </a:t>
            </a:r>
            <a:r>
              <a:rPr lang="en-US" sz="3200" b="1" i="0">
                <a:effectLst/>
                <a:latin typeface="Calibri"/>
                <a:ea typeface="Calibri"/>
                <a:cs typeface="Calibri"/>
              </a:rPr>
              <a:t>the </a:t>
            </a:r>
            <a:r>
              <a:rPr lang="en-US" sz="3200" b="1">
                <a:latin typeface="Calibri"/>
                <a:ea typeface="Calibri"/>
                <a:cs typeface="Calibri"/>
              </a:rPr>
              <a:t>overall vocabulary </a:t>
            </a:r>
            <a:r>
              <a:rPr lang="en-US" sz="3200" b="1" i="0">
                <a:effectLst/>
                <a:latin typeface="Calibri"/>
                <a:ea typeface="Calibri"/>
                <a:cs typeface="Calibri"/>
              </a:rPr>
              <a:t>of </a:t>
            </a:r>
            <a:r>
              <a:rPr lang="en-US" sz="3200" b="1">
                <a:latin typeface="Calibri"/>
                <a:ea typeface="Calibri"/>
                <a:cs typeface="Calibri"/>
              </a:rPr>
              <a:t>individuals and enhances </a:t>
            </a:r>
            <a:r>
              <a:rPr lang="en-US" sz="3200" b="1" i="0">
                <a:effectLst/>
                <a:latin typeface="Calibri"/>
                <a:ea typeface="Calibri"/>
                <a:cs typeface="Calibri"/>
              </a:rPr>
              <a:t>the </a:t>
            </a:r>
            <a:r>
              <a:rPr lang="en-US" sz="3200" b="1">
                <a:latin typeface="Calibri"/>
                <a:ea typeface="Calibri"/>
                <a:cs typeface="Calibri"/>
              </a:rPr>
              <a:t>cognitive ability </a:t>
            </a:r>
            <a:r>
              <a:rPr lang="en-US" sz="3200" b="1" i="0">
                <a:effectLst/>
                <a:latin typeface="Calibri"/>
                <a:ea typeface="Calibri"/>
                <a:cs typeface="Calibri"/>
              </a:rPr>
              <a:t>of </a:t>
            </a:r>
            <a:r>
              <a:rPr lang="en-US" sz="3200" b="1">
                <a:latin typeface="Calibri"/>
                <a:ea typeface="Calibri"/>
                <a:cs typeface="Calibri"/>
              </a:rPr>
              <a:t>our users to help </a:t>
            </a:r>
            <a:r>
              <a:rPr lang="en-US" sz="3200" b="1" i="0">
                <a:effectLst/>
                <a:latin typeface="Calibri"/>
                <a:ea typeface="Calibri"/>
                <a:cs typeface="Calibri"/>
              </a:rPr>
              <a:t>them </a:t>
            </a:r>
            <a:r>
              <a:rPr lang="en-US" sz="3200" b="1">
                <a:latin typeface="Calibri"/>
                <a:ea typeface="Calibri"/>
                <a:cs typeface="Calibri"/>
              </a:rPr>
              <a:t>expand </a:t>
            </a:r>
            <a:r>
              <a:rPr lang="en-US" sz="3200" b="1" i="0">
                <a:effectLst/>
                <a:latin typeface="Calibri"/>
                <a:ea typeface="Calibri"/>
                <a:cs typeface="Calibri"/>
              </a:rPr>
              <a:t>their </a:t>
            </a:r>
            <a:r>
              <a:rPr lang="en-US" sz="3200" b="1">
                <a:latin typeface="Calibri"/>
                <a:ea typeface="Calibri"/>
                <a:cs typeface="Calibri"/>
              </a:rPr>
              <a:t>knowledge while using our app</a:t>
            </a:r>
            <a:r>
              <a:rPr lang="en-US" sz="3200" b="1" i="0">
                <a:effectLst/>
                <a:latin typeface="Calibri"/>
                <a:ea typeface="Calibri"/>
                <a:cs typeface="Calibri"/>
              </a:rPr>
              <a:t>, </a:t>
            </a:r>
            <a:r>
              <a:rPr lang="en-US" sz="3200" b="1">
                <a:latin typeface="Calibri"/>
                <a:ea typeface="Calibri"/>
                <a:cs typeface="Calibri"/>
              </a:rPr>
              <a:t>therefore we have created this app-like game</a:t>
            </a:r>
            <a:r>
              <a:rPr lang="en-US" sz="3200" b="1" i="0">
                <a:effectLst/>
                <a:latin typeface="Calibri"/>
                <a:ea typeface="Calibri"/>
                <a:cs typeface="Calibri"/>
              </a:rPr>
              <a:t>.</a:t>
            </a:r>
            <a:br>
              <a:rPr lang="en-US" sz="4000"/>
            </a:br>
            <a:endParaRPr lang="en-US" sz="4000" b="1">
              <a:latin typeface="Tw Cen MT" panose="020B0602020104020603" pitchFamily="34" charset="0"/>
            </a:endParaRPr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D56AC275-CC9E-8A74-F9B0-4C037D07DA03}"/>
              </a:ext>
            </a:extLst>
          </p:cNvPr>
          <p:cNvSpPr txBox="1"/>
          <p:nvPr/>
        </p:nvSpPr>
        <p:spPr>
          <a:xfrm rot="16200000">
            <a:off x="285690" y="3225730"/>
            <a:ext cx="200809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rgbClr val="F0EEF0"/>
                </a:solidFill>
                <a:ea typeface="+mn-lt"/>
                <a:cs typeface="+mn-lt"/>
              </a:rPr>
              <a:t>Diagrams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74361" cy="6858000"/>
            <a:chOff x="-290920" y="0"/>
            <a:chExt cx="1257436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608549" y="3177400"/>
              <a:ext cx="2703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089915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</a:rPr>
                <a:t>Game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96083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ea typeface="+mn-lt"/>
                  <a:cs typeface="+mn-lt"/>
                </a:rPr>
                <a:t>Diagrams</a:t>
              </a:r>
              <a:endParaRPr lang="ar-SA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7937693" y="3157593"/>
              <a:ext cx="23609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922676" y="3096631"/>
              <a:ext cx="236092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C71A93-B148-4A8B-B0CA-4AD086FE8D7B}"/>
              </a:ext>
            </a:extLst>
          </p:cNvPr>
          <p:cNvSpPr txBox="1"/>
          <p:nvPr/>
        </p:nvSpPr>
        <p:spPr>
          <a:xfrm>
            <a:off x="2814194" y="4413813"/>
            <a:ext cx="165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B0129A-D09E-4693-96AE-20F4A2C31E42}"/>
              </a:ext>
            </a:extLst>
          </p:cNvPr>
          <p:cNvSpPr txBox="1"/>
          <p:nvPr/>
        </p:nvSpPr>
        <p:spPr>
          <a:xfrm>
            <a:off x="5003104" y="4413813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0C2261-B057-44FB-B300-F0F52E3F90C0}"/>
              </a:ext>
            </a:extLst>
          </p:cNvPr>
          <p:cNvSpPr txBox="1"/>
          <p:nvPr/>
        </p:nvSpPr>
        <p:spPr>
          <a:xfrm>
            <a:off x="6085468" y="4408242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DEF637-C082-6498-047C-66B43D4D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314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صورة 5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CBEE78DD-CDD8-B297-8665-9C24980A29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03975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9">
            <a:extLst>
              <a:ext uri="{FF2B5EF4-FFF2-40B4-BE49-F238E27FC236}">
                <a16:creationId xmlns:a16="http://schemas.microsoft.com/office/drawing/2014/main" id="{7AD04D72-2165-FE8C-484E-DC3FD0CDE7B9}"/>
              </a:ext>
            </a:extLst>
          </p:cNvPr>
          <p:cNvSpPr txBox="1"/>
          <p:nvPr/>
        </p:nvSpPr>
        <p:spPr>
          <a:xfrm>
            <a:off x="1989077" y="-72882"/>
            <a:ext cx="802990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rgbClr val="FF5969"/>
                </a:solidFill>
                <a:latin typeface="Tw Cen MT Bold"/>
                <a:cs typeface="Calibri"/>
              </a:rPr>
              <a:t>Game</a:t>
            </a:r>
            <a:endParaRPr lang="en-US" sz="4800">
              <a:solidFill>
                <a:srgbClr val="FF5969"/>
              </a:solidFill>
              <a:latin typeface="Tw Cen MT Bold"/>
              <a:cs typeface="Calibri"/>
            </a:endParaRPr>
          </a:p>
          <a:p>
            <a:endParaRPr lang="en-US" sz="3200" b="1">
              <a:cs typeface="Calibri"/>
            </a:endParaRPr>
          </a:p>
        </p:txBody>
      </p:sp>
      <p:sp>
        <p:nvSpPr>
          <p:cNvPr id="8" name="عنصر نائب لرقم الشريحة 7">
            <a:extLst>
              <a:ext uri="{FF2B5EF4-FFF2-40B4-BE49-F238E27FC236}">
                <a16:creationId xmlns:a16="http://schemas.microsoft.com/office/drawing/2014/main" id="{21EC5E17-94DB-CF20-4D90-6690E0DE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712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6</a:t>
            </a:fld>
            <a:endParaRPr lang="de-DE"/>
          </a:p>
        </p:txBody>
      </p:sp>
      <p:sp>
        <p:nvSpPr>
          <p:cNvPr id="3" name="TextBox 49">
            <a:extLst>
              <a:ext uri="{FF2B5EF4-FFF2-40B4-BE49-F238E27FC236}">
                <a16:creationId xmlns:a16="http://schemas.microsoft.com/office/drawing/2014/main" id="{743459AC-4160-C59E-BF9B-12F4FCFDB198}"/>
              </a:ext>
            </a:extLst>
          </p:cNvPr>
          <p:cNvSpPr txBox="1"/>
          <p:nvPr/>
        </p:nvSpPr>
        <p:spPr>
          <a:xfrm>
            <a:off x="2070720" y="1115475"/>
            <a:ext cx="80299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200" b="1">
              <a:cs typeface="Calibr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1A10CEB-2309-B8D7-80C2-9E54D93E3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961" y="1080247"/>
            <a:ext cx="3169654" cy="5190564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772D4F8-07DC-CFAC-32F0-27A62E252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885" y="918882"/>
            <a:ext cx="4970647" cy="55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58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74361" cy="6858000"/>
            <a:chOff x="-290920" y="0"/>
            <a:chExt cx="1257436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608549" y="3177400"/>
              <a:ext cx="2703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  <a:ea typeface="+mn-lt"/>
                  <a:cs typeface="+mn-lt"/>
                </a:rPr>
                <a:t>Game</a:t>
              </a:r>
              <a:endParaRPr lang="ar-SA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96083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ea typeface="+mn-lt"/>
                  <a:cs typeface="+mn-lt"/>
                </a:rPr>
                <a:t>Diagrams</a:t>
              </a:r>
              <a:endParaRPr lang="ar-SA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7937693" y="3157593"/>
              <a:ext cx="23609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922676" y="3096631"/>
              <a:ext cx="236092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C71A93-B148-4A8B-B0CA-4AD086FE8D7B}"/>
              </a:ext>
            </a:extLst>
          </p:cNvPr>
          <p:cNvSpPr txBox="1"/>
          <p:nvPr/>
        </p:nvSpPr>
        <p:spPr>
          <a:xfrm>
            <a:off x="2814194" y="4413813"/>
            <a:ext cx="165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B0129A-D09E-4693-96AE-20F4A2C31E42}"/>
              </a:ext>
            </a:extLst>
          </p:cNvPr>
          <p:cNvSpPr txBox="1"/>
          <p:nvPr/>
        </p:nvSpPr>
        <p:spPr>
          <a:xfrm>
            <a:off x="5003104" y="4413813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0C2261-B057-44FB-B300-F0F52E3F90C0}"/>
              </a:ext>
            </a:extLst>
          </p:cNvPr>
          <p:cNvSpPr txBox="1"/>
          <p:nvPr/>
        </p:nvSpPr>
        <p:spPr>
          <a:xfrm>
            <a:off x="6085468" y="4408242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DEF637-C082-6498-047C-66B43D4D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314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صورة 5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CBEE78DD-CDD8-B297-8665-9C24980A29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03975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9">
            <a:extLst>
              <a:ext uri="{FF2B5EF4-FFF2-40B4-BE49-F238E27FC236}">
                <a16:creationId xmlns:a16="http://schemas.microsoft.com/office/drawing/2014/main" id="{7AD04D72-2165-FE8C-484E-DC3FD0CDE7B9}"/>
              </a:ext>
            </a:extLst>
          </p:cNvPr>
          <p:cNvSpPr txBox="1"/>
          <p:nvPr/>
        </p:nvSpPr>
        <p:spPr>
          <a:xfrm>
            <a:off x="1989077" y="-72882"/>
            <a:ext cx="802990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rgbClr val="FF5969"/>
                </a:solidFill>
                <a:ea typeface="+mn-lt"/>
                <a:cs typeface="+mn-lt"/>
              </a:rPr>
              <a:t>Game</a:t>
            </a:r>
            <a:endParaRPr lang="en-US" dirty="0"/>
          </a:p>
          <a:p>
            <a:endParaRPr lang="en-US" sz="3200" b="1">
              <a:cs typeface="Calibri"/>
            </a:endParaRPr>
          </a:p>
        </p:txBody>
      </p:sp>
      <p:sp>
        <p:nvSpPr>
          <p:cNvPr id="8" name="عنصر نائب لرقم الشريحة 7">
            <a:extLst>
              <a:ext uri="{FF2B5EF4-FFF2-40B4-BE49-F238E27FC236}">
                <a16:creationId xmlns:a16="http://schemas.microsoft.com/office/drawing/2014/main" id="{21EC5E17-94DB-CF20-4D90-6690E0DE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712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7</a:t>
            </a:fld>
            <a:endParaRPr lang="de-DE"/>
          </a:p>
        </p:txBody>
      </p:sp>
      <p:pic>
        <p:nvPicPr>
          <p:cNvPr id="2" name="Picture 1" descr="A blue button with a cross and a start button&#10;&#10;Description automatically generated">
            <a:extLst>
              <a:ext uri="{FF2B5EF4-FFF2-40B4-BE49-F238E27FC236}">
                <a16:creationId xmlns:a16="http://schemas.microsoft.com/office/drawing/2014/main" id="{32775F78-21F7-2E25-BB39-14BBB9597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539" y="1151965"/>
            <a:ext cx="3017253" cy="5208494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02E2DF6-8E82-2ADC-E4D9-E68CB8189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953" y="963708"/>
            <a:ext cx="4819578" cy="55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01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74361" cy="6858000"/>
            <a:chOff x="-290920" y="0"/>
            <a:chExt cx="1257436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608549" y="3177400"/>
              <a:ext cx="2703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  <a:ea typeface="+mn-lt"/>
                  <a:cs typeface="+mn-lt"/>
                </a:rPr>
                <a:t>Game</a:t>
              </a:r>
              <a:endParaRPr lang="ar-SA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96083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ea typeface="+mn-lt"/>
                  <a:cs typeface="+mn-lt"/>
                </a:rPr>
                <a:t>Diagrams</a:t>
              </a:r>
              <a:endParaRPr lang="ar-SA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7937693" y="3157593"/>
              <a:ext cx="23609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922676" y="3096631"/>
              <a:ext cx="236092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C71A93-B148-4A8B-B0CA-4AD086FE8D7B}"/>
              </a:ext>
            </a:extLst>
          </p:cNvPr>
          <p:cNvSpPr txBox="1"/>
          <p:nvPr/>
        </p:nvSpPr>
        <p:spPr>
          <a:xfrm>
            <a:off x="2814194" y="4413813"/>
            <a:ext cx="165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B0129A-D09E-4693-96AE-20F4A2C31E42}"/>
              </a:ext>
            </a:extLst>
          </p:cNvPr>
          <p:cNvSpPr txBox="1"/>
          <p:nvPr/>
        </p:nvSpPr>
        <p:spPr>
          <a:xfrm>
            <a:off x="5003104" y="4413813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0C2261-B057-44FB-B300-F0F52E3F90C0}"/>
              </a:ext>
            </a:extLst>
          </p:cNvPr>
          <p:cNvSpPr txBox="1"/>
          <p:nvPr/>
        </p:nvSpPr>
        <p:spPr>
          <a:xfrm>
            <a:off x="6085468" y="4408242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DEF637-C082-6498-047C-66B43D4D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314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صورة 5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CBEE78DD-CDD8-B297-8665-9C24980A29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03975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9">
            <a:extLst>
              <a:ext uri="{FF2B5EF4-FFF2-40B4-BE49-F238E27FC236}">
                <a16:creationId xmlns:a16="http://schemas.microsoft.com/office/drawing/2014/main" id="{7AD04D72-2165-FE8C-484E-DC3FD0CDE7B9}"/>
              </a:ext>
            </a:extLst>
          </p:cNvPr>
          <p:cNvSpPr txBox="1"/>
          <p:nvPr/>
        </p:nvSpPr>
        <p:spPr>
          <a:xfrm>
            <a:off x="1989077" y="-72882"/>
            <a:ext cx="802990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rgbClr val="FF5969"/>
                </a:solidFill>
                <a:ea typeface="+mn-lt"/>
                <a:cs typeface="+mn-lt"/>
              </a:rPr>
              <a:t>Game</a:t>
            </a:r>
            <a:endParaRPr lang="en-US" dirty="0"/>
          </a:p>
          <a:p>
            <a:endParaRPr lang="en-US" sz="3200" b="1">
              <a:cs typeface="Calibri"/>
            </a:endParaRPr>
          </a:p>
        </p:txBody>
      </p:sp>
      <p:sp>
        <p:nvSpPr>
          <p:cNvPr id="8" name="عنصر نائب لرقم الشريحة 7">
            <a:extLst>
              <a:ext uri="{FF2B5EF4-FFF2-40B4-BE49-F238E27FC236}">
                <a16:creationId xmlns:a16="http://schemas.microsoft.com/office/drawing/2014/main" id="{21EC5E17-94DB-CF20-4D90-6690E0DE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712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8</a:t>
            </a:fld>
            <a:endParaRPr lang="de-DE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7CF54D-5186-9361-48DB-255233C83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469" y="1116106"/>
            <a:ext cx="3008287" cy="5208493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11084F1-9E4A-3BB2-2381-A35B27C7E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670" y="909918"/>
            <a:ext cx="4714260" cy="562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02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74361" cy="6858000"/>
            <a:chOff x="-290920" y="0"/>
            <a:chExt cx="1257436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608549" y="3177400"/>
              <a:ext cx="2703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Vision</a:t>
              </a:r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/>
                  <a:ea typeface="+mn-lt"/>
                  <a:cs typeface="+mn-lt"/>
                </a:rPr>
                <a:t>Game</a:t>
              </a:r>
              <a:endParaRPr lang="ar-SA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96083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ea typeface="+mn-lt"/>
                  <a:cs typeface="+mn-lt"/>
                </a:rPr>
                <a:t>Diagrams</a:t>
              </a:r>
              <a:endParaRPr lang="ar-SA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722813" cy="6858000"/>
            <a:chOff x="718505" y="-1"/>
            <a:chExt cx="872281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7937693" y="3157593"/>
              <a:ext cx="23609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ea typeface="+mn-lt"/>
                  <a:cs typeface="+mn-lt"/>
                </a:rPr>
                <a:t>Features</a:t>
              </a:r>
              <a:endParaRPr lang="en-US" sz="3600">
                <a:solidFill>
                  <a:srgbClr val="F0EEF0"/>
                </a:solidFill>
                <a:ea typeface="+mn-lt"/>
                <a:cs typeface="+mn-lt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922676" y="3096631"/>
              <a:ext cx="236092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SWE2 Aim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C71A93-B148-4A8B-B0CA-4AD086FE8D7B}"/>
              </a:ext>
            </a:extLst>
          </p:cNvPr>
          <p:cNvSpPr txBox="1"/>
          <p:nvPr/>
        </p:nvSpPr>
        <p:spPr>
          <a:xfrm>
            <a:off x="2814194" y="4413813"/>
            <a:ext cx="165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B0129A-D09E-4693-96AE-20F4A2C31E42}"/>
              </a:ext>
            </a:extLst>
          </p:cNvPr>
          <p:cNvSpPr txBox="1"/>
          <p:nvPr/>
        </p:nvSpPr>
        <p:spPr>
          <a:xfrm>
            <a:off x="5003104" y="4413813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DEF637-C082-6498-047C-66B43D4D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31445" y="0"/>
            <a:ext cx="1075833" cy="1075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صورة 5" descr="Description: Description: Description: شعار الجامعة غير ملون">
            <a:extLst>
              <a:ext uri="{FF2B5EF4-FFF2-40B4-BE49-F238E27FC236}">
                <a16:creationId xmlns:a16="http://schemas.microsoft.com/office/drawing/2014/main" id="{CBEE78DD-CDD8-B297-8665-9C24980A29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/>
          </a:blip>
          <a:srcRect/>
          <a:stretch>
            <a:fillRect/>
          </a:stretch>
        </p:blipFill>
        <p:spPr bwMode="auto">
          <a:xfrm>
            <a:off x="10397552" y="-1"/>
            <a:ext cx="704742" cy="10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9">
            <a:extLst>
              <a:ext uri="{FF2B5EF4-FFF2-40B4-BE49-F238E27FC236}">
                <a16:creationId xmlns:a16="http://schemas.microsoft.com/office/drawing/2014/main" id="{7AD04D72-2165-FE8C-484E-DC3FD0CDE7B9}"/>
              </a:ext>
            </a:extLst>
          </p:cNvPr>
          <p:cNvSpPr txBox="1"/>
          <p:nvPr/>
        </p:nvSpPr>
        <p:spPr>
          <a:xfrm>
            <a:off x="1989077" y="-72882"/>
            <a:ext cx="802990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rgbClr val="FF5969"/>
                </a:solidFill>
                <a:ea typeface="+mn-lt"/>
                <a:cs typeface="+mn-lt"/>
              </a:rPr>
              <a:t>Game</a:t>
            </a:r>
            <a:endParaRPr lang="en-US" dirty="0"/>
          </a:p>
          <a:p>
            <a:endParaRPr lang="en-US" sz="3200" b="1">
              <a:cs typeface="Calibri"/>
            </a:endParaRPr>
          </a:p>
        </p:txBody>
      </p:sp>
      <p:sp>
        <p:nvSpPr>
          <p:cNvPr id="8" name="عنصر نائب لرقم الشريحة 7">
            <a:extLst>
              <a:ext uri="{FF2B5EF4-FFF2-40B4-BE49-F238E27FC236}">
                <a16:creationId xmlns:a16="http://schemas.microsoft.com/office/drawing/2014/main" id="{21EC5E17-94DB-CF20-4D90-6690E0DE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7120" y="6356350"/>
            <a:ext cx="2743200" cy="365125"/>
          </a:xfrm>
        </p:spPr>
        <p:txBody>
          <a:bodyPr/>
          <a:lstStyle/>
          <a:p>
            <a:fld id="{A4489FD0-501B-4C6F-9CB2-8996B7BF4EFE}" type="slidenum">
              <a:rPr lang="de-DE" smtClean="0"/>
              <a:t>9</a:t>
            </a:fld>
            <a:endParaRPr lang="de-DE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179501A-246B-EFD7-7F0A-C406AA7F8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326" y="1071283"/>
            <a:ext cx="2963465" cy="5056093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7E64CA4-B320-4EF1-8DC2-48416AAED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870" y="865095"/>
            <a:ext cx="4794943" cy="56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35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revision>281</cp:revision>
  <dcterms:created xsi:type="dcterms:W3CDTF">2017-01-05T13:17:27Z</dcterms:created>
  <dcterms:modified xsi:type="dcterms:W3CDTF">2024-02-05T20:37:26Z</dcterms:modified>
</cp:coreProperties>
</file>