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01" r:id="rId2"/>
    <p:sldId id="282" r:id="rId3"/>
    <p:sldId id="303" r:id="rId4"/>
    <p:sldId id="283" r:id="rId5"/>
    <p:sldId id="305" r:id="rId6"/>
    <p:sldId id="306" r:id="rId7"/>
    <p:sldId id="332" r:id="rId8"/>
    <p:sldId id="307" r:id="rId9"/>
    <p:sldId id="284" r:id="rId10"/>
    <p:sldId id="308" r:id="rId11"/>
    <p:sldId id="309" r:id="rId12"/>
    <p:sldId id="311" r:id="rId13"/>
    <p:sldId id="310" r:id="rId14"/>
    <p:sldId id="312" r:id="rId15"/>
    <p:sldId id="313" r:id="rId16"/>
    <p:sldId id="314" r:id="rId17"/>
    <p:sldId id="315" r:id="rId18"/>
    <p:sldId id="317" r:id="rId19"/>
    <p:sldId id="328" r:id="rId20"/>
    <p:sldId id="319" r:id="rId21"/>
    <p:sldId id="329" r:id="rId22"/>
    <p:sldId id="324" r:id="rId23"/>
    <p:sldId id="325" r:id="rId24"/>
    <p:sldId id="327" r:id="rId25"/>
    <p:sldId id="330" r:id="rId26"/>
    <p:sldId id="331" r:id="rId27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96FF"/>
    <a:srgbClr val="0000FF"/>
    <a:srgbClr val="FFB4B7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2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PAT04_intro.pptx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Classification - Intro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5FA8BE-3FC7-BE4D-AAA0-8E83C787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PAT04_intro.pptx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786773-14E6-FA4D-91EE-83FAF585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6215348" y="435734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779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D8720ED6-093D-2848-9946-3BC5D0C31A40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BF7E16-4B54-5148-84EA-8DAC1624CF97}"/>
              </a:ext>
            </a:extLst>
          </p:cNvPr>
          <p:cNvSpPr txBox="1"/>
          <p:nvPr/>
        </p:nvSpPr>
        <p:spPr>
          <a:xfrm>
            <a:off x="2956297" y="2053977"/>
            <a:ext cx="83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</a:t>
            </a: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255011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56297" y="2053977"/>
            <a:ext cx="83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</a:t>
            </a: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9967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8567992" y="5560509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57714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07986" y="2155577"/>
            <a:ext cx="157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Was it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 </a:t>
            </a:r>
            <a:r>
              <a:rPr lang="en-US" sz="1200" dirty="0">
                <a:latin typeface="Trebuchet MS"/>
                <a:cs typeface="Trebuchet MS"/>
              </a:rPr>
              <a:t>?  Yes/No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Footer Placeholder 51">
            <a:extLst>
              <a:ext uri="{FF2B5EF4-FFF2-40B4-BE49-F238E27FC236}">
                <a16:creationId xmlns:a16="http://schemas.microsoft.com/office/drawing/2014/main" id="{BDB1443A-2AA9-D54B-BCF4-C695A3DC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19" name="Slide Number Placeholder 52">
            <a:extLst>
              <a:ext uri="{FF2B5EF4-FFF2-40B4-BE49-F238E27FC236}">
                <a16:creationId xmlns:a16="http://schemas.microsoft.com/office/drawing/2014/main" id="{F645D835-F904-DF4F-A51A-647729B3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606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07986" y="2155577"/>
            <a:ext cx="157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Was it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 </a:t>
            </a:r>
            <a:r>
              <a:rPr lang="en-US" sz="1200" dirty="0">
                <a:latin typeface="Trebuchet MS"/>
                <a:cs typeface="Trebuchet MS"/>
              </a:rPr>
              <a:t>?  Yes/No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D5CE5-A82B-A842-8C9E-328CC3E967C3}"/>
              </a:ext>
            </a:extLst>
          </p:cNvPr>
          <p:cNvSpPr txBox="1"/>
          <p:nvPr/>
        </p:nvSpPr>
        <p:spPr>
          <a:xfrm>
            <a:off x="5229604" y="2067211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for all testing samples…</a:t>
            </a:r>
          </a:p>
          <a:p>
            <a:r>
              <a:rPr lang="en-US" dirty="0"/>
              <a:t>Compute Accuracy</a:t>
            </a:r>
          </a:p>
        </p:txBody>
      </p:sp>
    </p:spTree>
    <p:extLst>
      <p:ext uri="{BB962C8B-B14F-4D97-AF65-F5344CB8AC3E}">
        <p14:creationId xmlns:p14="http://schemas.microsoft.com/office/powerpoint/2010/main" val="2136153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49AF98-901E-854A-93D0-2C066CA14C7E}"/>
              </a:ext>
            </a:extLst>
          </p:cNvPr>
          <p:cNvSpPr/>
          <p:nvPr/>
        </p:nvSpPr>
        <p:spPr>
          <a:xfrm>
            <a:off x="203200" y="185659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BB820B-E58F-4F46-B549-F1888779A065}"/>
              </a:ext>
            </a:extLst>
          </p:cNvPr>
          <p:cNvSpPr/>
          <p:nvPr/>
        </p:nvSpPr>
        <p:spPr>
          <a:xfrm>
            <a:off x="5456620" y="2133591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12A2C8-FF8B-D14B-9C96-B3DDF6346A88}"/>
              </a:ext>
            </a:extLst>
          </p:cNvPr>
          <p:cNvSpPr/>
          <p:nvPr/>
        </p:nvSpPr>
        <p:spPr>
          <a:xfrm>
            <a:off x="6215348" y="435734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FCF95D4-D361-9E41-AA2E-60C3BEB63AB1}"/>
              </a:ext>
            </a:extLst>
          </p:cNvPr>
          <p:cNvSpPr/>
          <p:nvPr/>
        </p:nvSpPr>
        <p:spPr>
          <a:xfrm>
            <a:off x="863509" y="42972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9CD57C-AD31-444D-9247-9A13A883CBF3}"/>
              </a:ext>
            </a:extLst>
          </p:cNvPr>
          <p:cNvSpPr/>
          <p:nvPr/>
        </p:nvSpPr>
        <p:spPr>
          <a:xfrm>
            <a:off x="8567992" y="5560509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581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B28B74-E50E-B44D-B6D4-476F2412088F}"/>
              </a:ext>
            </a:extLst>
          </p:cNvPr>
          <p:cNvSpPr/>
          <p:nvPr/>
        </p:nvSpPr>
        <p:spPr>
          <a:xfrm>
            <a:off x="7620000" y="3093415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230725-47E0-9F4F-8AB9-48FB5BFCF5BD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FDD674-E1DE-3E47-9E9F-DA911493B4B7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FE04E5-0009-264B-BEC2-61AE49C077F4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C24E5E0-707A-FB4F-A2D6-E4BB58085B3C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3E0FB2-50EC-2749-B71C-CF4888D2FC2C}"/>
              </a:ext>
            </a:extLst>
          </p:cNvPr>
          <p:cNvSpPr txBox="1"/>
          <p:nvPr/>
        </p:nvSpPr>
        <p:spPr>
          <a:xfrm>
            <a:off x="8033499" y="42203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13E7F7-4DE5-B64E-8D38-02EDB4958319}"/>
              </a:ext>
            </a:extLst>
          </p:cNvPr>
          <p:cNvSpPr txBox="1"/>
          <p:nvPr/>
        </p:nvSpPr>
        <p:spPr>
          <a:xfrm>
            <a:off x="7385680" y="42355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A345-1E67-D44D-BB7C-C3A4B7CB2107}"/>
              </a:ext>
            </a:extLst>
          </p:cNvPr>
          <p:cNvSpPr txBox="1"/>
          <p:nvPr/>
        </p:nvSpPr>
        <p:spPr>
          <a:xfrm>
            <a:off x="6984987" y="481167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829BEF-5E74-144D-905E-5A343161F2EE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7386700" y="4604869"/>
            <a:ext cx="168257" cy="206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BDE942-9AE7-7244-9720-104FA7EF8DE0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8189952" y="4589636"/>
            <a:ext cx="229116" cy="27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E9488B-92CA-FE46-ACD0-77FAF8D5C14B}"/>
              </a:ext>
            </a:extLst>
          </p:cNvPr>
          <p:cNvSpPr txBox="1"/>
          <p:nvPr/>
        </p:nvSpPr>
        <p:spPr>
          <a:xfrm>
            <a:off x="7838804" y="484396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/ </a:t>
            </a:r>
            <a:r>
              <a:rPr lang="en-US" dirty="0">
                <a:solidFill>
                  <a:srgbClr val="0000FF"/>
                </a:solidFill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564496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068B1DAB-E353-E643-8374-61438104219B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D42EA9-F664-1B44-AECE-8B7B476D2742}"/>
              </a:ext>
            </a:extLst>
          </p:cNvPr>
          <p:cNvSpPr/>
          <p:nvPr/>
        </p:nvSpPr>
        <p:spPr>
          <a:xfrm>
            <a:off x="3906125" y="1301000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D611A-28F8-D640-8FC9-EFEFE6C52B9B}"/>
              </a:ext>
            </a:extLst>
          </p:cNvPr>
          <p:cNvSpPr txBox="1"/>
          <p:nvPr/>
        </p:nvSpPr>
        <p:spPr>
          <a:xfrm>
            <a:off x="3127133" y="1808913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Training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F2DA5-D3EF-FC4B-BF56-55F85F1F93D8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745075-6EE9-4444-8A00-A55DE258E6C2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9AD61-E8E7-8A4A-8A26-A519A2B6F57E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CD0E7F-2E23-A84E-A9BB-157C9A2D032E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978C568-6E61-DE4A-A308-C0FCC393C082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AD8224-1017-3646-8C24-8699327DDC27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A933543-ECBC-4248-8440-0723A492FC11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CB736-B7B9-BC47-8630-560402B9DC2E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328254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068B1DAB-E353-E643-8374-61438104219B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D42EA9-F664-1B44-AECE-8B7B476D2742}"/>
              </a:ext>
            </a:extLst>
          </p:cNvPr>
          <p:cNvSpPr/>
          <p:nvPr/>
        </p:nvSpPr>
        <p:spPr>
          <a:xfrm>
            <a:off x="3906125" y="1301000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D611A-28F8-D640-8FC9-EFEFE6C52B9B}"/>
              </a:ext>
            </a:extLst>
          </p:cNvPr>
          <p:cNvSpPr txBox="1"/>
          <p:nvPr/>
        </p:nvSpPr>
        <p:spPr>
          <a:xfrm>
            <a:off x="3127133" y="1808913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Training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F2DA5-D3EF-FC4B-BF56-55F85F1F93D8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745075-6EE9-4444-8A00-A55DE258E6C2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9AD61-E8E7-8A4A-8A26-A519A2B6F57E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CD0E7F-2E23-A84E-A9BB-157C9A2D032E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978C568-6E61-DE4A-A308-C0FCC393C082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AD8224-1017-3646-8C24-8699327DDC27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A933543-ECBC-4248-8440-0723A492FC11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CB736-B7B9-BC47-8630-560402B9DC2E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309700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826198"/>
              </p:ext>
            </p:extLst>
          </p:nvPr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83051"/>
              </p:ext>
            </p:extLst>
          </p:nvPr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271188"/>
              </p:ext>
            </p:extLst>
          </p:nvPr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48744" y="19296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5" name="Straight Arrow Connector 4"/>
          <p:cNvCxnSpPr>
            <a:cxnSpLocks/>
            <a:endCxn id="44" idx="0"/>
          </p:cNvCxnSpPr>
          <p:nvPr/>
        </p:nvCxnSpPr>
        <p:spPr>
          <a:xfrm>
            <a:off x="3383868" y="2466095"/>
            <a:ext cx="0" cy="602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8B72A30-7F8A-4245-AB6C-4A8F3449F99E}"/>
              </a:ext>
            </a:extLst>
          </p:cNvPr>
          <p:cNvSpPr/>
          <p:nvPr/>
        </p:nvSpPr>
        <p:spPr>
          <a:xfrm>
            <a:off x="3146566" y="14336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F6B302-E861-FC42-B48E-2500608C5C88}"/>
              </a:ext>
            </a:extLst>
          </p:cNvPr>
          <p:cNvSpPr txBox="1"/>
          <p:nvPr/>
        </p:nvSpPr>
        <p:spPr>
          <a:xfrm>
            <a:off x="3464718" y="294613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53" name="Footer Placeholder 51">
            <a:extLst>
              <a:ext uri="{FF2B5EF4-FFF2-40B4-BE49-F238E27FC236}">
                <a16:creationId xmlns:a16="http://schemas.microsoft.com/office/drawing/2014/main" id="{6A5F82F1-E801-A14B-82A5-8E0CD45C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54" name="Slide Number Placeholder 52">
            <a:extLst>
              <a:ext uri="{FF2B5EF4-FFF2-40B4-BE49-F238E27FC236}">
                <a16:creationId xmlns:a16="http://schemas.microsoft.com/office/drawing/2014/main" id="{813124A5-AF40-0A42-B6AA-6DBA325B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5F721E8-8D09-6648-A391-90ED9B6E0913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182E8125-0B23-F646-9E96-6FE3C2CD1139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517496-D8F7-A049-91FE-4DBA1E2E5D10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22433AB8-E61A-6749-94D9-2F526408D133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8464EF-1824-B34F-8C22-18F4C39571D9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296475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5F721E8-8D09-6648-A391-90ED9B6E0913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182E8125-0B23-F646-9E96-6FE3C2CD1139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517496-D8F7-A049-91FE-4DBA1E2E5D10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22433AB8-E61A-6749-94D9-2F526408D133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8464EF-1824-B34F-8C22-18F4C39571D9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D19999-E1BC-5942-8A45-46F465716028}"/>
              </a:ext>
            </a:extLst>
          </p:cNvPr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4BFC2C5B-DFBA-5743-8FB7-FA57D061EF9D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FD52BC-1002-9F4D-89AF-6765AB179D87}"/>
              </a:ext>
            </a:extLst>
          </p:cNvPr>
          <p:cNvSpPr txBox="1"/>
          <p:nvPr/>
        </p:nvSpPr>
        <p:spPr>
          <a:xfrm>
            <a:off x="2956297" y="2053977"/>
            <a:ext cx="83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Classified</a:t>
            </a:r>
          </a:p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as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B78535A-D1D9-E442-9CC8-E7FB695C7901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98981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07986" y="2155577"/>
            <a:ext cx="157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Was it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 </a:t>
            </a:r>
            <a:r>
              <a:rPr lang="en-US" sz="1200" dirty="0">
                <a:latin typeface="Trebuchet MS"/>
                <a:cs typeface="Trebuchet MS"/>
              </a:rPr>
              <a:t>?  Yes/No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93351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F3A5A51B-EAB3-B541-84EC-7E0847AF0698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0DB36A7-60EE-FB42-9D29-A0756AF184DA}"/>
              </a:ext>
            </a:extLst>
          </p:cNvPr>
          <p:cNvSpPr/>
          <p:nvPr/>
        </p:nvSpPr>
        <p:spPr>
          <a:xfrm rot="16200000">
            <a:off x="3211617" y="263271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FB3367-9918-7B47-9642-C2819F2A8132}"/>
              </a:ext>
            </a:extLst>
          </p:cNvPr>
          <p:cNvSpPr txBox="1"/>
          <p:nvPr/>
        </p:nvSpPr>
        <p:spPr>
          <a:xfrm>
            <a:off x="2907986" y="2155577"/>
            <a:ext cx="1571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/>
                <a:cs typeface="Trebuchet MS"/>
              </a:rPr>
              <a:t>Was it </a:t>
            </a:r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 </a:t>
            </a:r>
            <a:r>
              <a:rPr lang="en-US" sz="1200" dirty="0">
                <a:latin typeface="Trebuchet MS"/>
                <a:cs typeface="Trebuchet MS"/>
              </a:rPr>
              <a:t>?  Yes/No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31662BBA-26D5-0148-8A8D-C512FC72DCF1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C4C0A0-B05F-F544-ACDD-93C547A06151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1AB7EA6F-7213-D541-ADC6-6799FEB73B9E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685E87-A3A9-2042-AA13-2BC1F2F3D107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ABB486-3638-DA46-BFB4-6E2F9AD24A1A}"/>
              </a:ext>
            </a:extLst>
          </p:cNvPr>
          <p:cNvSpPr/>
          <p:nvPr/>
        </p:nvSpPr>
        <p:spPr>
          <a:xfrm>
            <a:off x="2448297" y="2057934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D5CE5-A82B-A842-8C9E-328CC3E967C3}"/>
              </a:ext>
            </a:extLst>
          </p:cNvPr>
          <p:cNvSpPr txBox="1"/>
          <p:nvPr/>
        </p:nvSpPr>
        <p:spPr>
          <a:xfrm>
            <a:off x="5229604" y="2067211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for all testing samples…</a:t>
            </a:r>
          </a:p>
          <a:p>
            <a:r>
              <a:rPr lang="en-US" dirty="0"/>
              <a:t>Compute Accuracy</a:t>
            </a:r>
          </a:p>
        </p:txBody>
      </p:sp>
    </p:spTree>
    <p:extLst>
      <p:ext uri="{BB962C8B-B14F-4D97-AF65-F5344CB8AC3E}">
        <p14:creationId xmlns:p14="http://schemas.microsoft.com/office/powerpoint/2010/main" val="1190046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049AF98-901E-854A-93D0-2C066CA14C7E}"/>
              </a:ext>
            </a:extLst>
          </p:cNvPr>
          <p:cNvSpPr/>
          <p:nvPr/>
        </p:nvSpPr>
        <p:spPr>
          <a:xfrm>
            <a:off x="203200" y="185659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BB820B-E58F-4F46-B549-F1888779A065}"/>
              </a:ext>
            </a:extLst>
          </p:cNvPr>
          <p:cNvSpPr/>
          <p:nvPr/>
        </p:nvSpPr>
        <p:spPr>
          <a:xfrm>
            <a:off x="5456620" y="2133591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12A2C8-FF8B-D14B-9C96-B3DDF6346A88}"/>
              </a:ext>
            </a:extLst>
          </p:cNvPr>
          <p:cNvSpPr/>
          <p:nvPr/>
        </p:nvSpPr>
        <p:spPr>
          <a:xfrm>
            <a:off x="6215348" y="435734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FCF95D4-D361-9E41-AA2E-60C3BEB63AB1}"/>
              </a:ext>
            </a:extLst>
          </p:cNvPr>
          <p:cNvSpPr/>
          <p:nvPr/>
        </p:nvSpPr>
        <p:spPr>
          <a:xfrm>
            <a:off x="863509" y="42972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A9CD57C-AD31-444D-9247-9A13A883CBF3}"/>
              </a:ext>
            </a:extLst>
          </p:cNvPr>
          <p:cNvSpPr/>
          <p:nvPr/>
        </p:nvSpPr>
        <p:spPr>
          <a:xfrm>
            <a:off x="8567992" y="5560509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36360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B553AC-0B60-5941-B585-99DBF44D096B}"/>
              </a:ext>
            </a:extLst>
          </p:cNvPr>
          <p:cNvSpPr txBox="1"/>
          <p:nvPr/>
        </p:nvSpPr>
        <p:spPr>
          <a:xfrm>
            <a:off x="909779" y="1219200"/>
            <a:ext cx="1566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Libraries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052B0-9489-2D45-854C-BF438AB2CFA8}"/>
              </a:ext>
            </a:extLst>
          </p:cNvPr>
          <p:cNvSpPr txBox="1"/>
          <p:nvPr/>
        </p:nvSpPr>
        <p:spPr>
          <a:xfrm>
            <a:off x="901700" y="1993900"/>
            <a:ext cx="6571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r>
              <a:rPr lang="en-US" dirty="0"/>
              <a:t>0.	</a:t>
            </a:r>
            <a:r>
              <a:rPr lang="en-US" dirty="0">
                <a:solidFill>
                  <a:srgbClr val="0096FF"/>
                </a:solidFill>
              </a:rPr>
              <a:t>(</a:t>
            </a:r>
            <a:r>
              <a:rPr lang="en-US" dirty="0" err="1">
                <a:solidFill>
                  <a:srgbClr val="0096FF"/>
                </a:solidFill>
              </a:rPr>
              <a:t>X,d</a:t>
            </a:r>
            <a:r>
              <a:rPr lang="en-US" dirty="0">
                <a:solidFill>
                  <a:srgbClr val="0096FF"/>
                </a:solidFill>
              </a:rPr>
              <a:t>)</a:t>
            </a:r>
            <a:r>
              <a:rPr lang="en-US" dirty="0"/>
              <a:t> and </a:t>
            </a:r>
            <a:r>
              <a:rPr lang="en-US" dirty="0">
                <a:solidFill>
                  <a:srgbClr val="FF9300"/>
                </a:solidFill>
              </a:rPr>
              <a:t>(</a:t>
            </a:r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 err="1">
                <a:solidFill>
                  <a:srgbClr val="FF9300"/>
                </a:solidFill>
              </a:rPr>
              <a:t>,d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>
                <a:solidFill>
                  <a:srgbClr val="FF9300"/>
                </a:solidFill>
              </a:rPr>
              <a:t>)</a:t>
            </a:r>
            <a:r>
              <a:rPr lang="en-US" dirty="0"/>
              <a:t> 	   ← read training and testing data</a:t>
            </a:r>
          </a:p>
          <a:p>
            <a:r>
              <a:rPr lang="en-US" dirty="0"/>
              <a:t>1.	</a:t>
            </a:r>
            <a:r>
              <a:rPr lang="en-US" i="1" dirty="0"/>
              <a:t>Definition</a:t>
            </a:r>
            <a:r>
              <a:rPr lang="en-US" dirty="0"/>
              <a:t>  	   ← Classifier Definition</a:t>
            </a:r>
          </a:p>
          <a:p>
            <a:r>
              <a:rPr lang="en-US" dirty="0"/>
              <a:t>2.	</a:t>
            </a:r>
            <a:r>
              <a:rPr lang="en-US" i="1" dirty="0" err="1"/>
              <a:t>TrainedParameters</a:t>
            </a:r>
            <a:r>
              <a:rPr lang="en-US" dirty="0"/>
              <a:t> ← Training(</a:t>
            </a:r>
            <a:r>
              <a:rPr lang="en-US" dirty="0" err="1">
                <a:solidFill>
                  <a:srgbClr val="0096FF"/>
                </a:solidFill>
              </a:rPr>
              <a:t>X,d</a:t>
            </a:r>
            <a:r>
              <a:rPr lang="en-US" dirty="0" err="1"/>
              <a:t>,Definition</a:t>
            </a:r>
            <a:r>
              <a:rPr lang="en-US" dirty="0"/>
              <a:t>)</a:t>
            </a:r>
          </a:p>
          <a:p>
            <a:r>
              <a:rPr lang="en-US" dirty="0"/>
              <a:t>3.	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  <a:r>
              <a:rPr lang="en-US" dirty="0"/>
              <a:t>  		   ← Testing(</a:t>
            </a:r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 err="1"/>
              <a:t>,</a:t>
            </a:r>
            <a:r>
              <a:rPr lang="en-US" i="1" dirty="0" err="1"/>
              <a:t>TrainedParameters</a:t>
            </a:r>
            <a:r>
              <a:rPr lang="en-US" dirty="0"/>
              <a:t>)</a:t>
            </a:r>
          </a:p>
          <a:p>
            <a:r>
              <a:rPr lang="en-US" dirty="0"/>
              <a:t>4.	Accuracy	   ← Accuracy(</a:t>
            </a:r>
            <a:r>
              <a:rPr lang="en-US" dirty="0" err="1">
                <a:solidFill>
                  <a:srgbClr val="00B050"/>
                </a:solidFill>
              </a:rPr>
              <a:t>d</a:t>
            </a:r>
            <a:r>
              <a:rPr lang="en-US" baseline="-25000" dirty="0" err="1">
                <a:solidFill>
                  <a:srgbClr val="00B050"/>
                </a:solidFill>
              </a:rPr>
              <a:t>s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9300"/>
                </a:solidFill>
              </a:rPr>
              <a:t>d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r>
              <a:rPr lang="en-US" dirty="0"/>
              <a:t>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97D9FC-B270-0749-829C-E72017D1A9B0}"/>
              </a:ext>
            </a:extLst>
          </p:cNvPr>
          <p:cNvGrpSpPr/>
          <p:nvPr/>
        </p:nvGrpSpPr>
        <p:grpSpPr>
          <a:xfrm>
            <a:off x="2217683" y="950889"/>
            <a:ext cx="3216166" cy="1666187"/>
            <a:chOff x="2217683" y="950889"/>
            <a:chExt cx="3216166" cy="166618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CF5C2F0-9653-8547-BF72-E1A47D59A75E}"/>
                </a:ext>
              </a:extLst>
            </p:cNvPr>
            <p:cNvSpPr txBox="1"/>
            <p:nvPr/>
          </p:nvSpPr>
          <p:spPr>
            <a:xfrm>
              <a:off x="3457026" y="950889"/>
              <a:ext cx="1976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96FF"/>
                  </a:solidFill>
                  <a:latin typeface="Courier" pitchFamily="2" charset="0"/>
                </a:rPr>
                <a:t>Xtrain,ytrain</a:t>
              </a:r>
              <a:endParaRPr lang="en-US" dirty="0">
                <a:solidFill>
                  <a:srgbClr val="0096FF"/>
                </a:solidFill>
                <a:latin typeface="Courier" pitchFamily="2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693B63B-68C0-C44E-BC0D-E6FA4C5B7B1D}"/>
                </a:ext>
              </a:extLst>
            </p:cNvPr>
            <p:cNvCxnSpPr/>
            <p:nvPr/>
          </p:nvCxnSpPr>
          <p:spPr>
            <a:xfrm flipV="1">
              <a:off x="2217683" y="1313793"/>
              <a:ext cx="1177158" cy="130328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267D35-D745-A846-A2F4-94CDD050CFDA}"/>
              </a:ext>
            </a:extLst>
          </p:cNvPr>
          <p:cNvGrpSpPr/>
          <p:nvPr/>
        </p:nvGrpSpPr>
        <p:grpSpPr>
          <a:xfrm>
            <a:off x="909779" y="3719116"/>
            <a:ext cx="873957" cy="1192524"/>
            <a:chOff x="909779" y="3719116"/>
            <a:chExt cx="873957" cy="11925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5BB853-7DC7-C24D-8DD9-5EA4643416DC}"/>
                </a:ext>
              </a:extLst>
            </p:cNvPr>
            <p:cNvSpPr txBox="1"/>
            <p:nvPr/>
          </p:nvSpPr>
          <p:spPr>
            <a:xfrm>
              <a:off x="909779" y="4542308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  <a:latin typeface="Courier" pitchFamily="2" charset="0"/>
                </a:rPr>
                <a:t>ypred</a:t>
              </a:r>
              <a:endParaRPr lang="en-US" dirty="0">
                <a:solidFill>
                  <a:srgbClr val="00B050"/>
                </a:solidFill>
                <a:latin typeface="Courier" pitchFamily="2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216A55-3F21-D74B-BD51-E30BE78953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3076" y="3719116"/>
              <a:ext cx="665388" cy="77931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4D70B7-9A4C-E846-887A-633EDDCB7196}"/>
              </a:ext>
            </a:extLst>
          </p:cNvPr>
          <p:cNvGrpSpPr/>
          <p:nvPr/>
        </p:nvGrpSpPr>
        <p:grpSpPr>
          <a:xfrm>
            <a:off x="3250933" y="1683494"/>
            <a:ext cx="2242390" cy="862172"/>
            <a:chOff x="3250933" y="1683494"/>
            <a:chExt cx="2242390" cy="86217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4CA81B-F7FA-DD47-B064-7BE439E650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933" y="1965434"/>
              <a:ext cx="490750" cy="58023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963230-37AD-874A-9F05-F3D7598CCB8D}"/>
                </a:ext>
              </a:extLst>
            </p:cNvPr>
            <p:cNvSpPr txBox="1"/>
            <p:nvPr/>
          </p:nvSpPr>
          <p:spPr>
            <a:xfrm>
              <a:off x="3792216" y="168349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9300"/>
                  </a:solidFill>
                  <a:latin typeface="Courier" pitchFamily="2" charset="0"/>
                </a:rPr>
                <a:t>Xtest,ytest</a:t>
              </a:r>
              <a:endParaRPr lang="en-US" dirty="0">
                <a:solidFill>
                  <a:srgbClr val="FF9300"/>
                </a:solidFill>
                <a:latin typeface="Courier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9BC3B90-AB58-5C48-A3BD-EB7F73F78E3B}"/>
              </a:ext>
            </a:extLst>
          </p:cNvPr>
          <p:cNvSpPr txBox="1"/>
          <p:nvPr/>
        </p:nvSpPr>
        <p:spPr>
          <a:xfrm>
            <a:off x="2329473" y="4726974"/>
            <a:ext cx="62087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Example for KNN-3</a:t>
            </a:r>
          </a:p>
          <a:p>
            <a:endParaRPr lang="en-US" b="1" dirty="0">
              <a:latin typeface="+mj-lt"/>
            </a:endParaRPr>
          </a:p>
          <a:p>
            <a:r>
              <a:rPr lang="en-US" dirty="0">
                <a:latin typeface="Courier" pitchFamily="2" charset="0"/>
              </a:rPr>
              <a:t>1. </a:t>
            </a:r>
            <a:r>
              <a:rPr lang="en-US" dirty="0" err="1">
                <a:latin typeface="Courier" pitchFamily="2" charset="0"/>
              </a:rPr>
              <a:t>clf</a:t>
            </a:r>
            <a:r>
              <a:rPr lang="en-US" dirty="0">
                <a:latin typeface="Courier" pitchFamily="2" charset="0"/>
              </a:rPr>
              <a:t>	= </a:t>
            </a:r>
            <a:r>
              <a:rPr lang="en-US" dirty="0" err="1">
                <a:latin typeface="Courier" pitchFamily="2" charset="0"/>
              </a:rPr>
              <a:t>KNeighborsClassifier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n_neighbors</a:t>
            </a:r>
            <a:r>
              <a:rPr lang="en-US" dirty="0">
                <a:latin typeface="Courier" pitchFamily="2" charset="0"/>
              </a:rPr>
              <a:t>=3)</a:t>
            </a:r>
          </a:p>
          <a:p>
            <a:r>
              <a:rPr lang="en-US" dirty="0">
                <a:latin typeface="Courier" pitchFamily="2" charset="0"/>
              </a:rPr>
              <a:t>2. </a:t>
            </a:r>
            <a:r>
              <a:rPr lang="en-US" dirty="0" err="1">
                <a:latin typeface="Courier" pitchFamily="2" charset="0"/>
              </a:rPr>
              <a:t>clf.fit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96FF"/>
                </a:solidFill>
                <a:latin typeface="Courier" pitchFamily="2" charset="0"/>
              </a:rPr>
              <a:t>Xtrain</a:t>
            </a:r>
            <a:r>
              <a:rPr lang="en-US" dirty="0">
                <a:solidFill>
                  <a:srgbClr val="0096FF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96FF"/>
                </a:solidFill>
                <a:latin typeface="Courier" pitchFamily="2" charset="0"/>
              </a:rPr>
              <a:t>ytrain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3. 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ypred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clf.predict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Xtest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r>
              <a:rPr lang="en-US" dirty="0">
                <a:latin typeface="Courier" pitchFamily="2" charset="0"/>
              </a:rPr>
              <a:t>4. acc	 = </a:t>
            </a:r>
            <a:r>
              <a:rPr lang="en-US" dirty="0" err="1">
                <a:latin typeface="Courier" pitchFamily="2" charset="0"/>
              </a:rPr>
              <a:t>accuracy_score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Courier" pitchFamily="2" charset="0"/>
              </a:rPr>
              <a:t>ypred</a:t>
            </a:r>
            <a:r>
              <a:rPr lang="en-US" dirty="0" err="1">
                <a:latin typeface="Courier" pitchFamily="2" charset="0"/>
              </a:rPr>
              <a:t>,</a:t>
            </a:r>
            <a:r>
              <a:rPr lang="en-US" dirty="0" err="1">
                <a:solidFill>
                  <a:srgbClr val="FF9300"/>
                </a:solidFill>
                <a:latin typeface="Courier" pitchFamily="2" charset="0"/>
              </a:rPr>
              <a:t>ytest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756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51">
            <a:extLst>
              <a:ext uri="{FF2B5EF4-FFF2-40B4-BE49-F238E27FC236}">
                <a16:creationId xmlns:a16="http://schemas.microsoft.com/office/drawing/2014/main" id="{0ACE0247-BFAC-0D47-B9A2-BC23DCE9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46847"/>
            <a:ext cx="2895600" cy="476250"/>
          </a:xfrm>
        </p:spPr>
        <p:txBody>
          <a:bodyPr/>
          <a:lstStyle/>
          <a:p>
            <a:pPr algn="l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PAT04_intro.pptx</a:t>
            </a:r>
          </a:p>
        </p:txBody>
      </p:sp>
      <p:sp>
        <p:nvSpPr>
          <p:cNvPr id="19" name="Slide Number Placeholder 52">
            <a:extLst>
              <a:ext uri="{FF2B5EF4-FFF2-40B4-BE49-F238E27FC236}">
                <a16:creationId xmlns:a16="http://schemas.microsoft.com/office/drawing/2014/main" id="{B6D7777A-7B86-C840-9AED-1AC39EF2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02607" y="6573488"/>
            <a:ext cx="2133600" cy="476250"/>
          </a:xfrm>
        </p:spPr>
        <p:txBody>
          <a:bodyPr/>
          <a:lstStyle/>
          <a:p>
            <a:fld id="{B2515E32-AEC1-A643-BA35-1EE2E73D4B01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B553AC-0B60-5941-B585-99DBF44D096B}"/>
              </a:ext>
            </a:extLst>
          </p:cNvPr>
          <p:cNvSpPr txBox="1"/>
          <p:nvPr/>
        </p:nvSpPr>
        <p:spPr>
          <a:xfrm>
            <a:off x="909779" y="1219200"/>
            <a:ext cx="3905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Libraries: </a:t>
            </a:r>
            <a:r>
              <a:rPr lang="en-US" sz="2800" dirty="0" err="1"/>
              <a:t>Balu</a:t>
            </a:r>
            <a:r>
              <a:rPr lang="en-US" sz="2800" dirty="0"/>
              <a:t> (</a:t>
            </a:r>
            <a:r>
              <a:rPr lang="en-US" sz="2800" dirty="0" err="1"/>
              <a:t>Matlab</a:t>
            </a:r>
            <a:r>
              <a:rPr lang="en-US" sz="28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A52BE-4C02-C041-9644-2396923605F9}"/>
              </a:ext>
            </a:extLst>
          </p:cNvPr>
          <p:cNvSpPr txBox="1"/>
          <p:nvPr/>
        </p:nvSpPr>
        <p:spPr>
          <a:xfrm>
            <a:off x="901700" y="1993900"/>
            <a:ext cx="65711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US" dirty="0"/>
          </a:p>
          <a:p>
            <a:r>
              <a:rPr lang="en-US" dirty="0"/>
              <a:t>0.	(</a:t>
            </a:r>
            <a:r>
              <a:rPr lang="en-US" dirty="0" err="1"/>
              <a:t>X,d</a:t>
            </a:r>
            <a:r>
              <a:rPr lang="en-US" dirty="0"/>
              <a:t>) and 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 err="1"/>
              <a:t>,d</a:t>
            </a:r>
            <a:r>
              <a:rPr lang="en-US" baseline="-25000" dirty="0" err="1"/>
              <a:t>t</a:t>
            </a:r>
            <a:r>
              <a:rPr lang="en-US" dirty="0"/>
              <a:t>) 	   ← read training and testing data</a:t>
            </a:r>
          </a:p>
          <a:p>
            <a:r>
              <a:rPr lang="en-US" dirty="0"/>
              <a:t>1.	</a:t>
            </a:r>
            <a:r>
              <a:rPr lang="en-US" i="1" dirty="0"/>
              <a:t>Definition</a:t>
            </a:r>
            <a:r>
              <a:rPr lang="en-US" dirty="0"/>
              <a:t>  	   ← Classifier Definition</a:t>
            </a:r>
          </a:p>
          <a:p>
            <a:r>
              <a:rPr lang="en-US" dirty="0"/>
              <a:t>2.	</a:t>
            </a:r>
            <a:r>
              <a:rPr lang="en-US" i="1" dirty="0" err="1"/>
              <a:t>TrainedParameters</a:t>
            </a:r>
            <a:r>
              <a:rPr lang="en-US" dirty="0"/>
              <a:t> ← Training(</a:t>
            </a:r>
            <a:r>
              <a:rPr lang="en-US" dirty="0" err="1"/>
              <a:t>X,d,Definition</a:t>
            </a:r>
            <a:r>
              <a:rPr lang="en-US" dirty="0"/>
              <a:t>)</a:t>
            </a:r>
          </a:p>
          <a:p>
            <a:r>
              <a:rPr lang="en-US" dirty="0"/>
              <a:t>3.	d</a:t>
            </a:r>
            <a:r>
              <a:rPr lang="en-US" baseline="-25000" dirty="0"/>
              <a:t>s</a:t>
            </a:r>
            <a:r>
              <a:rPr lang="en-US" dirty="0"/>
              <a:t>  		   ← Testing(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TrainedParameters</a:t>
            </a:r>
            <a:r>
              <a:rPr lang="en-US" dirty="0"/>
              <a:t>)</a:t>
            </a:r>
          </a:p>
          <a:p>
            <a:r>
              <a:rPr lang="en-US" dirty="0"/>
              <a:t>4.	Accuracy	   ← Accuracy(</a:t>
            </a:r>
            <a:r>
              <a:rPr lang="en-US" dirty="0" err="1"/>
              <a:t>d</a:t>
            </a:r>
            <a:r>
              <a:rPr lang="en-US" baseline="-25000" dirty="0" err="1"/>
              <a:t>s</a:t>
            </a:r>
            <a:r>
              <a:rPr lang="en-US" dirty="0" err="1"/>
              <a:t>,d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B210F-8E3F-6E47-9D72-C1858ACFB12A}"/>
              </a:ext>
            </a:extLst>
          </p:cNvPr>
          <p:cNvSpPr txBox="1"/>
          <p:nvPr/>
        </p:nvSpPr>
        <p:spPr>
          <a:xfrm>
            <a:off x="909779" y="4447372"/>
            <a:ext cx="45961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Example for KNN-3</a:t>
            </a:r>
          </a:p>
          <a:p>
            <a:r>
              <a:rPr lang="en-US" dirty="0">
                <a:latin typeface="Courier" pitchFamily="2" charset="0"/>
              </a:rPr>
              <a:t>1. </a:t>
            </a:r>
            <a:r>
              <a:rPr lang="en-US" dirty="0" err="1">
                <a:latin typeface="Courier" pitchFamily="2" charset="0"/>
              </a:rPr>
              <a:t>op.k</a:t>
            </a:r>
            <a:r>
              <a:rPr lang="en-US" dirty="0">
                <a:latin typeface="Courier" pitchFamily="2" charset="0"/>
              </a:rPr>
              <a:t> = 3;</a:t>
            </a:r>
          </a:p>
          <a:p>
            <a:r>
              <a:rPr lang="en-US" dirty="0">
                <a:latin typeface="Courier" pitchFamily="2" charset="0"/>
              </a:rPr>
              <a:t>2. </a:t>
            </a:r>
            <a:r>
              <a:rPr lang="en-US" dirty="0" err="1">
                <a:latin typeface="Courier" pitchFamily="2" charset="0"/>
              </a:rPr>
              <a:t>clf</a:t>
            </a:r>
            <a:r>
              <a:rPr lang="en-US" dirty="0">
                <a:latin typeface="Courier" pitchFamily="2" charset="0"/>
              </a:rPr>
              <a:t>  = </a:t>
            </a:r>
            <a:r>
              <a:rPr lang="en-US" dirty="0" err="1">
                <a:latin typeface="Courier" pitchFamily="2" charset="0"/>
              </a:rPr>
              <a:t>Bcl_knn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X,d,op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 dirty="0">
                <a:latin typeface="Courier" pitchFamily="2" charset="0"/>
              </a:rPr>
              <a:t>3. ds   = </a:t>
            </a:r>
            <a:r>
              <a:rPr lang="en-US" dirty="0" err="1">
                <a:latin typeface="Courier" pitchFamily="2" charset="0"/>
              </a:rPr>
              <a:t>Bcl_knn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Xt,clf</a:t>
            </a:r>
            <a:r>
              <a:rPr lang="en-US" dirty="0">
                <a:latin typeface="Courier" pitchFamily="2" charset="0"/>
              </a:rPr>
              <a:t>);</a:t>
            </a:r>
          </a:p>
          <a:p>
            <a:r>
              <a:rPr lang="en-US">
                <a:latin typeface="Courier" pitchFamily="2" charset="0"/>
              </a:rPr>
              <a:t>4. Acc 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Bev_performance</a:t>
            </a:r>
            <a:r>
              <a:rPr lang="en-US" dirty="0">
                <a:latin typeface="Courier" pitchFamily="2" charset="0"/>
              </a:rPr>
              <a:t>(</a:t>
            </a:r>
            <a:r>
              <a:rPr lang="en-US" dirty="0" err="1">
                <a:latin typeface="Courier" pitchFamily="2" charset="0"/>
              </a:rPr>
              <a:t>ds,dt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5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203200" y="1856592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6681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876256" y="3687415"/>
            <a:ext cx="1986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Training data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7B28B74-E50E-B44D-B6D4-476F2412088F}"/>
              </a:ext>
            </a:extLst>
          </p:cNvPr>
          <p:cNvSpPr/>
          <p:nvPr/>
        </p:nvSpPr>
        <p:spPr>
          <a:xfrm>
            <a:off x="7620000" y="3093415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4230725-47E0-9F4F-8AB9-48FB5BFCF5BD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9FDD674-E1DE-3E47-9E9F-DA911493B4B7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EFE04E5-0009-264B-BEC2-61AE49C077F4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C24E5E0-707A-FB4F-A2D6-E4BB58085B3C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3E0FB2-50EC-2749-B71C-CF4888D2FC2C}"/>
              </a:ext>
            </a:extLst>
          </p:cNvPr>
          <p:cNvSpPr txBox="1"/>
          <p:nvPr/>
        </p:nvSpPr>
        <p:spPr>
          <a:xfrm>
            <a:off x="8033499" y="42203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13E7F7-4DE5-B64E-8D38-02EDB4958319}"/>
              </a:ext>
            </a:extLst>
          </p:cNvPr>
          <p:cNvSpPr txBox="1"/>
          <p:nvPr/>
        </p:nvSpPr>
        <p:spPr>
          <a:xfrm>
            <a:off x="7385680" y="423553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US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FBA345-1E67-D44D-BB7C-C3A4B7CB2107}"/>
              </a:ext>
            </a:extLst>
          </p:cNvPr>
          <p:cNvSpPr txBox="1"/>
          <p:nvPr/>
        </p:nvSpPr>
        <p:spPr>
          <a:xfrm>
            <a:off x="6984987" y="481167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3829BEF-5E74-144D-905E-5A343161F2EE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7386700" y="4604869"/>
            <a:ext cx="168257" cy="206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BDE942-9AE7-7244-9720-104FA7EF8DE0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8189952" y="4589636"/>
            <a:ext cx="229116" cy="27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FE9488B-92CA-FE46-ACD0-77FAF8D5C14B}"/>
              </a:ext>
            </a:extLst>
          </p:cNvPr>
          <p:cNvSpPr txBox="1"/>
          <p:nvPr/>
        </p:nvSpPr>
        <p:spPr>
          <a:xfrm>
            <a:off x="7838804" y="484396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/ </a:t>
            </a:r>
            <a:r>
              <a:rPr lang="en-US" dirty="0">
                <a:solidFill>
                  <a:srgbClr val="0000FF"/>
                </a:solidFill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863509" y="42972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3885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888654" y="3429000"/>
            <a:ext cx="1512168" cy="1800200"/>
            <a:chOff x="2888654" y="3429000"/>
            <a:chExt cx="1512168" cy="1800200"/>
          </a:xfrm>
        </p:grpSpPr>
        <p:sp>
          <p:nvSpPr>
            <p:cNvPr id="6" name="Oval 5"/>
            <p:cNvSpPr/>
            <p:nvPr/>
          </p:nvSpPr>
          <p:spPr>
            <a:xfrm>
              <a:off x="3032670" y="342900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960662" y="400506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888654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464718" y="350100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24869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392710" y="3861048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52750" y="407707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074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60873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418479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96877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112790" y="450912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76686" y="3717032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60662" y="465313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888654" y="436510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464718" y="4149080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248694" y="5013176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392710" y="4725144"/>
              <a:ext cx="216024" cy="21602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Freeform 3">
            <a:extLst>
              <a:ext uri="{FF2B5EF4-FFF2-40B4-BE49-F238E27FC236}">
                <a16:creationId xmlns:a16="http://schemas.microsoft.com/office/drawing/2014/main" id="{068B1DAB-E353-E643-8374-61438104219B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D42EA9-F664-1B44-AECE-8B7B476D2742}"/>
              </a:ext>
            </a:extLst>
          </p:cNvPr>
          <p:cNvSpPr/>
          <p:nvPr/>
        </p:nvSpPr>
        <p:spPr>
          <a:xfrm>
            <a:off x="3906125" y="1301000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D611A-28F8-D640-8FC9-EFEFE6C52B9B}"/>
              </a:ext>
            </a:extLst>
          </p:cNvPr>
          <p:cNvSpPr txBox="1"/>
          <p:nvPr/>
        </p:nvSpPr>
        <p:spPr>
          <a:xfrm>
            <a:off x="3127133" y="1808913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Training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F2DA5-D3EF-FC4B-BF56-55F85F1F93D8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745075-6EE9-4444-8A00-A55DE258E6C2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9AD61-E8E7-8A4A-8A26-A519A2B6F57E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CD0E7F-2E23-A84E-A9BB-157C9A2D032E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978C568-6E61-DE4A-A308-C0FCC393C082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AD8224-1017-3646-8C24-8699327DDC27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A933543-ECBC-4248-8440-0723A492FC11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CB736-B7B9-BC47-8630-560402B9DC2E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428325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068B1DAB-E353-E643-8374-61438104219B}"/>
              </a:ext>
            </a:extLst>
          </p:cNvPr>
          <p:cNvSpPr/>
          <p:nvPr/>
        </p:nvSpPr>
        <p:spPr>
          <a:xfrm>
            <a:off x="3710295" y="2292412"/>
            <a:ext cx="2551809" cy="2808312"/>
          </a:xfrm>
          <a:custGeom>
            <a:avLst/>
            <a:gdLst>
              <a:gd name="connsiteX0" fmla="*/ 367409 w 2551809"/>
              <a:gd name="connsiteY0" fmla="*/ 0 h 4787900"/>
              <a:gd name="connsiteX1" fmla="*/ 24509 w 2551809"/>
              <a:gd name="connsiteY1" fmla="*/ 1854200 h 4787900"/>
              <a:gd name="connsiteX2" fmla="*/ 964309 w 2551809"/>
              <a:gd name="connsiteY2" fmla="*/ 3886200 h 4787900"/>
              <a:gd name="connsiteX3" fmla="*/ 2551809 w 2551809"/>
              <a:gd name="connsiteY3" fmla="*/ 4787900 h 4787900"/>
              <a:gd name="connsiteX4" fmla="*/ 2551809 w 2551809"/>
              <a:gd name="connsiteY4" fmla="*/ 4787900 h 4787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1809" h="4787900">
                <a:moveTo>
                  <a:pt x="367409" y="0"/>
                </a:moveTo>
                <a:cubicBezTo>
                  <a:pt x="146217" y="603250"/>
                  <a:pt x="-74974" y="1206500"/>
                  <a:pt x="24509" y="1854200"/>
                </a:cubicBezTo>
                <a:cubicBezTo>
                  <a:pt x="123992" y="2501900"/>
                  <a:pt x="543092" y="3397250"/>
                  <a:pt x="964309" y="3886200"/>
                </a:cubicBezTo>
                <a:cubicBezTo>
                  <a:pt x="1385526" y="4375150"/>
                  <a:pt x="2551809" y="4787900"/>
                  <a:pt x="2551809" y="4787900"/>
                </a:cubicBezTo>
                <a:lnTo>
                  <a:pt x="2551809" y="4787900"/>
                </a:lnTo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D42EA9-F664-1B44-AECE-8B7B476D2742}"/>
              </a:ext>
            </a:extLst>
          </p:cNvPr>
          <p:cNvSpPr/>
          <p:nvPr/>
        </p:nvSpPr>
        <p:spPr>
          <a:xfrm>
            <a:off x="3906125" y="1301000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FD611A-28F8-D640-8FC9-EFEFE6C52B9B}"/>
              </a:ext>
            </a:extLst>
          </p:cNvPr>
          <p:cNvSpPr txBox="1"/>
          <p:nvPr/>
        </p:nvSpPr>
        <p:spPr>
          <a:xfrm>
            <a:off x="3127133" y="1808913"/>
            <a:ext cx="2018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 Training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F2DA5-D3EF-FC4B-BF56-55F85F1F93D8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A745075-6EE9-4444-8A00-A55DE258E6C2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19AD61-E8E7-8A4A-8A26-A519A2B6F57E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ECD0E7F-2E23-A84E-A9BB-157C9A2D032E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978C568-6E61-DE4A-A308-C0FCC393C082}"/>
              </a:ext>
            </a:extLst>
          </p:cNvPr>
          <p:cNvSpPr/>
          <p:nvPr/>
        </p:nvSpPr>
        <p:spPr>
          <a:xfrm rot="19800000">
            <a:off x="5351067" y="4505945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AD8224-1017-3646-8C24-8699327DDC27}"/>
              </a:ext>
            </a:extLst>
          </p:cNvPr>
          <p:cNvSpPr txBox="1"/>
          <p:nvPr/>
        </p:nvSpPr>
        <p:spPr>
          <a:xfrm rot="19800000">
            <a:off x="5603506" y="429414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Trebuchet MS"/>
                <a:cs typeface="Trebuchet MS"/>
              </a:rPr>
              <a:t>Blue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8A933543-ECBC-4248-8440-0723A492FC11}"/>
              </a:ext>
            </a:extLst>
          </p:cNvPr>
          <p:cNvSpPr/>
          <p:nvPr/>
        </p:nvSpPr>
        <p:spPr>
          <a:xfrm rot="9000000">
            <a:off x="4913057" y="4840967"/>
            <a:ext cx="314072" cy="246454"/>
          </a:xfrm>
          <a:prstGeom prst="rightArrow">
            <a:avLst/>
          </a:prstGeom>
          <a:solidFill>
            <a:schemeClr val="bg2"/>
          </a:solidFill>
          <a:ln>
            <a:solidFill>
              <a:schemeClr val="tx2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7CB736-B7B9-BC47-8630-560402B9DC2E}"/>
              </a:ext>
            </a:extLst>
          </p:cNvPr>
          <p:cNvSpPr txBox="1"/>
          <p:nvPr/>
        </p:nvSpPr>
        <p:spPr>
          <a:xfrm rot="19800000">
            <a:off x="4504893" y="5017957"/>
            <a:ext cx="43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rgbClr val="FF0000"/>
                </a:solidFill>
                <a:latin typeface="Trebuchet MS"/>
                <a:cs typeface="Trebuchet MS"/>
              </a:rPr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156986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675" y="5340955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/>
                <a:cs typeface="Trebuchet MS"/>
              </a:rPr>
              <a:t>General Schema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C755C1-297E-1F43-BAAC-3278B39501E9}"/>
              </a:ext>
            </a:extLst>
          </p:cNvPr>
          <p:cNvSpPr txBox="1"/>
          <p:nvPr/>
        </p:nvSpPr>
        <p:spPr>
          <a:xfrm rot="16200000">
            <a:off x="5814900" y="2141319"/>
            <a:ext cx="1088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err="1"/>
              <a:t>N</a:t>
            </a:r>
            <a:r>
              <a:rPr lang="en-US" sz="1600" baseline="-25000" dirty="0" err="1"/>
              <a:t>t</a:t>
            </a:r>
            <a:r>
              <a:rPr lang="en-US" sz="1600" dirty="0"/>
              <a:t> samples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132D71-901C-7749-9E50-C43065E88FF2}"/>
              </a:ext>
            </a:extLst>
          </p:cNvPr>
          <p:cNvCxnSpPr>
            <a:cxnSpLocks/>
          </p:cNvCxnSpPr>
          <p:nvPr/>
        </p:nvCxnSpPr>
        <p:spPr>
          <a:xfrm flipH="1">
            <a:off x="7230004" y="2946408"/>
            <a:ext cx="2862" cy="936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D9AA6AA-A0B7-6744-B04B-192B99D81EEA}"/>
              </a:ext>
            </a:extLst>
          </p:cNvPr>
          <p:cNvGraphicFramePr>
            <a:graphicFrameLocks noGrp="1"/>
          </p:cNvGraphicFramePr>
          <p:nvPr/>
        </p:nvGraphicFramePr>
        <p:xfrm>
          <a:off x="6804588" y="1658587"/>
          <a:ext cx="1092924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749266633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FE1B380-7B1B-C643-B4AC-BD556105F41C}"/>
              </a:ext>
            </a:extLst>
          </p:cNvPr>
          <p:cNvSpPr/>
          <p:nvPr/>
        </p:nvSpPr>
        <p:spPr>
          <a:xfrm>
            <a:off x="6399412" y="3876111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D5EDBCD-010B-FE4B-A6BE-9D5850C454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32919" y="4218984"/>
            <a:ext cx="3666495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Left Brace 15">
            <a:extLst>
              <a:ext uri="{FF2B5EF4-FFF2-40B4-BE49-F238E27FC236}">
                <a16:creationId xmlns:a16="http://schemas.microsoft.com/office/drawing/2014/main" id="{2FB8271E-FDD2-7F49-9546-22BCEDAA9243}"/>
              </a:ext>
            </a:extLst>
          </p:cNvPr>
          <p:cNvSpPr/>
          <p:nvPr/>
        </p:nvSpPr>
        <p:spPr>
          <a:xfrm rot="16200000">
            <a:off x="7183049" y="2470054"/>
            <a:ext cx="91967" cy="797785"/>
          </a:xfrm>
          <a:prstGeom prst="leftBrace">
            <a:avLst/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A6CD02-0CC1-2E4D-BC36-A094B91429F9}"/>
              </a:ext>
            </a:extLst>
          </p:cNvPr>
          <p:cNvCxnSpPr>
            <a:cxnSpLocks/>
          </p:cNvCxnSpPr>
          <p:nvPr/>
        </p:nvCxnSpPr>
        <p:spPr>
          <a:xfrm flipH="1">
            <a:off x="7226928" y="4569578"/>
            <a:ext cx="2862" cy="64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31E2DD3-B1FF-7B4A-93FB-8A0C86D30C25}"/>
              </a:ext>
            </a:extLst>
          </p:cNvPr>
          <p:cNvGraphicFramePr>
            <a:graphicFrameLocks noGrp="1"/>
          </p:cNvGraphicFramePr>
          <p:nvPr/>
        </p:nvGraphicFramePr>
        <p:xfrm>
          <a:off x="7082526" y="5203908"/>
          <a:ext cx="273231" cy="112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93D51585-6EAF-1D45-9D4C-AA877DC923C6}"/>
              </a:ext>
            </a:extLst>
          </p:cNvPr>
          <p:cNvSpPr/>
          <p:nvPr/>
        </p:nvSpPr>
        <p:spPr>
          <a:xfrm>
            <a:off x="7013901" y="5043798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0BB3827-0130-D749-BF6F-E5FB677113D5}"/>
              </a:ext>
            </a:extLst>
          </p:cNvPr>
          <p:cNvSpPr/>
          <p:nvPr/>
        </p:nvSpPr>
        <p:spPr>
          <a:xfrm>
            <a:off x="8029744" y="5617533"/>
            <a:ext cx="324000" cy="324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600" dirty="0"/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6F552524-BECE-0448-BC4D-3187C35E8A90}"/>
              </a:ext>
            </a:extLst>
          </p:cNvPr>
          <p:cNvCxnSpPr>
            <a:cxnSpLocks/>
            <a:stCxn id="13" idx="3"/>
            <a:endCxn id="20" idx="0"/>
          </p:cNvCxnSpPr>
          <p:nvPr/>
        </p:nvCxnSpPr>
        <p:spPr>
          <a:xfrm>
            <a:off x="7897512" y="2223347"/>
            <a:ext cx="294232" cy="3394186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DEA3C4-F743-B74A-954C-5BDA8C7F6A0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7424377" y="5775503"/>
            <a:ext cx="605367" cy="403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F660C9-E4DD-764A-9170-65473D5F7A69}"/>
              </a:ext>
            </a:extLst>
          </p:cNvPr>
          <p:cNvCxnSpPr>
            <a:cxnSpLocks/>
          </p:cNvCxnSpPr>
          <p:nvPr/>
        </p:nvCxnSpPr>
        <p:spPr>
          <a:xfrm>
            <a:off x="8195209" y="5940267"/>
            <a:ext cx="0" cy="289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718646C-14E2-F442-87D2-4DC0530DBAF0}"/>
              </a:ext>
            </a:extLst>
          </p:cNvPr>
          <p:cNvSpPr txBox="1"/>
          <p:nvPr/>
        </p:nvSpPr>
        <p:spPr>
          <a:xfrm>
            <a:off x="7640650" y="6226055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5D2CA7-FBC6-4442-8CF2-4F135C337FF4}"/>
              </a:ext>
            </a:extLst>
          </p:cNvPr>
          <p:cNvSpPr txBox="1"/>
          <p:nvPr/>
        </p:nvSpPr>
        <p:spPr>
          <a:xfrm>
            <a:off x="5287820" y="5482965"/>
            <a:ext cx="1650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of</a:t>
            </a:r>
          </a:p>
          <a:p>
            <a:pPr algn="r"/>
            <a:r>
              <a:rPr lang="en-US" dirty="0"/>
              <a:t>Testing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70448E-DB8F-9646-AD3B-6E24A965AA2D}"/>
              </a:ext>
            </a:extLst>
          </p:cNvPr>
          <p:cNvSpPr txBox="1"/>
          <p:nvPr/>
        </p:nvSpPr>
        <p:spPr>
          <a:xfrm>
            <a:off x="8008299" y="5318120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73E1A-3A4B-DD42-BFB3-669062ADC809}"/>
              </a:ext>
            </a:extLst>
          </p:cNvPr>
          <p:cNvSpPr txBox="1"/>
          <p:nvPr/>
        </p:nvSpPr>
        <p:spPr>
          <a:xfrm>
            <a:off x="6813104" y="1856592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5A7803-4CCC-614A-9D74-5F6AFA70D812}"/>
              </a:ext>
            </a:extLst>
          </p:cNvPr>
          <p:cNvCxnSpPr>
            <a:cxnSpLocks/>
          </p:cNvCxnSpPr>
          <p:nvPr/>
        </p:nvCxnSpPr>
        <p:spPr>
          <a:xfrm flipV="1">
            <a:off x="938542" y="1336735"/>
            <a:ext cx="0" cy="179010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C5C8030-E46E-A94B-A37B-2559B16A4ABA}"/>
              </a:ext>
            </a:extLst>
          </p:cNvPr>
          <p:cNvGraphicFramePr>
            <a:graphicFrameLocks noGrp="1"/>
          </p:cNvGraphicFramePr>
          <p:nvPr/>
        </p:nvGraphicFramePr>
        <p:xfrm>
          <a:off x="1375351" y="1093704"/>
          <a:ext cx="1092924" cy="20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231">
                  <a:extLst>
                    <a:ext uri="{9D8B030D-6E8A-4147-A177-3AD203B41FA5}">
                      <a16:colId xmlns:a16="http://schemas.microsoft.com/office/drawing/2014/main" val="1587632376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429024220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3802181957"/>
                    </a:ext>
                  </a:extLst>
                </a:gridCol>
                <a:gridCol w="273231">
                  <a:extLst>
                    <a:ext uri="{9D8B030D-6E8A-4147-A177-3AD203B41FA5}">
                      <a16:colId xmlns:a16="http://schemas.microsoft.com/office/drawing/2014/main" val="1979340780"/>
                    </a:ext>
                  </a:extLst>
                </a:gridCol>
              </a:tblGrid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129878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10622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2209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080497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97139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68420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387770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607525"/>
                  </a:ext>
                </a:extLst>
              </a:tr>
              <a:tr h="225904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590238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502D06F-77D9-F744-BD34-91A0BD0AEB96}"/>
              </a:ext>
            </a:extLst>
          </p:cNvPr>
          <p:cNvSpPr txBox="1"/>
          <p:nvPr/>
        </p:nvSpPr>
        <p:spPr>
          <a:xfrm rot="16200000">
            <a:off x="362906" y="2042544"/>
            <a:ext cx="115127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 samples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EEF47C-1617-EA49-9126-929D4464BECF}"/>
              </a:ext>
            </a:extLst>
          </p:cNvPr>
          <p:cNvSpPr txBox="1"/>
          <p:nvPr/>
        </p:nvSpPr>
        <p:spPr>
          <a:xfrm>
            <a:off x="1359710" y="1330226"/>
            <a:ext cx="81214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p features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72A4D04-AE79-FB47-ACB9-63C2C8199DDE}"/>
              </a:ext>
            </a:extLst>
          </p:cNvPr>
          <p:cNvSpPr/>
          <p:nvPr/>
        </p:nvSpPr>
        <p:spPr>
          <a:xfrm>
            <a:off x="1083609" y="3860673"/>
            <a:ext cx="1649308" cy="69498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Classifier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Training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914749-49F9-2E4C-A283-AAAD0D5C5CA0}"/>
              </a:ext>
            </a:extLst>
          </p:cNvPr>
          <p:cNvCxnSpPr>
            <a:cxnSpLocks/>
          </p:cNvCxnSpPr>
          <p:nvPr/>
        </p:nvCxnSpPr>
        <p:spPr>
          <a:xfrm>
            <a:off x="1777210" y="3392929"/>
            <a:ext cx="339" cy="468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C7634737-F7B6-A24B-A847-04AA2F2789E7}"/>
              </a:ext>
            </a:extLst>
          </p:cNvPr>
          <p:cNvSpPr/>
          <p:nvPr/>
        </p:nvSpPr>
        <p:spPr>
          <a:xfrm rot="16200000">
            <a:off x="1722836" y="2891857"/>
            <a:ext cx="135504" cy="750376"/>
          </a:xfrm>
          <a:prstGeom prst="leftBrace">
            <a:avLst>
              <a:gd name="adj1" fmla="val 8333"/>
              <a:gd name="adj2" fmla="val 49144"/>
            </a:avLst>
          </a:prstGeom>
          <a:ln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13C41D0-857F-AE41-A6DE-3C291C6AD59B}"/>
              </a:ext>
            </a:extLst>
          </p:cNvPr>
          <p:cNvCxnSpPr>
            <a:cxnSpLocks/>
          </p:cNvCxnSpPr>
          <p:nvPr/>
        </p:nvCxnSpPr>
        <p:spPr>
          <a:xfrm>
            <a:off x="2325922" y="3126597"/>
            <a:ext cx="0" cy="74618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7165023-FC5B-854D-B6B2-05FA8461F9BB}"/>
              </a:ext>
            </a:extLst>
          </p:cNvPr>
          <p:cNvSpPr txBox="1"/>
          <p:nvPr/>
        </p:nvSpPr>
        <p:spPr>
          <a:xfrm>
            <a:off x="3161294" y="4182851"/>
            <a:ext cx="27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parameters of the classifier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3CD8DA-947C-0F40-9CB2-3DF24CD6F6EC}"/>
              </a:ext>
            </a:extLst>
          </p:cNvPr>
          <p:cNvSpPr/>
          <p:nvPr/>
        </p:nvSpPr>
        <p:spPr>
          <a:xfrm>
            <a:off x="7556142" y="1506324"/>
            <a:ext cx="410476" cy="146341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42162F-8483-014E-8AF0-28D83FEF56C8}"/>
              </a:ext>
            </a:extLst>
          </p:cNvPr>
          <p:cNvSpPr txBox="1"/>
          <p:nvPr/>
        </p:nvSpPr>
        <p:spPr>
          <a:xfrm>
            <a:off x="6196386" y="3037894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only the</a:t>
            </a:r>
          </a:p>
          <a:p>
            <a:r>
              <a:rPr lang="en-US" i="1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CA8361-9F76-2A4F-BD8D-0D8CBC9A0589}"/>
              </a:ext>
            </a:extLst>
          </p:cNvPr>
          <p:cNvSpPr txBox="1"/>
          <p:nvPr/>
        </p:nvSpPr>
        <p:spPr>
          <a:xfrm>
            <a:off x="8382119" y="387611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419C28-C509-414B-8F48-DA7E2D54AB12}"/>
              </a:ext>
            </a:extLst>
          </p:cNvPr>
          <p:cNvSpPr txBox="1"/>
          <p:nvPr/>
        </p:nvSpPr>
        <p:spPr>
          <a:xfrm>
            <a:off x="7594220" y="536428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B01631-BFA4-8A45-8638-5FA290ADB4AD}"/>
              </a:ext>
            </a:extLst>
          </p:cNvPr>
          <p:cNvSpPr txBox="1"/>
          <p:nvPr/>
        </p:nvSpPr>
        <p:spPr>
          <a:xfrm>
            <a:off x="7567306" y="1055801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d</a:t>
            </a:r>
            <a:r>
              <a:rPr lang="en-US" baseline="-25000" dirty="0">
                <a:solidFill>
                  <a:srgbClr val="FF9300"/>
                </a:solidFill>
              </a:rPr>
              <a:t>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01D2F0-D529-8A4E-A855-2C6162D813CA}"/>
              </a:ext>
            </a:extLst>
          </p:cNvPr>
          <p:cNvSpPr txBox="1"/>
          <p:nvPr/>
        </p:nvSpPr>
        <p:spPr>
          <a:xfrm>
            <a:off x="6962290" y="10558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14DED8-E437-3C46-853C-D1C8E8BCA052}"/>
              </a:ext>
            </a:extLst>
          </p:cNvPr>
          <p:cNvSpPr txBox="1"/>
          <p:nvPr/>
        </p:nvSpPr>
        <p:spPr>
          <a:xfrm>
            <a:off x="7189819" y="314858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9300"/>
                </a:solidFill>
              </a:rPr>
              <a:t>X</a:t>
            </a:r>
            <a:r>
              <a:rPr lang="en-US" baseline="-25000" dirty="0" err="1">
                <a:solidFill>
                  <a:srgbClr val="FF9300"/>
                </a:solidFill>
              </a:rPr>
              <a:t>t</a:t>
            </a:r>
            <a:endParaRPr lang="en-US" baseline="-25000" dirty="0">
              <a:solidFill>
                <a:srgbClr val="FF93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E058B28-7D88-6F4D-8D04-B53259B337F0}"/>
              </a:ext>
            </a:extLst>
          </p:cNvPr>
          <p:cNvSpPr txBox="1"/>
          <p:nvPr/>
        </p:nvSpPr>
        <p:spPr>
          <a:xfrm>
            <a:off x="7218528" y="462896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E2293A-EC13-CE4B-BF32-B85C5279DF08}"/>
              </a:ext>
            </a:extLst>
          </p:cNvPr>
          <p:cNvSpPr txBox="1"/>
          <p:nvPr/>
        </p:nvSpPr>
        <p:spPr>
          <a:xfrm>
            <a:off x="2273350" y="33697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4850B-94F6-1044-9A71-FE20B8A15051}"/>
              </a:ext>
            </a:extLst>
          </p:cNvPr>
          <p:cNvSpPr txBox="1"/>
          <p:nvPr/>
        </p:nvSpPr>
        <p:spPr>
          <a:xfrm>
            <a:off x="1384231" y="338499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4A8679-EB84-F349-AB2A-8FC89182301B}"/>
              </a:ext>
            </a:extLst>
          </p:cNvPr>
          <p:cNvSpPr txBox="1"/>
          <p:nvPr/>
        </p:nvSpPr>
        <p:spPr>
          <a:xfrm>
            <a:off x="2170064" y="6876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d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4EF6D2-5A9F-4643-80BF-004A196E3D8B}"/>
              </a:ext>
            </a:extLst>
          </p:cNvPr>
          <p:cNvSpPr txBox="1"/>
          <p:nvPr/>
        </p:nvSpPr>
        <p:spPr>
          <a:xfrm>
            <a:off x="1687345" y="70292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X</a:t>
            </a:r>
            <a:endParaRPr lang="en-US" baseline="-25000" dirty="0">
              <a:solidFill>
                <a:srgbClr val="0096FF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2E951-CEE0-5447-A69D-C875E2DEEDE5}"/>
              </a:ext>
            </a:extLst>
          </p:cNvPr>
          <p:cNvSpPr txBox="1"/>
          <p:nvPr/>
        </p:nvSpPr>
        <p:spPr>
          <a:xfrm>
            <a:off x="1095030" y="268159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96FF"/>
                </a:solidFill>
              </a:rPr>
              <a:t>Training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46272B-165B-6843-9E8D-33C413F579C2}"/>
              </a:ext>
            </a:extLst>
          </p:cNvPr>
          <p:cNvSpPr txBox="1"/>
          <p:nvPr/>
        </p:nvSpPr>
        <p:spPr>
          <a:xfrm>
            <a:off x="6566414" y="278598"/>
            <a:ext cx="146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300"/>
                </a:solidFill>
              </a:rPr>
              <a:t>Testing Data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EF8CBC1-7AF6-FB41-9FDD-2014E7D941B9}"/>
              </a:ext>
            </a:extLst>
          </p:cNvPr>
          <p:cNvSpPr/>
          <p:nvPr/>
        </p:nvSpPr>
        <p:spPr>
          <a:xfrm>
            <a:off x="5456620" y="2133591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4336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032670" y="342900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60662" y="400506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888654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64718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24869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2710" y="3861048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52750" y="407707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68074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60873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8479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96877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12790" y="450912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176686" y="3717032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60662" y="465313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8654" y="436510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64718" y="4149080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248694" y="5013176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392710" y="4725144"/>
            <a:ext cx="216024" cy="21602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 rot="2553764">
            <a:off x="4018359" y="2623150"/>
            <a:ext cx="1512168" cy="1800200"/>
            <a:chOff x="4572000" y="3005336"/>
            <a:chExt cx="1512168" cy="1800200"/>
          </a:xfrm>
          <a:solidFill>
            <a:srgbClr val="0000FF"/>
          </a:solidFill>
        </p:grpSpPr>
        <p:sp>
          <p:nvSpPr>
            <p:cNvPr id="24" name="Oval 23"/>
            <p:cNvSpPr/>
            <p:nvPr/>
          </p:nvSpPr>
          <p:spPr>
            <a:xfrm>
              <a:off x="4716016" y="300533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644008" y="358140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572000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48064" y="30773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204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076056" y="34373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436096" y="365340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36408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9208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86814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65212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796136" y="408545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860032" y="3293368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644008" y="422947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572000" y="394144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148064" y="3725416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932040" y="4589512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076056" y="4301480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Oval 43"/>
          <p:cNvSpPr/>
          <p:nvPr/>
        </p:nvSpPr>
        <p:spPr>
          <a:xfrm>
            <a:off x="3275856" y="3068960"/>
            <a:ext cx="216024" cy="216024"/>
          </a:xfrm>
          <a:prstGeom prst="ellipse">
            <a:avLst/>
          </a:prstGeom>
          <a:solidFill>
            <a:srgbClr val="5959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448744" y="1929656"/>
            <a:ext cx="1859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Testing data</a:t>
            </a:r>
          </a:p>
        </p:txBody>
      </p:sp>
      <p:cxnSp>
        <p:nvCxnSpPr>
          <p:cNvPr id="5" name="Straight Arrow Connector 4"/>
          <p:cNvCxnSpPr>
            <a:cxnSpLocks/>
            <a:endCxn id="44" idx="0"/>
          </p:cNvCxnSpPr>
          <p:nvPr/>
        </p:nvCxnSpPr>
        <p:spPr>
          <a:xfrm>
            <a:off x="3383868" y="2466095"/>
            <a:ext cx="0" cy="602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156F2-C82F-FD43-8A1C-8273596590A4}"/>
              </a:ext>
            </a:extLst>
          </p:cNvPr>
          <p:cNvCxnSpPr>
            <a:cxnSpLocks/>
          </p:cNvCxnSpPr>
          <p:nvPr/>
        </p:nvCxnSpPr>
        <p:spPr>
          <a:xfrm>
            <a:off x="1790700" y="6032500"/>
            <a:ext cx="44831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1E843FC-6BE6-8849-84D5-1012D078AF4C}"/>
              </a:ext>
            </a:extLst>
          </p:cNvPr>
          <p:cNvSpPr txBox="1"/>
          <p:nvPr/>
        </p:nvSpPr>
        <p:spPr>
          <a:xfrm>
            <a:off x="4400822" y="61062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65A9D1C-4328-EE41-9395-4F22EB6D7FD2}"/>
              </a:ext>
            </a:extLst>
          </p:cNvPr>
          <p:cNvCxnSpPr>
            <a:cxnSpLocks/>
          </p:cNvCxnSpPr>
          <p:nvPr/>
        </p:nvCxnSpPr>
        <p:spPr>
          <a:xfrm flipV="1">
            <a:off x="2159013" y="1447800"/>
            <a:ext cx="0" cy="4927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DED08F9-D038-EB43-AA2D-2E7AA0464B50}"/>
              </a:ext>
            </a:extLst>
          </p:cNvPr>
          <p:cNvSpPr txBox="1"/>
          <p:nvPr/>
        </p:nvSpPr>
        <p:spPr>
          <a:xfrm>
            <a:off x="1689463" y="3641164"/>
            <a:ext cx="38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8B72A30-7F8A-4245-AB6C-4A8F3449F99E}"/>
              </a:ext>
            </a:extLst>
          </p:cNvPr>
          <p:cNvSpPr/>
          <p:nvPr/>
        </p:nvSpPr>
        <p:spPr>
          <a:xfrm>
            <a:off x="3146566" y="1433647"/>
            <a:ext cx="431800" cy="432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F6B302-E861-FC42-B48E-2500608C5C88}"/>
              </a:ext>
            </a:extLst>
          </p:cNvPr>
          <p:cNvSpPr txBox="1"/>
          <p:nvPr/>
        </p:nvSpPr>
        <p:spPr>
          <a:xfrm>
            <a:off x="3464718" y="2946139"/>
            <a:ext cx="297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741411-132F-794D-81B3-2C00EB51B0B4}"/>
              </a:ext>
            </a:extLst>
          </p:cNvPr>
          <p:cNvSpPr txBox="1"/>
          <p:nvPr/>
        </p:nvSpPr>
        <p:spPr>
          <a:xfrm>
            <a:off x="2289572" y="2477616"/>
            <a:ext cx="1002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only one </a:t>
            </a:r>
          </a:p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represented</a:t>
            </a:r>
          </a:p>
        </p:txBody>
      </p:sp>
    </p:spTree>
    <p:extLst>
      <p:ext uri="{BB962C8B-B14F-4D97-AF65-F5344CB8AC3E}">
        <p14:creationId xmlns:p14="http://schemas.microsoft.com/office/powerpoint/2010/main" val="90813270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816</Words>
  <Application>Microsoft Macintosh PowerPoint</Application>
  <PresentationFormat>On-screen Show (4:3)</PresentationFormat>
  <Paragraphs>396</Paragraphs>
  <Slides>26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Courier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43</cp:revision>
  <dcterms:created xsi:type="dcterms:W3CDTF">2010-05-25T21:48:43Z</dcterms:created>
  <dcterms:modified xsi:type="dcterms:W3CDTF">2021-05-18T14:00:45Z</dcterms:modified>
</cp:coreProperties>
</file>