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25"/>
  </p:notesMasterIdLst>
  <p:sldIdLst>
    <p:sldId id="503" r:id="rId3"/>
    <p:sldId id="256" r:id="rId4"/>
    <p:sldId id="478" r:id="rId5"/>
    <p:sldId id="479" r:id="rId6"/>
    <p:sldId id="480" r:id="rId7"/>
    <p:sldId id="481" r:id="rId8"/>
    <p:sldId id="483" r:id="rId9"/>
    <p:sldId id="509" r:id="rId10"/>
    <p:sldId id="485" r:id="rId11"/>
    <p:sldId id="494" r:id="rId12"/>
    <p:sldId id="495" r:id="rId13"/>
    <p:sldId id="496" r:id="rId14"/>
    <p:sldId id="499" r:id="rId15"/>
    <p:sldId id="497" r:id="rId16"/>
    <p:sldId id="510" r:id="rId17"/>
    <p:sldId id="511" r:id="rId18"/>
    <p:sldId id="512" r:id="rId19"/>
    <p:sldId id="513" r:id="rId20"/>
    <p:sldId id="514" r:id="rId21"/>
    <p:sldId id="515" r:id="rId22"/>
    <p:sldId id="516" r:id="rId23"/>
    <p:sldId id="517"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AC83"/>
    <a:srgbClr val="FFFF66"/>
    <a:srgbClr val="FF0000"/>
    <a:srgbClr val="BDBFC1"/>
    <a:srgbClr val="EAC3B4"/>
    <a:srgbClr val="AC8654"/>
    <a:srgbClr val="BBE0E3"/>
    <a:srgbClr val="00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84" autoAdjust="0"/>
    <p:restoredTop sz="94608"/>
  </p:normalViewPr>
  <p:slideViewPr>
    <p:cSldViewPr snapToGrid="0">
      <p:cViewPr varScale="1">
        <p:scale>
          <a:sx n="99" d="100"/>
          <a:sy n="99" d="100"/>
        </p:scale>
        <p:origin x="1536"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_tradnl"/>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_tradnl"/>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_tradnl"/>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1E492AF-BD28-844A-9AE6-7501834C0083}" type="slidenum">
              <a:rPr lang="en-US"/>
              <a:pPr/>
              <a:t>‹#›</a:t>
            </a:fld>
            <a:endParaRPr lang="en-US"/>
          </a:p>
        </p:txBody>
      </p:sp>
    </p:spTree>
    <p:extLst>
      <p:ext uri="{BB962C8B-B14F-4D97-AF65-F5344CB8AC3E}">
        <p14:creationId xmlns:p14="http://schemas.microsoft.com/office/powerpoint/2010/main" val="2896219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9368921-76A0-4AD0-9C73-38820D030D86}" type="slidenum">
              <a:rPr lang="en-US"/>
              <a:pPr/>
              <a:t>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46727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9AE7BC3-F9F8-6E4C-ADBA-62FC91F8CFD3}" type="slidenum">
              <a:rPr lang="en-US"/>
              <a:pPr/>
              <a:t>10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09344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6AB4ACC-898F-094F-890C-FD5BBBEB5189}" type="slidenum">
              <a:rPr lang="en-US"/>
              <a:pPr/>
              <a:t>11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97332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E623B0D-C2BC-E742-94BB-E3F3E8EB397C}" type="slidenum">
              <a:rPr lang="en-US"/>
              <a:pPr/>
              <a:t>12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6914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67CBDD7-73D8-9B43-BD1F-1839DCE59A40}" type="slidenum">
              <a:rPr lang="en-US"/>
              <a:pPr/>
              <a:t>13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732658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14</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915173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15</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361387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279740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17</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825878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18</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415766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19</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3139494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A029382-54D5-FD44-9666-2FE1322E93BE}" type="slidenum">
              <a:rPr lang="en-US"/>
              <a:pPr/>
              <a:t>2</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13951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20</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038844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21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609083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22</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371685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65BEB70-3094-F34A-8899-BFBBDAC66C0B}" type="slidenum">
              <a:rPr lang="en-US"/>
              <a:pPr/>
              <a:t>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99989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A49FACC-38F9-3F41-942B-F8B5ED966DC0}" type="slidenum">
              <a:rPr lang="en-US"/>
              <a:pPr/>
              <a:t>4</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0784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19B8A39-6C60-F94F-A41D-9E960C995E9D}" type="slidenum">
              <a:rPr lang="en-US"/>
              <a:pPr/>
              <a:t>5</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84672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8FD062D-3B2E-8A41-9873-26D975095FBE}" type="slidenum">
              <a:rPr lang="en-US"/>
              <a:pPr/>
              <a:t>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60268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7</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36875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8</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52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4F93C2D-0DAE-4E4B-BD09-FAC2DEA4FCED}" type="slidenum">
              <a:rPr lang="en-US"/>
              <a:pPr/>
              <a:t>9</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50975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dirty="0"/>
              <a:t>Haga clic para modificar el estilo de título del patrón</a:t>
            </a:r>
            <a:endParaRPr lang="es-CL" dirty="0"/>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a:t>Haga clic para modificar el estilo de subtítulo del patrón</a:t>
            </a:r>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8" name="Line 4"/>
          <p:cNvSpPr>
            <a:spLocks noChangeShapeType="1"/>
          </p:cNvSpPr>
          <p:nvPr userDrawn="1"/>
        </p:nvSpPr>
        <p:spPr bwMode="auto">
          <a:xfrm>
            <a:off x="4083050" y="6659563"/>
            <a:ext cx="6172200"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
        <p:nvSpPr>
          <p:cNvPr id="11269" name="Text Box 5"/>
          <p:cNvSpPr txBox="1">
            <a:spLocks noChangeArrowheads="1"/>
          </p:cNvSpPr>
          <p:nvPr userDrawn="1"/>
        </p:nvSpPr>
        <p:spPr bwMode="auto">
          <a:xfrm>
            <a:off x="31750" y="6526213"/>
            <a:ext cx="3689350" cy="254000"/>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sz="1000">
                <a:solidFill>
                  <a:schemeClr val="bg2"/>
                </a:solidFill>
                <a:latin typeface="Trebuchet MS" charset="0"/>
              </a:rPr>
              <a:t>D.Mery: Aplicaciones de Visión por Computador               </a:t>
            </a:r>
            <a:fld id="{50165BC5-14CF-284C-9B39-B7DCAA8ACE84}" type="slidenum">
              <a:rPr lang="es-CL" sz="1000">
                <a:solidFill>
                  <a:schemeClr val="bg2"/>
                </a:solidFill>
                <a:latin typeface="Trebuchet MS" charset="0"/>
              </a:rPr>
              <a:pPr/>
              <a:t>‹#›</a:t>
            </a:fld>
            <a:endParaRPr lang="en-US" sz="1000">
              <a:solidFill>
                <a:schemeClr val="bg2"/>
              </a:solidFill>
              <a:latin typeface="Trebuchet MS" charset="0"/>
            </a:endParaRPr>
          </a:p>
        </p:txBody>
      </p:sp>
      <p:sp>
        <p:nvSpPr>
          <p:cNvPr id="11270" name="Text Box 6"/>
          <p:cNvSpPr txBox="1">
            <a:spLocks noChangeArrowheads="1"/>
          </p:cNvSpPr>
          <p:nvPr userDrawn="1"/>
        </p:nvSpPr>
        <p:spPr bwMode="auto">
          <a:xfrm>
            <a:off x="1612900" y="1854200"/>
            <a:ext cx="814388" cy="376238"/>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a:solidFill>
                  <a:srgbClr val="3399FF"/>
                </a:solidFill>
                <a:latin typeface="Trebuchet MS" charset="0"/>
              </a:rPr>
              <a:t>índice</a:t>
            </a:r>
            <a:endParaRPr lang="en-US">
              <a:solidFill>
                <a:srgbClr val="3399FF"/>
              </a:solidFill>
              <a:latin typeface="Trebuchet MS" charset="0"/>
            </a:endParaRPr>
          </a:p>
        </p:txBody>
      </p:sp>
      <p:sp>
        <p:nvSpPr>
          <p:cNvPr id="11271" name="Line 7"/>
          <p:cNvSpPr>
            <a:spLocks noChangeShapeType="1"/>
          </p:cNvSpPr>
          <p:nvPr userDrawn="1"/>
        </p:nvSpPr>
        <p:spPr bwMode="auto">
          <a:xfrm>
            <a:off x="2006600" y="2236788"/>
            <a:ext cx="0" cy="2017712"/>
          </a:xfrm>
          <a:prstGeom prst="line">
            <a:avLst/>
          </a:prstGeom>
          <a:noFill/>
          <a:ln w="9525">
            <a:solidFill>
              <a:schemeClr val="accent1"/>
            </a:solidFill>
            <a:round/>
            <a:headEnd/>
            <a:tailEnd/>
          </a:ln>
          <a:effectLst/>
        </p:spPr>
        <p:txBody>
          <a:bodyPr/>
          <a:lstStyle/>
          <a:p>
            <a:pPr>
              <a:defRPr/>
            </a:pPr>
            <a:endParaRPr lang="es-CL">
              <a:latin typeface="Arial" pitchFamily="34" charset="0"/>
            </a:endParaRPr>
          </a:p>
        </p:txBody>
      </p:sp>
      <p:sp>
        <p:nvSpPr>
          <p:cNvPr id="11272" name="Line 8"/>
          <p:cNvSpPr>
            <a:spLocks noChangeShapeType="1"/>
          </p:cNvSpPr>
          <p:nvPr userDrawn="1"/>
        </p:nvSpPr>
        <p:spPr bwMode="auto">
          <a:xfrm>
            <a:off x="2006600" y="2665413"/>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3" name="Text Box 9"/>
          <p:cNvSpPr txBox="1">
            <a:spLocks noChangeArrowheads="1"/>
          </p:cNvSpPr>
          <p:nvPr userDrawn="1"/>
        </p:nvSpPr>
        <p:spPr bwMode="auto">
          <a:xfrm>
            <a:off x="3236913" y="2413000"/>
            <a:ext cx="3602037" cy="1739900"/>
          </a:xfrm>
          <a:prstGeom prst="rect">
            <a:avLst/>
          </a:prstGeom>
          <a:noFill/>
          <a:ln w="9525">
            <a:noFill/>
            <a:miter lim="800000"/>
            <a:headEnd/>
            <a:tailEnd/>
          </a:ln>
          <a:effectLst/>
        </p:spPr>
        <p:txBody>
          <a:bodyPr wrap="none">
            <a:prstTxWarp prst="textNoShape">
              <a:avLst/>
            </a:prstTxWarp>
            <a:spAutoFit/>
          </a:bodyPr>
          <a:lstStyle/>
          <a:p>
            <a:r>
              <a:rPr lang="es-CL">
                <a:solidFill>
                  <a:srgbClr val="3399FF"/>
                </a:solidFill>
                <a:latin typeface="Trebuchet MS" charset="0"/>
              </a:rPr>
              <a:t>Introducción</a:t>
            </a:r>
          </a:p>
          <a:p>
            <a:endParaRPr lang="es-CL">
              <a:solidFill>
                <a:srgbClr val="3399FF"/>
              </a:solidFill>
              <a:latin typeface="Trebuchet MS" charset="0"/>
            </a:endParaRPr>
          </a:p>
          <a:p>
            <a:r>
              <a:rPr lang="es-CL">
                <a:solidFill>
                  <a:srgbClr val="3399FF"/>
                </a:solidFill>
                <a:latin typeface="Trebuchet MS" charset="0"/>
              </a:rPr>
              <a:t>Luz, espectro y percepción visual</a:t>
            </a:r>
          </a:p>
          <a:p>
            <a:endParaRPr lang="es-CL">
              <a:solidFill>
                <a:srgbClr val="3399FF"/>
              </a:solidFill>
              <a:latin typeface="Trebuchet MS" charset="0"/>
            </a:endParaRPr>
          </a:p>
          <a:p>
            <a:r>
              <a:rPr lang="es-CL">
                <a:solidFill>
                  <a:srgbClr val="3399FF"/>
                </a:solidFill>
                <a:latin typeface="Trebuchet MS" charset="0"/>
              </a:rPr>
              <a:t>Adquisición de imágenes</a:t>
            </a:r>
          </a:p>
          <a:p>
            <a:endParaRPr lang="es-CL">
              <a:solidFill>
                <a:srgbClr val="3399FF"/>
              </a:solidFill>
              <a:latin typeface="Trebuchet MS" charset="0"/>
            </a:endParaRPr>
          </a:p>
        </p:txBody>
      </p:sp>
      <p:sp>
        <p:nvSpPr>
          <p:cNvPr id="11274" name="Line 10"/>
          <p:cNvSpPr>
            <a:spLocks noChangeShapeType="1"/>
          </p:cNvSpPr>
          <p:nvPr userDrawn="1"/>
        </p:nvSpPr>
        <p:spPr bwMode="auto">
          <a:xfrm>
            <a:off x="2008188" y="3230563"/>
            <a:ext cx="1074737"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5" name="Line 11"/>
          <p:cNvSpPr>
            <a:spLocks noChangeShapeType="1"/>
          </p:cNvSpPr>
          <p:nvPr userDrawn="1"/>
        </p:nvSpPr>
        <p:spPr bwMode="auto">
          <a:xfrm>
            <a:off x="2006600" y="3775075"/>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pic>
        <p:nvPicPr>
          <p:cNvPr id="1034" name="Picture 15"/>
          <p:cNvPicPr>
            <a:picLocks noChangeAspect="1" noChangeArrowheads="1"/>
          </p:cNvPicPr>
          <p:nvPr userDrawn="1"/>
        </p:nvPicPr>
        <p:blipFill>
          <a:blip r:embed="rId13">
            <a:lum bright="66000" contrast="18000"/>
          </a:blip>
          <a:srcRect/>
          <a:stretch>
            <a:fillRect/>
          </a:stretch>
        </p:blipFill>
        <p:spPr bwMode="auto">
          <a:xfrm>
            <a:off x="7442200" y="127000"/>
            <a:ext cx="1320800" cy="469900"/>
          </a:xfrm>
          <a:prstGeom prst="rect">
            <a:avLst/>
          </a:prstGeom>
          <a:noFill/>
          <a:ln w="9525">
            <a:noFill/>
            <a:miter lim="800000"/>
            <a:headEnd/>
            <a:tailEnd/>
          </a:ln>
        </p:spPr>
      </p:pic>
      <p:sp>
        <p:nvSpPr>
          <p:cNvPr id="11280" name="Line 16"/>
          <p:cNvSpPr>
            <a:spLocks noChangeShapeType="1"/>
          </p:cNvSpPr>
          <p:nvPr userDrawn="1"/>
        </p:nvSpPr>
        <p:spPr bwMode="auto">
          <a:xfrm flipH="1">
            <a:off x="-119063" y="339725"/>
            <a:ext cx="8305801"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uc.cl/codigodehono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www.ing.uc.cl/ciencia-de-la-computacion/programas/licenciatura/politica-de-integridad-academica/"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omingomery.ing.uc.cl/teaching/patrones/" TargetMode="External"/><Relationship Id="rId3" Type="http://schemas.openxmlformats.org/officeDocument/2006/relationships/hyperlink" Target="http://domingomery.ing.uc.cl/" TargetMode="External"/><Relationship Id="rId7" Type="http://schemas.openxmlformats.org/officeDocument/2006/relationships/hyperlink" Target="https://github.com/domingomery/patrone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youtube.com/domingomery" TargetMode="External"/><Relationship Id="rId5" Type="http://schemas.openxmlformats.org/officeDocument/2006/relationships/hyperlink" Target="https://notredame.zoom.us/my/patrones" TargetMode="External"/><Relationship Id="rId4" Type="http://schemas.openxmlformats.org/officeDocument/2006/relationships/hyperlink" Target="mailto:dmery@ing.puc.c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domingomery.ing.uc.cl/teaching/patrones/" TargetMode="External"/><Relationship Id="rId3" Type="http://schemas.openxmlformats.org/officeDocument/2006/relationships/hyperlink" Target="http://domingomery.ing.uc.cl/" TargetMode="External"/><Relationship Id="rId7" Type="http://schemas.openxmlformats.org/officeDocument/2006/relationships/hyperlink" Target="https://github.com/domingomery/patrone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youtube.com/domingomery" TargetMode="External"/><Relationship Id="rId5" Type="http://schemas.openxmlformats.org/officeDocument/2006/relationships/hyperlink" Target="https://notredame.zoom.us/my/patrones" TargetMode="External"/><Relationship Id="rId4" Type="http://schemas.openxmlformats.org/officeDocument/2006/relationships/hyperlink" Target="mailto:dmery@ing.puc.c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domingomery.ing.uc.cl/teaching/patrones/" TargetMode="External"/><Relationship Id="rId3" Type="http://schemas.openxmlformats.org/officeDocument/2006/relationships/hyperlink" Target="http://domingomery.ing.uc.cl/" TargetMode="External"/><Relationship Id="rId7" Type="http://schemas.openxmlformats.org/officeDocument/2006/relationships/hyperlink" Target="https://github.com/domingomery/patrone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youtube.com/domingomery" TargetMode="External"/><Relationship Id="rId5" Type="http://schemas.openxmlformats.org/officeDocument/2006/relationships/hyperlink" Target="https://notredame.zoom.us/my/patrones" TargetMode="External"/><Relationship Id="rId4" Type="http://schemas.openxmlformats.org/officeDocument/2006/relationships/hyperlink" Target="mailto:dmery@ing.puc.c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omingomery.ing.uc.cl/teaching/patrones/" TargetMode="External"/><Relationship Id="rId3" Type="http://schemas.openxmlformats.org/officeDocument/2006/relationships/hyperlink" Target="http://domingomery.ing.uc.cl/" TargetMode="External"/><Relationship Id="rId7" Type="http://schemas.openxmlformats.org/officeDocument/2006/relationships/hyperlink" Target="https://github.com/domingomery/patrone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youtube.com/domingomery" TargetMode="External"/><Relationship Id="rId5" Type="http://schemas.openxmlformats.org/officeDocument/2006/relationships/hyperlink" Target="https://notredame.zoom.us/my/patrones" TargetMode="External"/><Relationship Id="rId4" Type="http://schemas.openxmlformats.org/officeDocument/2006/relationships/hyperlink" Target="mailto:dmery@ing.puc.cl"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domingomery.ing.uc.cl/teaching/patrones/" TargetMode="External"/><Relationship Id="rId3" Type="http://schemas.openxmlformats.org/officeDocument/2006/relationships/hyperlink" Target="http://domingomery.ing.uc.cl/" TargetMode="External"/><Relationship Id="rId7" Type="http://schemas.openxmlformats.org/officeDocument/2006/relationships/hyperlink" Target="https://github.com/domingomery/patrones"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youtube.com/domingomery" TargetMode="External"/><Relationship Id="rId5" Type="http://schemas.openxmlformats.org/officeDocument/2006/relationships/hyperlink" Target="https://notredame.zoom.us/my/patrones" TargetMode="External"/><Relationship Id="rId4" Type="http://schemas.openxmlformats.org/officeDocument/2006/relationships/hyperlink" Target="mailto:dmery@ing.puc.c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domingomery.ing.uc.cl/teaching/patrones/" TargetMode="External"/><Relationship Id="rId3" Type="http://schemas.openxmlformats.org/officeDocument/2006/relationships/hyperlink" Target="http://domingomery.ing.uc.cl/" TargetMode="External"/><Relationship Id="rId7" Type="http://schemas.openxmlformats.org/officeDocument/2006/relationships/hyperlink" Target="https://github.com/domingomery/patrones"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youtube.com/domingomery" TargetMode="External"/><Relationship Id="rId5" Type="http://schemas.openxmlformats.org/officeDocument/2006/relationships/hyperlink" Target="https://notredame.zoom.us/my/patrones" TargetMode="External"/><Relationship Id="rId4" Type="http://schemas.openxmlformats.org/officeDocument/2006/relationships/hyperlink" Target="mailto:dmery@ing.puc.c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domingomery.ing.uc.cl/teaching/patrones/" TargetMode="External"/><Relationship Id="rId3" Type="http://schemas.openxmlformats.org/officeDocument/2006/relationships/hyperlink" Target="http://domingomery.ing.uc.cl/" TargetMode="External"/><Relationship Id="rId7" Type="http://schemas.openxmlformats.org/officeDocument/2006/relationships/hyperlink" Target="https://github.com/domingomery/patrones"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youtube.com/domingomery" TargetMode="External"/><Relationship Id="rId5" Type="http://schemas.openxmlformats.org/officeDocument/2006/relationships/hyperlink" Target="https://notredame.zoom.us/my/patrones" TargetMode="External"/><Relationship Id="rId4" Type="http://schemas.openxmlformats.org/officeDocument/2006/relationships/hyperlink" Target="mailto:dmery@ing.puc.cl"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domingomery.ing.uc.cl/teaching/patrones/" TargetMode="External"/><Relationship Id="rId3" Type="http://schemas.openxmlformats.org/officeDocument/2006/relationships/hyperlink" Target="http://domingomery.ing.uc.cl/" TargetMode="External"/><Relationship Id="rId7" Type="http://schemas.openxmlformats.org/officeDocument/2006/relationships/hyperlink" Target="https://github.com/domingomery/patrones"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youtube.com/domingomery" TargetMode="External"/><Relationship Id="rId5" Type="http://schemas.openxmlformats.org/officeDocument/2006/relationships/hyperlink" Target="https://notredame.zoom.us/my/patrones" TargetMode="External"/><Relationship Id="rId4" Type="http://schemas.openxmlformats.org/officeDocument/2006/relationships/hyperlink" Target="mailto:dmery@ing.puc.cl"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domingomery.ing.uc.cl/teaching/patrones/" TargetMode="External"/><Relationship Id="rId3" Type="http://schemas.openxmlformats.org/officeDocument/2006/relationships/hyperlink" Target="http://domingomery.ing.uc.cl/" TargetMode="External"/><Relationship Id="rId7" Type="http://schemas.openxmlformats.org/officeDocument/2006/relationships/hyperlink" Target="https://github.com/domingomery/patrones"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youtube.com/domingomery" TargetMode="External"/><Relationship Id="rId5" Type="http://schemas.openxmlformats.org/officeDocument/2006/relationships/hyperlink" Target="https://notredame.zoom.us/my/patrones" TargetMode="External"/><Relationship Id="rId4" Type="http://schemas.openxmlformats.org/officeDocument/2006/relationships/hyperlink" Target="mailto:dmery@ing.puc.c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2510099" y="1690179"/>
            <a:ext cx="4090483" cy="3724096"/>
          </a:xfrm>
          <a:prstGeom prst="rect">
            <a:avLst/>
          </a:prstGeom>
          <a:noFill/>
          <a:ln w="9525">
            <a:noFill/>
            <a:miter lim="800000"/>
            <a:headEnd/>
            <a:tailEnd/>
          </a:ln>
        </p:spPr>
        <p:txBody>
          <a:bodyPr wrap="none">
            <a:spAutoFit/>
          </a:bodyPr>
          <a:lstStyle/>
          <a:p>
            <a:pPr algn="ctr"/>
            <a:r>
              <a:rPr lang="es-CL" sz="2400" dirty="0">
                <a:solidFill>
                  <a:srgbClr val="FF0000"/>
                </a:solidFill>
                <a:latin typeface="Trebuchet MS" pitchFamily="34" charset="0"/>
              </a:rPr>
              <a:t>R</a:t>
            </a:r>
            <a:r>
              <a:rPr lang="es-CL" sz="2400" dirty="0">
                <a:solidFill>
                  <a:srgbClr val="3366FF"/>
                </a:solidFill>
                <a:latin typeface="Trebuchet MS" pitchFamily="34" charset="0"/>
              </a:rPr>
              <a:t>e</a:t>
            </a:r>
            <a:r>
              <a:rPr lang="es-CL" sz="2400" dirty="0">
                <a:solidFill>
                  <a:srgbClr val="FFFF00"/>
                </a:solidFill>
                <a:latin typeface="Trebuchet MS" pitchFamily="34" charset="0"/>
              </a:rPr>
              <a:t>c</a:t>
            </a:r>
            <a:r>
              <a:rPr lang="es-CL" sz="2400" dirty="0">
                <a:solidFill>
                  <a:srgbClr val="00FF00"/>
                </a:solidFill>
                <a:latin typeface="Trebuchet MS" pitchFamily="34" charset="0"/>
              </a:rPr>
              <a:t>o</a:t>
            </a:r>
            <a:r>
              <a:rPr lang="es-CL" sz="2400" dirty="0">
                <a:solidFill>
                  <a:schemeClr val="bg1"/>
                </a:solidFill>
                <a:latin typeface="Trebuchet MS" pitchFamily="34" charset="0"/>
              </a:rPr>
              <a:t>n</a:t>
            </a:r>
            <a:r>
              <a:rPr lang="es-CL" sz="2400" dirty="0">
                <a:solidFill>
                  <a:srgbClr val="FF6600"/>
                </a:solidFill>
                <a:latin typeface="Trebuchet MS" pitchFamily="34" charset="0"/>
              </a:rPr>
              <a:t>o</a:t>
            </a:r>
            <a:r>
              <a:rPr lang="es-CL" sz="2400" dirty="0">
                <a:solidFill>
                  <a:srgbClr val="FF0000"/>
                </a:solidFill>
                <a:latin typeface="Trebuchet MS" pitchFamily="34" charset="0"/>
              </a:rPr>
              <a:t>c</a:t>
            </a:r>
            <a:r>
              <a:rPr lang="es-CL" sz="2400" dirty="0">
                <a:solidFill>
                  <a:srgbClr val="3366FF"/>
                </a:solidFill>
                <a:latin typeface="Trebuchet MS" pitchFamily="34" charset="0"/>
              </a:rPr>
              <a:t>i</a:t>
            </a:r>
            <a:r>
              <a:rPr lang="es-CL" sz="2400" dirty="0">
                <a:solidFill>
                  <a:schemeClr val="bg1"/>
                </a:solidFill>
                <a:latin typeface="Trebuchet MS" pitchFamily="34" charset="0"/>
              </a:rPr>
              <a:t>m</a:t>
            </a:r>
            <a:r>
              <a:rPr lang="es-CL" sz="2400" dirty="0">
                <a:solidFill>
                  <a:srgbClr val="FFFF00"/>
                </a:solidFill>
                <a:latin typeface="Trebuchet MS" pitchFamily="34" charset="0"/>
              </a:rPr>
              <a:t>i</a:t>
            </a:r>
            <a:r>
              <a:rPr lang="es-CL" sz="2400" dirty="0">
                <a:solidFill>
                  <a:srgbClr val="00FF00"/>
                </a:solidFill>
                <a:latin typeface="Trebuchet MS" pitchFamily="34" charset="0"/>
              </a:rPr>
              <a:t>e</a:t>
            </a:r>
            <a:r>
              <a:rPr lang="es-CL" sz="2400" dirty="0">
                <a:solidFill>
                  <a:schemeClr val="bg1"/>
                </a:solidFill>
                <a:latin typeface="Trebuchet MS" pitchFamily="34" charset="0"/>
              </a:rPr>
              <a:t>n</a:t>
            </a:r>
            <a:r>
              <a:rPr lang="es-CL" sz="2400" dirty="0">
                <a:solidFill>
                  <a:srgbClr val="FF6600"/>
                </a:solidFill>
                <a:latin typeface="Trebuchet MS" pitchFamily="34" charset="0"/>
              </a:rPr>
              <a:t>t</a:t>
            </a:r>
            <a:r>
              <a:rPr lang="es-CL" sz="2400" dirty="0">
                <a:solidFill>
                  <a:srgbClr val="FF0000"/>
                </a:solidFill>
                <a:latin typeface="Trebuchet MS" pitchFamily="34" charset="0"/>
              </a:rPr>
              <a:t>o</a:t>
            </a:r>
            <a:r>
              <a:rPr lang="es-CL" sz="2400" dirty="0">
                <a:solidFill>
                  <a:srgbClr val="3333CC"/>
                </a:solidFill>
                <a:latin typeface="Trebuchet MS" pitchFamily="34" charset="0"/>
              </a:rPr>
              <a:t> </a:t>
            </a:r>
            <a:r>
              <a:rPr lang="es-CL" sz="2400" dirty="0">
                <a:solidFill>
                  <a:srgbClr val="3366FF"/>
                </a:solidFill>
                <a:latin typeface="Trebuchet MS" pitchFamily="34" charset="0"/>
              </a:rPr>
              <a:t>d</a:t>
            </a:r>
            <a:r>
              <a:rPr lang="es-CL" sz="2400" dirty="0">
                <a:solidFill>
                  <a:srgbClr val="FFFF00"/>
                </a:solidFill>
                <a:latin typeface="Trebuchet MS" pitchFamily="34" charset="0"/>
              </a:rPr>
              <a:t>e </a:t>
            </a:r>
            <a:r>
              <a:rPr lang="es-CL" sz="2400" dirty="0">
                <a:solidFill>
                  <a:srgbClr val="00FF00"/>
                </a:solidFill>
                <a:latin typeface="Trebuchet MS" pitchFamily="34" charset="0"/>
              </a:rPr>
              <a:t>P</a:t>
            </a:r>
            <a:r>
              <a:rPr lang="es-CL" sz="2400" dirty="0">
                <a:solidFill>
                  <a:schemeClr val="bg1"/>
                </a:solidFill>
                <a:latin typeface="Trebuchet MS" pitchFamily="34" charset="0"/>
              </a:rPr>
              <a:t>a</a:t>
            </a:r>
            <a:r>
              <a:rPr lang="es-CL" sz="2400" dirty="0">
                <a:solidFill>
                  <a:srgbClr val="FF6600"/>
                </a:solidFill>
                <a:latin typeface="Trebuchet MS" pitchFamily="34" charset="0"/>
              </a:rPr>
              <a:t>t</a:t>
            </a:r>
            <a:r>
              <a:rPr lang="es-CL" sz="2400" dirty="0">
                <a:solidFill>
                  <a:srgbClr val="FF0000"/>
                </a:solidFill>
                <a:latin typeface="Trebuchet MS" pitchFamily="34" charset="0"/>
              </a:rPr>
              <a:t>r</a:t>
            </a:r>
            <a:r>
              <a:rPr lang="es-CL" sz="2400" dirty="0">
                <a:solidFill>
                  <a:srgbClr val="3366FF"/>
                </a:solidFill>
                <a:latin typeface="Trebuchet MS" pitchFamily="34" charset="0"/>
              </a:rPr>
              <a:t>o</a:t>
            </a:r>
            <a:r>
              <a:rPr lang="es-CL" sz="2400" dirty="0">
                <a:solidFill>
                  <a:srgbClr val="FFFF00"/>
                </a:solidFill>
                <a:latin typeface="Trebuchet MS" pitchFamily="34" charset="0"/>
              </a:rPr>
              <a:t>n</a:t>
            </a:r>
            <a:r>
              <a:rPr lang="es-CL" sz="2400" dirty="0">
                <a:solidFill>
                  <a:srgbClr val="00FF00"/>
                </a:solidFill>
                <a:latin typeface="Trebuchet MS" pitchFamily="34" charset="0"/>
              </a:rPr>
              <a:t>e</a:t>
            </a:r>
            <a:r>
              <a:rPr lang="es-CL" sz="2400" dirty="0">
                <a:solidFill>
                  <a:schemeClr val="bg1"/>
                </a:solidFill>
                <a:latin typeface="Trebuchet MS" pitchFamily="34" charset="0"/>
              </a:rPr>
              <a:t>s</a:t>
            </a:r>
            <a:endParaRPr lang="es-CL" sz="2400" dirty="0">
              <a:solidFill>
                <a:srgbClr val="FF0000"/>
              </a:solidFill>
              <a:latin typeface="Trebuchet MS" pitchFamily="34" charset="0"/>
            </a:endParaRPr>
          </a:p>
          <a:p>
            <a:pPr algn="ctr"/>
            <a:r>
              <a:rPr lang="es-CL" sz="2400" dirty="0">
                <a:solidFill>
                  <a:schemeClr val="bg2">
                    <a:lumMod val="60000"/>
                    <a:lumOff val="40000"/>
                  </a:schemeClr>
                </a:solidFill>
                <a:latin typeface="Trebuchet MS" pitchFamily="34" charset="0"/>
              </a:rPr>
              <a:t> </a:t>
            </a: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dirty="0">
              <a:solidFill>
                <a:srgbClr val="3333CC"/>
              </a:solidFill>
              <a:latin typeface="Trebuchet MS" pitchFamily="34" charset="0"/>
            </a:endParaRPr>
          </a:p>
          <a:p>
            <a:pPr algn="ctr"/>
            <a:r>
              <a:rPr lang="es-CL" sz="1400" dirty="0">
                <a:solidFill>
                  <a:schemeClr val="bg1">
                    <a:lumMod val="75000"/>
                  </a:schemeClr>
                </a:solidFill>
                <a:latin typeface="Trebuchet MS" pitchFamily="34" charset="0"/>
              </a:rPr>
              <a:t>Domingo Mery</a:t>
            </a:r>
          </a:p>
          <a:p>
            <a:pPr algn="ctr"/>
            <a:endParaRPr lang="es-CL" sz="1200" dirty="0">
              <a:solidFill>
                <a:schemeClr val="bg1">
                  <a:lumMod val="75000"/>
                </a:schemeClr>
              </a:solidFill>
              <a:latin typeface="Trebuchet MS" pitchFamily="34" charset="0"/>
            </a:endParaRPr>
          </a:p>
          <a:p>
            <a:pPr algn="ctr"/>
            <a:r>
              <a:rPr lang="es-CL" sz="1200" dirty="0">
                <a:solidFill>
                  <a:schemeClr val="bg1">
                    <a:lumMod val="75000"/>
                  </a:schemeClr>
                </a:solidFill>
                <a:latin typeface="Trebuchet MS" pitchFamily="34" charset="0"/>
              </a:rPr>
              <a:t>Departmento de Ciencia de la Computación</a:t>
            </a:r>
          </a:p>
          <a:p>
            <a:pPr algn="ctr"/>
            <a:r>
              <a:rPr lang="es-CL" sz="1200" dirty="0">
                <a:solidFill>
                  <a:schemeClr val="bg1">
                    <a:lumMod val="75000"/>
                  </a:schemeClr>
                </a:solidFill>
                <a:latin typeface="Trebuchet MS" pitchFamily="34" charset="0"/>
              </a:rPr>
              <a:t>Escuela de Ingeniería</a:t>
            </a:r>
          </a:p>
          <a:p>
            <a:pPr algn="ctr"/>
            <a:r>
              <a:rPr lang="es-CL" sz="1200" dirty="0">
                <a:solidFill>
                  <a:schemeClr val="bg1">
                    <a:lumMod val="75000"/>
                  </a:schemeClr>
                </a:solidFill>
                <a:latin typeface="Trebuchet MS" pitchFamily="34" charset="0"/>
              </a:rPr>
              <a:t>Universidad Católica de Chile</a:t>
            </a:r>
          </a:p>
          <a:p>
            <a:pPr algn="ctr"/>
            <a:endParaRPr lang="en-US" sz="1200" dirty="0">
              <a:solidFill>
                <a:schemeClr val="bg1">
                  <a:lumMod val="75000"/>
                </a:schemeClr>
              </a:solidFill>
              <a:latin typeface="Trebuchet MS" pitchFamily="34" charset="0"/>
            </a:endParaRPr>
          </a:p>
        </p:txBody>
      </p:sp>
      <p:sp>
        <p:nvSpPr>
          <p:cNvPr id="2" name="TextBox 1"/>
          <p:cNvSpPr txBox="1"/>
          <p:nvPr/>
        </p:nvSpPr>
        <p:spPr>
          <a:xfrm>
            <a:off x="1" y="3031066"/>
            <a:ext cx="9144000" cy="461665"/>
          </a:xfrm>
          <a:prstGeom prst="rect">
            <a:avLst/>
          </a:prstGeom>
          <a:noFill/>
        </p:spPr>
        <p:txBody>
          <a:bodyPr wrap="square" rtlCol="0">
            <a:spAutoFit/>
          </a:bodyPr>
          <a:lstStyle/>
          <a:p>
            <a:pPr algn="ctr"/>
            <a:r>
              <a:rPr lang="es-CL" sz="2400" b="1">
                <a:solidFill>
                  <a:srgbClr val="FFFFFF"/>
                </a:solidFill>
                <a:latin typeface="Trebuchet MS"/>
                <a:cs typeface="Trebuchet MS"/>
              </a:rPr>
              <a:t>Presentación</a:t>
            </a:r>
          </a:p>
        </p:txBody>
      </p:sp>
      <p:pic>
        <p:nvPicPr>
          <p:cNvPr id="3" name="Picture 2" descr="Screen Shot 2014-07-28 at 3.30.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599" y="932796"/>
            <a:ext cx="2252133" cy="709948"/>
          </a:xfrm>
          <a:prstGeom prst="rect">
            <a:avLst/>
          </a:prstGeom>
        </p:spPr>
      </p:pic>
      <p:sp>
        <p:nvSpPr>
          <p:cNvPr id="4" name="Rectangle 3"/>
          <p:cNvSpPr/>
          <p:nvPr/>
        </p:nvSpPr>
        <p:spPr>
          <a:xfrm>
            <a:off x="3700665" y="1065604"/>
            <a:ext cx="94889" cy="94882"/>
          </a:xfrm>
          <a:prstGeom prst="rect">
            <a:avLst/>
          </a:prstGeom>
          <a:solidFill>
            <a:srgbClr val="FF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3065" y="1218004"/>
            <a:ext cx="94889" cy="94882"/>
          </a:xfrm>
          <a:prstGeom prst="rect">
            <a:avLst/>
          </a:prstGeom>
          <a:solidFill>
            <a:srgbClr val="FFD3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18618" y="1370404"/>
            <a:ext cx="94889" cy="94882"/>
          </a:xfrm>
          <a:prstGeom prst="rect">
            <a:avLst/>
          </a:prstGeom>
          <a:solidFill>
            <a:srgbClr val="3366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005465" y="990856"/>
            <a:ext cx="94889" cy="94882"/>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08392" y="1501786"/>
            <a:ext cx="94889" cy="94882"/>
          </a:xfrm>
          <a:prstGeom prst="rect">
            <a:avLst/>
          </a:prstGeom>
          <a:solidFill>
            <a:srgbClr val="00FF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05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100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47675" y="1903413"/>
            <a:ext cx="7966075" cy="1692771"/>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Metodología</a:t>
            </a:r>
          </a:p>
          <a:p>
            <a:endParaRPr lang="es-ES" b="1" dirty="0">
              <a:solidFill>
                <a:schemeClr val="accent2"/>
              </a:solidFill>
              <a:latin typeface="Trebuchet MS" charset="0"/>
            </a:endParaRPr>
          </a:p>
          <a:p>
            <a:r>
              <a:rPr lang="es-CL" dirty="0">
                <a:solidFill>
                  <a:schemeClr val="accent2"/>
                </a:solidFill>
                <a:latin typeface="Trebuchet MS" charset="0"/>
              </a:rPr>
              <a:t>El curso contempla clases expositivas teóricas, trabajo en clase, ejercicios en grupo y trabajos individuales de programación en computador. Finalmente se realiza un proyecto en grupo.</a:t>
            </a:r>
            <a:endParaRPr lang="es-ES" dirty="0">
              <a:solidFill>
                <a:schemeClr val="accent2"/>
              </a:solidFill>
              <a:latin typeface="Trebuchet MS"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47675" y="1903413"/>
            <a:ext cx="7966075" cy="3077766"/>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Evaluación</a:t>
            </a:r>
          </a:p>
          <a:p>
            <a:endParaRPr lang="es-ES" b="1" dirty="0">
              <a:solidFill>
                <a:schemeClr val="accent2"/>
              </a:solidFill>
              <a:latin typeface="Trebuchet MS" charset="0"/>
            </a:endParaRPr>
          </a:p>
          <a:p>
            <a:r>
              <a:rPr lang="es-ES" b="1" dirty="0">
                <a:solidFill>
                  <a:schemeClr val="accent2"/>
                </a:solidFill>
                <a:latin typeface="Trebuchet MS" charset="0"/>
              </a:rPr>
              <a:t>-	Trabajo en Clases:	20% &gt; 4.0</a:t>
            </a:r>
          </a:p>
          <a:p>
            <a:r>
              <a:rPr lang="es-ES" b="1" dirty="0">
                <a:solidFill>
                  <a:schemeClr val="accent2"/>
                </a:solidFill>
                <a:latin typeface="Trebuchet MS" charset="0"/>
              </a:rPr>
              <a:t>-	4 tareas:		50% &gt; 4.0</a:t>
            </a:r>
          </a:p>
          <a:p>
            <a:r>
              <a:rPr lang="es-ES" b="1" dirty="0">
                <a:solidFill>
                  <a:schemeClr val="accent2"/>
                </a:solidFill>
                <a:latin typeface="Trebuchet MS" charset="0"/>
              </a:rPr>
              <a:t>-	1 proyecto:		30% &gt; 4.0</a:t>
            </a:r>
          </a:p>
          <a:p>
            <a:endParaRPr lang="es-ES" b="1" dirty="0">
              <a:solidFill>
                <a:schemeClr val="accent2"/>
              </a:solidFill>
              <a:latin typeface="Trebuchet MS" charset="0"/>
            </a:endParaRPr>
          </a:p>
          <a:p>
            <a:r>
              <a:rPr lang="es-ES" b="1" dirty="0">
                <a:solidFill>
                  <a:schemeClr val="accent2"/>
                </a:solidFill>
                <a:latin typeface="Trebuchet MS" charset="0"/>
              </a:rPr>
              <a:t>Para aprobar el curso se debe obtener más de 4.0 en cada ítem, de lo contrario la nota será el mínimo de ellas. </a:t>
            </a:r>
          </a:p>
          <a:p>
            <a:endParaRPr lang="es-ES" b="1" dirty="0">
              <a:solidFill>
                <a:schemeClr val="accent2"/>
              </a:solidFill>
              <a:latin typeface="Trebuchet MS" charset="0"/>
            </a:endParaRPr>
          </a:p>
          <a:p>
            <a:endParaRPr lang="es-ES" b="1" dirty="0">
              <a:solidFill>
                <a:schemeClr val="accent2"/>
              </a:solidFill>
              <a:latin typeface="Trebuchet MS"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447675" y="735036"/>
            <a:ext cx="8362950" cy="6740307"/>
          </a:xfrm>
          <a:prstGeom prst="rect">
            <a:avLst/>
          </a:prstGeom>
          <a:noFill/>
          <a:ln w="9525">
            <a:noFill/>
            <a:miter lim="800000"/>
            <a:headEnd/>
            <a:tailEnd/>
          </a:ln>
        </p:spPr>
        <p:txBody>
          <a:bodyPr wrap="square">
            <a:prstTxWarp prst="textNoShape">
              <a:avLst/>
            </a:prstTxWarp>
            <a:spAutoFit/>
          </a:bodyPr>
          <a:lstStyle/>
          <a:p>
            <a:r>
              <a:rPr lang="es-ES" sz="3200" b="1" dirty="0">
                <a:solidFill>
                  <a:schemeClr val="accent2"/>
                </a:solidFill>
                <a:latin typeface="Trebuchet MS" charset="0"/>
              </a:rPr>
              <a:t>Bibliografía</a:t>
            </a:r>
          </a:p>
          <a:p>
            <a:endParaRPr lang="es-ES" sz="3200" b="1" dirty="0">
              <a:solidFill>
                <a:schemeClr val="accent2"/>
              </a:solidFill>
              <a:latin typeface="Trebuchet MS" charset="0"/>
            </a:endParaRPr>
          </a:p>
          <a:p>
            <a:r>
              <a:rPr lang="es-ES" sz="1600" b="1" dirty="0" err="1">
                <a:solidFill>
                  <a:schemeClr val="accent2"/>
                </a:solidFill>
                <a:latin typeface="Trebuchet MS" charset="0"/>
              </a:rPr>
              <a:t>Bishop</a:t>
            </a:r>
            <a:r>
              <a:rPr lang="es-ES" sz="1600" b="1" dirty="0">
                <a:solidFill>
                  <a:schemeClr val="accent2"/>
                </a:solidFill>
                <a:latin typeface="Trebuchet MS" charset="0"/>
              </a:rPr>
              <a:t>, C.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and machine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2006.</a:t>
            </a:r>
          </a:p>
          <a:p>
            <a:r>
              <a:rPr lang="es-ES" sz="1600" b="1" dirty="0" err="1">
                <a:solidFill>
                  <a:schemeClr val="accent2"/>
                </a:solidFill>
                <a:latin typeface="Trebuchet MS" charset="0"/>
              </a:rPr>
              <a:t>Bishop</a:t>
            </a:r>
            <a:r>
              <a:rPr lang="es-ES" sz="1600" b="1" dirty="0">
                <a:solidFill>
                  <a:schemeClr val="accent2"/>
                </a:solidFill>
                <a:latin typeface="Trebuchet MS" charset="0"/>
              </a:rPr>
              <a:t>, C.	Neural Network </a:t>
            </a:r>
            <a:r>
              <a:rPr lang="es-ES" sz="1600" b="1" dirty="0" err="1">
                <a:solidFill>
                  <a:schemeClr val="accent2"/>
                </a:solidFill>
                <a:latin typeface="Trebuchet MS" charset="0"/>
              </a:rPr>
              <a:t>for</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New York, Oxford 		</a:t>
            </a:r>
            <a:r>
              <a:rPr lang="es-ES" sz="1600" b="1" dirty="0" err="1">
                <a:solidFill>
                  <a:schemeClr val="accent2"/>
                </a:solidFill>
                <a:latin typeface="Trebuchet MS" charset="0"/>
              </a:rPr>
              <a:t>University</a:t>
            </a:r>
            <a:r>
              <a:rPr lang="es-ES" sz="1600" b="1" dirty="0">
                <a:solidFill>
                  <a:schemeClr val="accent2"/>
                </a:solidFill>
                <a:latin typeface="Trebuchet MS" charset="0"/>
              </a:rPr>
              <a:t> </a:t>
            </a:r>
            <a:r>
              <a:rPr lang="es-ES" sz="1600" b="1" dirty="0" err="1">
                <a:solidFill>
                  <a:schemeClr val="accent2"/>
                </a:solidFill>
                <a:latin typeface="Trebuchet MS" charset="0"/>
              </a:rPr>
              <a:t>Press</a:t>
            </a:r>
            <a:r>
              <a:rPr lang="es-ES" sz="1600" b="1" dirty="0">
                <a:solidFill>
                  <a:schemeClr val="accent2"/>
                </a:solidFill>
                <a:latin typeface="Trebuchet MS" charset="0"/>
              </a:rPr>
              <a:t> Inc., </a:t>
            </a:r>
            <a:r>
              <a:rPr lang="es-ES" sz="1600" b="1" dirty="0" err="1">
                <a:solidFill>
                  <a:schemeClr val="accent2"/>
                </a:solidFill>
                <a:latin typeface="Trebuchet MS" charset="0"/>
              </a:rPr>
              <a:t>Reprinted</a:t>
            </a:r>
            <a:r>
              <a:rPr lang="es-ES" sz="1600" b="1" dirty="0">
                <a:solidFill>
                  <a:schemeClr val="accent2"/>
                </a:solidFill>
                <a:latin typeface="Trebuchet MS" charset="0"/>
              </a:rPr>
              <a:t>, 2005.</a:t>
            </a:r>
          </a:p>
          <a:p>
            <a:r>
              <a:rPr lang="es-ES" sz="1600" b="1" dirty="0">
                <a:solidFill>
                  <a:schemeClr val="accent2"/>
                </a:solidFill>
                <a:latin typeface="Trebuchet MS" charset="0"/>
              </a:rPr>
              <a:t>da </a:t>
            </a:r>
            <a:r>
              <a:rPr lang="es-ES" sz="1600" b="1" dirty="0" err="1">
                <a:solidFill>
                  <a:schemeClr val="accent2"/>
                </a:solidFill>
                <a:latin typeface="Trebuchet MS" charset="0"/>
              </a:rPr>
              <a:t>Fontoura</a:t>
            </a:r>
            <a:r>
              <a:rPr lang="es-ES" sz="1600" b="1" dirty="0">
                <a:solidFill>
                  <a:schemeClr val="accent2"/>
                </a:solidFill>
                <a:latin typeface="Trebuchet MS" charset="0"/>
              </a:rPr>
              <a:t>, L.; </a:t>
            </a:r>
            <a:r>
              <a:rPr lang="es-ES" sz="1600" b="1" dirty="0" err="1">
                <a:solidFill>
                  <a:schemeClr val="accent2"/>
                </a:solidFill>
                <a:latin typeface="Trebuchet MS" charset="0"/>
              </a:rPr>
              <a:t>Marcondes</a:t>
            </a:r>
            <a:r>
              <a:rPr lang="es-ES" sz="1600" b="1" dirty="0">
                <a:solidFill>
                  <a:schemeClr val="accent2"/>
                </a:solidFill>
                <a:latin typeface="Trebuchet MS" charset="0"/>
              </a:rPr>
              <a:t>, R. </a:t>
            </a:r>
            <a:r>
              <a:rPr lang="es-ES" sz="1600" b="1" dirty="0" err="1">
                <a:solidFill>
                  <a:schemeClr val="accent2"/>
                </a:solidFill>
                <a:latin typeface="Trebuchet MS" charset="0"/>
              </a:rPr>
              <a:t>Shape</a:t>
            </a:r>
            <a:r>
              <a:rPr lang="es-ES" sz="1600" b="1" dirty="0">
                <a:solidFill>
                  <a:schemeClr val="accent2"/>
                </a:solidFill>
                <a:latin typeface="Trebuchet MS" charset="0"/>
              </a:rPr>
              <a:t> </a:t>
            </a:r>
            <a:r>
              <a:rPr lang="es-ES" sz="1600" b="1" dirty="0" err="1">
                <a:solidFill>
                  <a:schemeClr val="accent2"/>
                </a:solidFill>
                <a:latin typeface="Trebuchet MS" charset="0"/>
              </a:rPr>
              <a:t>Analysis</a:t>
            </a:r>
            <a:r>
              <a:rPr lang="es-ES" sz="1600" b="1" dirty="0">
                <a:solidFill>
                  <a:schemeClr val="accent2"/>
                </a:solidFill>
                <a:latin typeface="Trebuchet MS" charset="0"/>
              </a:rPr>
              <a:t> and </a:t>
            </a:r>
            <a:r>
              <a:rPr lang="es-ES" sz="1600" b="1" dirty="0" err="1">
                <a:solidFill>
                  <a:schemeClr val="accent2"/>
                </a:solidFill>
                <a:latin typeface="Trebuchet MS" charset="0"/>
              </a:rPr>
              <a:t>Classification</a:t>
            </a:r>
            <a:r>
              <a:rPr lang="es-ES" sz="1600" b="1" dirty="0">
                <a:solidFill>
                  <a:schemeClr val="accent2"/>
                </a:solidFill>
                <a:latin typeface="Trebuchet MS" charset="0"/>
              </a:rPr>
              <a:t>, Boca </a:t>
            </a:r>
            <a:r>
              <a:rPr lang="es-ES" sz="1600" b="1" dirty="0" err="1">
                <a:solidFill>
                  <a:schemeClr val="accent2"/>
                </a:solidFill>
                <a:latin typeface="Trebuchet MS" charset="0"/>
              </a:rPr>
              <a:t>Raton</a:t>
            </a:r>
            <a:r>
              <a:rPr lang="es-ES" sz="1600" b="1" dirty="0">
                <a:solidFill>
                  <a:schemeClr val="accent2"/>
                </a:solidFill>
                <a:latin typeface="Trebuchet MS" charset="0"/>
              </a:rPr>
              <a:t>, CRC 		</a:t>
            </a:r>
            <a:r>
              <a:rPr lang="es-ES" sz="1600" b="1" dirty="0" err="1">
                <a:solidFill>
                  <a:schemeClr val="accent2"/>
                </a:solidFill>
                <a:latin typeface="Trebuchet MS" charset="0"/>
              </a:rPr>
              <a:t>Press</a:t>
            </a:r>
            <a:r>
              <a:rPr lang="es-ES" sz="1600" b="1" dirty="0">
                <a:solidFill>
                  <a:schemeClr val="accent2"/>
                </a:solidFill>
                <a:latin typeface="Trebuchet MS" charset="0"/>
              </a:rPr>
              <a:t>, 2001.</a:t>
            </a:r>
          </a:p>
          <a:p>
            <a:r>
              <a:rPr lang="es-ES" sz="1600" b="1" dirty="0">
                <a:solidFill>
                  <a:schemeClr val="accent2"/>
                </a:solidFill>
                <a:latin typeface="Trebuchet MS" charset="0"/>
              </a:rPr>
              <a:t>Duda, R.; </a:t>
            </a:r>
            <a:r>
              <a:rPr lang="es-ES" sz="1600" b="1" dirty="0" err="1">
                <a:solidFill>
                  <a:schemeClr val="accent2"/>
                </a:solidFill>
                <a:latin typeface="Trebuchet MS" charset="0"/>
              </a:rPr>
              <a:t>Hart</a:t>
            </a:r>
            <a:r>
              <a:rPr lang="es-ES" sz="1600" b="1" dirty="0">
                <a:solidFill>
                  <a:schemeClr val="accent2"/>
                </a:solidFill>
                <a:latin typeface="Trebuchet MS" charset="0"/>
              </a:rPr>
              <a:t>, P.; </a:t>
            </a:r>
            <a:r>
              <a:rPr lang="es-ES" sz="1600" b="1" dirty="0" err="1">
                <a:solidFill>
                  <a:schemeClr val="accent2"/>
                </a:solidFill>
                <a:latin typeface="Trebuchet MS" charset="0"/>
              </a:rPr>
              <a:t>Stork</a:t>
            </a:r>
            <a:r>
              <a:rPr lang="es-ES" sz="1600" b="1" dirty="0">
                <a:solidFill>
                  <a:schemeClr val="accent2"/>
                </a:solidFill>
                <a:latin typeface="Trebuchet MS" charset="0"/>
              </a:rPr>
              <a:t>, D.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Classification</a:t>
            </a:r>
            <a:r>
              <a:rPr lang="es-ES" sz="1600" b="1" dirty="0">
                <a:solidFill>
                  <a:schemeClr val="accent2"/>
                </a:solidFill>
                <a:latin typeface="Trebuchet MS" charset="0"/>
              </a:rPr>
              <a:t>, New York, John </a:t>
            </a:r>
            <a:r>
              <a:rPr lang="es-ES" sz="1600" b="1" dirty="0" err="1">
                <a:solidFill>
                  <a:schemeClr val="accent2"/>
                </a:solidFill>
                <a:latin typeface="Trebuchet MS" charset="0"/>
              </a:rPr>
              <a:t>Wiley</a:t>
            </a:r>
            <a:r>
              <a:rPr lang="es-ES" sz="1600" b="1" dirty="0">
                <a:solidFill>
                  <a:schemeClr val="accent2"/>
                </a:solidFill>
                <a:latin typeface="Trebuchet MS" charset="0"/>
              </a:rPr>
              <a:t> &amp; </a:t>
            </a:r>
            <a:r>
              <a:rPr lang="es-ES" sz="1600" b="1" dirty="0" err="1">
                <a:solidFill>
                  <a:schemeClr val="accent2"/>
                </a:solidFill>
                <a:latin typeface="Trebuchet MS" charset="0"/>
              </a:rPr>
              <a:t>Sons</a:t>
            </a:r>
            <a:r>
              <a:rPr lang="es-ES" sz="1600" b="1" dirty="0">
                <a:solidFill>
                  <a:schemeClr val="accent2"/>
                </a:solidFill>
                <a:latin typeface="Trebuchet MS" charset="0"/>
              </a:rPr>
              <a:t>, 		Inc., 2001.</a:t>
            </a:r>
          </a:p>
          <a:p>
            <a:r>
              <a:rPr lang="es-ES" sz="1600" b="1" dirty="0" err="1">
                <a:solidFill>
                  <a:schemeClr val="accent2"/>
                </a:solidFill>
                <a:latin typeface="Trebuchet MS" charset="0"/>
              </a:rPr>
              <a:t>Hastie</a:t>
            </a:r>
            <a:r>
              <a:rPr lang="es-ES" sz="1600" b="1" dirty="0">
                <a:solidFill>
                  <a:schemeClr val="accent2"/>
                </a:solidFill>
                <a:latin typeface="Trebuchet MS" charset="0"/>
              </a:rPr>
              <a:t>, T.; </a:t>
            </a:r>
            <a:r>
              <a:rPr lang="es-ES" sz="1600" b="1" dirty="0" err="1">
                <a:solidFill>
                  <a:schemeClr val="accent2"/>
                </a:solidFill>
                <a:latin typeface="Trebuchet MS" charset="0"/>
              </a:rPr>
              <a:t>Tibshirani</a:t>
            </a:r>
            <a:r>
              <a:rPr lang="es-ES" sz="1600" b="1" dirty="0">
                <a:solidFill>
                  <a:schemeClr val="accent2"/>
                </a:solidFill>
                <a:latin typeface="Trebuchet MS" charset="0"/>
              </a:rPr>
              <a:t>, R,; Friedman, J.: </a:t>
            </a:r>
            <a:r>
              <a:rPr lang="es-ES" sz="1600" b="1" dirty="0" err="1">
                <a:solidFill>
                  <a:schemeClr val="accent2"/>
                </a:solidFill>
                <a:latin typeface="Trebuchet MS" charset="0"/>
              </a:rPr>
              <a:t>The</a:t>
            </a:r>
            <a:r>
              <a:rPr lang="es-ES" sz="1600" b="1" dirty="0">
                <a:solidFill>
                  <a:schemeClr val="accent2"/>
                </a:solidFill>
                <a:latin typeface="Trebuchet MS" charset="0"/>
              </a:rPr>
              <a:t> </a:t>
            </a:r>
            <a:r>
              <a:rPr lang="es-ES" sz="1600" b="1" dirty="0" err="1">
                <a:solidFill>
                  <a:schemeClr val="accent2"/>
                </a:solidFill>
                <a:latin typeface="Trebuchet MS" charset="0"/>
              </a:rPr>
              <a:t>Elements</a:t>
            </a:r>
            <a:r>
              <a:rPr lang="es-ES" sz="1600" b="1" dirty="0">
                <a:solidFill>
                  <a:schemeClr val="accent2"/>
                </a:solidFill>
                <a:latin typeface="Trebuchet MS" charset="0"/>
              </a:rPr>
              <a:t> of </a:t>
            </a:r>
            <a:r>
              <a:rPr lang="es-ES" sz="1600" b="1" dirty="0" err="1">
                <a:solidFill>
                  <a:schemeClr val="accent2"/>
                </a:solidFill>
                <a:latin typeface="Trebuchet MS" charset="0"/>
              </a:rPr>
              <a:t>Statistical</a:t>
            </a:r>
            <a:r>
              <a:rPr lang="es-ES" sz="1600" b="1" dirty="0">
                <a:solidFill>
                  <a:schemeClr val="accent2"/>
                </a:solidFill>
                <a:latin typeface="Trebuchet MS" charset="0"/>
              </a:rPr>
              <a:t>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2001.</a:t>
            </a:r>
          </a:p>
          <a:p>
            <a:r>
              <a:rPr lang="es-ES" sz="1600" b="1" dirty="0" err="1">
                <a:solidFill>
                  <a:schemeClr val="accent2"/>
                </a:solidFill>
                <a:latin typeface="Trebuchet MS" charset="0"/>
              </a:rPr>
              <a:t>Marsland</a:t>
            </a:r>
            <a:r>
              <a:rPr lang="es-ES" sz="1600" b="1" dirty="0">
                <a:solidFill>
                  <a:schemeClr val="accent2"/>
                </a:solidFill>
                <a:latin typeface="Trebuchet MS" charset="0"/>
              </a:rPr>
              <a:t>, S.	Machine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An</a:t>
            </a:r>
            <a:r>
              <a:rPr lang="es-ES" sz="1600" b="1" dirty="0">
                <a:solidFill>
                  <a:schemeClr val="accent2"/>
                </a:solidFill>
                <a:latin typeface="Trebuchet MS" charset="0"/>
              </a:rPr>
              <a:t> </a:t>
            </a:r>
            <a:r>
              <a:rPr lang="es-ES" sz="1600" b="1" dirty="0" err="1">
                <a:solidFill>
                  <a:schemeClr val="accent2"/>
                </a:solidFill>
                <a:latin typeface="Trebuchet MS" charset="0"/>
              </a:rPr>
              <a:t>algorithmic</a:t>
            </a:r>
            <a:r>
              <a:rPr lang="es-ES" sz="1600" b="1" dirty="0">
                <a:solidFill>
                  <a:schemeClr val="accent2"/>
                </a:solidFill>
                <a:latin typeface="Trebuchet MS" charset="0"/>
              </a:rPr>
              <a:t> </a:t>
            </a:r>
            <a:r>
              <a:rPr lang="es-ES" sz="1600" b="1" dirty="0" err="1">
                <a:solidFill>
                  <a:schemeClr val="accent2"/>
                </a:solidFill>
                <a:latin typeface="Trebuchet MS" charset="0"/>
              </a:rPr>
              <a:t>Perspective</a:t>
            </a:r>
            <a:r>
              <a:rPr lang="es-ES" sz="1600" b="1" dirty="0">
                <a:solidFill>
                  <a:schemeClr val="accent2"/>
                </a:solidFill>
                <a:latin typeface="Trebuchet MS" charset="0"/>
              </a:rPr>
              <a:t>, CRC </a:t>
            </a:r>
            <a:r>
              <a:rPr lang="es-ES" sz="1600" b="1" dirty="0" err="1">
                <a:solidFill>
                  <a:schemeClr val="accent2"/>
                </a:solidFill>
                <a:latin typeface="Trebuchet MS" charset="0"/>
              </a:rPr>
              <a:t>Press</a:t>
            </a:r>
            <a:r>
              <a:rPr lang="es-ES" sz="1600" b="1" dirty="0">
                <a:solidFill>
                  <a:schemeClr val="accent2"/>
                </a:solidFill>
                <a:latin typeface="Trebuchet MS" charset="0"/>
              </a:rPr>
              <a:t>, 2009.</a:t>
            </a:r>
          </a:p>
          <a:p>
            <a:r>
              <a:rPr lang="es-ES" sz="1600" b="1" dirty="0">
                <a:solidFill>
                  <a:schemeClr val="accent2"/>
                </a:solidFill>
                <a:latin typeface="Trebuchet MS" charset="0"/>
              </a:rPr>
              <a:t>Mery, D.; </a:t>
            </a:r>
            <a:r>
              <a:rPr lang="es-ES" sz="1600" b="1" dirty="0" err="1">
                <a:solidFill>
                  <a:schemeClr val="accent2"/>
                </a:solidFill>
                <a:latin typeface="Trebuchet MS" charset="0"/>
              </a:rPr>
              <a:t>Pieringer</a:t>
            </a:r>
            <a:r>
              <a:rPr lang="es-ES" sz="1600" b="1" dirty="0">
                <a:solidFill>
                  <a:schemeClr val="accent2"/>
                </a:solidFill>
                <a:latin typeface="Trebuchet MS" charset="0"/>
              </a:rPr>
              <a:t>, C.: </a:t>
            </a:r>
            <a:r>
              <a:rPr lang="es-ES" sz="1600" b="1" dirty="0" err="1">
                <a:solidFill>
                  <a:schemeClr val="accent2"/>
                </a:solidFill>
                <a:latin typeface="Trebuchet MS" charset="0"/>
              </a:rPr>
              <a:t>Computer</a:t>
            </a:r>
            <a:r>
              <a:rPr lang="es-ES" sz="1600" b="1" dirty="0">
                <a:solidFill>
                  <a:schemeClr val="accent2"/>
                </a:solidFill>
                <a:latin typeface="Trebuchet MS" charset="0"/>
              </a:rPr>
              <a:t> </a:t>
            </a:r>
            <a:r>
              <a:rPr lang="es-ES" sz="1600" b="1" dirty="0" err="1">
                <a:solidFill>
                  <a:schemeClr val="accent2"/>
                </a:solidFill>
                <a:latin typeface="Trebuchet MS" charset="0"/>
              </a:rPr>
              <a:t>Vision</a:t>
            </a:r>
            <a:r>
              <a:rPr lang="es-ES" sz="1600" b="1" dirty="0">
                <a:solidFill>
                  <a:schemeClr val="accent2"/>
                </a:solidFill>
                <a:latin typeface="Trebuchet MS" charset="0"/>
              </a:rPr>
              <a:t> </a:t>
            </a:r>
            <a:r>
              <a:rPr lang="es-ES" sz="1600" b="1" dirty="0" err="1">
                <a:solidFill>
                  <a:schemeClr val="accent2"/>
                </a:solidFill>
                <a:latin typeface="Trebuchet MS" charset="0"/>
              </a:rPr>
              <a:t>for</a:t>
            </a:r>
            <a:r>
              <a:rPr lang="es-ES" sz="1600" b="1" dirty="0">
                <a:solidFill>
                  <a:schemeClr val="accent2"/>
                </a:solidFill>
                <a:latin typeface="Trebuchet MS" charset="0"/>
              </a:rPr>
              <a:t> X-</a:t>
            </a:r>
            <a:r>
              <a:rPr lang="es-ES" sz="1600" b="1" dirty="0" err="1">
                <a:solidFill>
                  <a:schemeClr val="accent2"/>
                </a:solidFill>
                <a:latin typeface="Trebuchet MS" charset="0"/>
              </a:rPr>
              <a:t>ray</a:t>
            </a:r>
            <a:r>
              <a:rPr lang="es-ES" sz="1600" b="1" dirty="0">
                <a:solidFill>
                  <a:schemeClr val="accent2"/>
                </a:solidFill>
                <a:latin typeface="Trebuchet MS" charset="0"/>
              </a:rPr>
              <a:t> </a:t>
            </a:r>
            <a:r>
              <a:rPr lang="es-ES" sz="1600" b="1" dirty="0" err="1">
                <a:solidFill>
                  <a:schemeClr val="accent2"/>
                </a:solidFill>
                <a:latin typeface="Trebuchet MS" charset="0"/>
              </a:rPr>
              <a:t>Testing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2021</a:t>
            </a:r>
          </a:p>
          <a:p>
            <a:r>
              <a:rPr lang="es-ES" sz="1600" b="1" dirty="0">
                <a:solidFill>
                  <a:schemeClr val="accent2"/>
                </a:solidFill>
                <a:latin typeface="Trebuchet MS" charset="0"/>
              </a:rPr>
              <a:t>Nixon, M.; Aguado, A. </a:t>
            </a:r>
            <a:r>
              <a:rPr lang="es-ES" sz="1600" b="1" dirty="0" err="1">
                <a:solidFill>
                  <a:schemeClr val="accent2"/>
                </a:solidFill>
                <a:latin typeface="Trebuchet MS" charset="0"/>
              </a:rPr>
              <a:t>Feature</a:t>
            </a:r>
            <a:r>
              <a:rPr lang="es-ES" sz="1600" b="1" dirty="0">
                <a:solidFill>
                  <a:schemeClr val="accent2"/>
                </a:solidFill>
                <a:latin typeface="Trebuchet MS" charset="0"/>
              </a:rPr>
              <a:t> </a:t>
            </a:r>
            <a:r>
              <a:rPr lang="es-ES" sz="1600" b="1" dirty="0" err="1">
                <a:solidFill>
                  <a:schemeClr val="accent2"/>
                </a:solidFill>
                <a:latin typeface="Trebuchet MS" charset="0"/>
              </a:rPr>
              <a:t>Extraction</a:t>
            </a:r>
            <a:r>
              <a:rPr lang="es-ES" sz="1600" b="1" dirty="0">
                <a:solidFill>
                  <a:schemeClr val="accent2"/>
                </a:solidFill>
                <a:latin typeface="Trebuchet MS" charset="0"/>
              </a:rPr>
              <a:t> &amp; </a:t>
            </a:r>
            <a:r>
              <a:rPr lang="es-ES" sz="1600" b="1" dirty="0" err="1">
                <a:solidFill>
                  <a:schemeClr val="accent2"/>
                </a:solidFill>
                <a:latin typeface="Trebuchet MS" charset="0"/>
              </a:rPr>
              <a:t>Image</a:t>
            </a:r>
            <a:r>
              <a:rPr lang="es-ES" sz="1600" b="1" dirty="0">
                <a:solidFill>
                  <a:schemeClr val="accent2"/>
                </a:solidFill>
                <a:latin typeface="Trebuchet MS" charset="0"/>
              </a:rPr>
              <a:t> </a:t>
            </a:r>
            <a:r>
              <a:rPr lang="es-ES" sz="1600" b="1" dirty="0" err="1">
                <a:solidFill>
                  <a:schemeClr val="accent2"/>
                </a:solidFill>
                <a:latin typeface="Trebuchet MS" charset="0"/>
              </a:rPr>
              <a:t>Processing</a:t>
            </a:r>
            <a:r>
              <a:rPr lang="es-ES" sz="1600" b="1" dirty="0">
                <a:solidFill>
                  <a:schemeClr val="accent2"/>
                </a:solidFill>
                <a:latin typeface="Trebuchet MS" charset="0"/>
              </a:rPr>
              <a:t>, </a:t>
            </a:r>
            <a:r>
              <a:rPr lang="es-ES" sz="1600" b="1" dirty="0" err="1">
                <a:solidFill>
                  <a:schemeClr val="accent2"/>
                </a:solidFill>
                <a:latin typeface="Trebuchet MS" charset="0"/>
              </a:rPr>
              <a:t>Amsterdam</a:t>
            </a:r>
            <a:r>
              <a:rPr lang="es-ES" sz="1600" b="1" dirty="0">
                <a:solidFill>
                  <a:schemeClr val="accent2"/>
                </a:solidFill>
                <a:latin typeface="Trebuchet MS" charset="0"/>
              </a:rPr>
              <a:t>, </a:t>
            </a:r>
            <a:r>
              <a:rPr lang="es-ES" sz="1600" b="1" dirty="0" err="1">
                <a:solidFill>
                  <a:schemeClr val="accent2"/>
                </a:solidFill>
                <a:latin typeface="Trebuchet MS" charset="0"/>
              </a:rPr>
              <a:t>Elsevier</a:t>
            </a:r>
            <a:r>
              <a:rPr lang="es-ES" sz="1600" b="1" dirty="0">
                <a:solidFill>
                  <a:schemeClr val="accent2"/>
                </a:solidFill>
                <a:latin typeface="Trebuchet MS" charset="0"/>
              </a:rPr>
              <a:t>, 		2004.</a:t>
            </a:r>
          </a:p>
          <a:p>
            <a:r>
              <a:rPr lang="es-ES" sz="1600" b="1" dirty="0" err="1">
                <a:solidFill>
                  <a:schemeClr val="accent2"/>
                </a:solidFill>
                <a:latin typeface="Trebuchet MS" charset="0"/>
              </a:rPr>
              <a:t>Webb</a:t>
            </a:r>
            <a:r>
              <a:rPr lang="es-ES" sz="1600" b="1" dirty="0">
                <a:solidFill>
                  <a:schemeClr val="accent2"/>
                </a:solidFill>
                <a:latin typeface="Trebuchet MS" charset="0"/>
              </a:rPr>
              <a:t>, A.		</a:t>
            </a:r>
            <a:r>
              <a:rPr lang="es-ES" sz="1600" b="1" dirty="0" err="1">
                <a:solidFill>
                  <a:schemeClr val="accent2"/>
                </a:solidFill>
                <a:latin typeface="Trebuchet MS" charset="0"/>
              </a:rPr>
              <a:t>Statistical</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t>
            </a:r>
            <a:r>
              <a:rPr lang="es-ES" sz="1600" b="1" dirty="0" err="1">
                <a:solidFill>
                  <a:schemeClr val="accent2"/>
                </a:solidFill>
                <a:latin typeface="Trebuchet MS" charset="0"/>
              </a:rPr>
              <a:t>Wiley</a:t>
            </a:r>
            <a:r>
              <a:rPr lang="es-ES" sz="1600" b="1" dirty="0">
                <a:solidFill>
                  <a:schemeClr val="accent2"/>
                </a:solidFill>
                <a:latin typeface="Trebuchet MS" charset="0"/>
              </a:rPr>
              <a:t>, </a:t>
            </a:r>
            <a:r>
              <a:rPr lang="es-ES" sz="1600" b="1" dirty="0" err="1">
                <a:solidFill>
                  <a:schemeClr val="accent2"/>
                </a:solidFill>
                <a:latin typeface="Trebuchet MS" charset="0"/>
              </a:rPr>
              <a:t>Second</a:t>
            </a:r>
            <a:r>
              <a:rPr lang="es-ES" sz="1600" b="1" dirty="0">
                <a:solidFill>
                  <a:schemeClr val="accent2"/>
                </a:solidFill>
                <a:latin typeface="Trebuchet MS" charset="0"/>
              </a:rPr>
              <a:t> </a:t>
            </a:r>
            <a:r>
              <a:rPr lang="es-ES" sz="1600" b="1" dirty="0" err="1">
                <a:solidFill>
                  <a:schemeClr val="accent2"/>
                </a:solidFill>
                <a:latin typeface="Trebuchet MS" charset="0"/>
              </a:rPr>
              <a:t>Edition</a:t>
            </a:r>
            <a:r>
              <a:rPr lang="es-ES" sz="1600" b="1" dirty="0">
                <a:solidFill>
                  <a:schemeClr val="accent2"/>
                </a:solidFill>
                <a:latin typeface="Trebuchet MS" charset="0"/>
              </a:rPr>
              <a:t>, 2002.</a:t>
            </a:r>
          </a:p>
          <a:p>
            <a:r>
              <a:rPr lang="es-ES" sz="1600" b="1" dirty="0" err="1">
                <a:solidFill>
                  <a:schemeClr val="accent2"/>
                </a:solidFill>
                <a:latin typeface="Trebuchet MS" charset="0"/>
              </a:rPr>
              <a:t>Witten</a:t>
            </a:r>
            <a:r>
              <a:rPr lang="es-ES" sz="1600" b="1" dirty="0">
                <a:solidFill>
                  <a:schemeClr val="accent2"/>
                </a:solidFill>
                <a:latin typeface="Trebuchet MS" charset="0"/>
              </a:rPr>
              <a:t>, I.H; Frank, E. Data </a:t>
            </a:r>
            <a:r>
              <a:rPr lang="es-ES" sz="1600" b="1" dirty="0" err="1">
                <a:solidFill>
                  <a:schemeClr val="accent2"/>
                </a:solidFill>
                <a:latin typeface="Trebuchet MS" charset="0"/>
              </a:rPr>
              <a:t>Mining</a:t>
            </a:r>
            <a:r>
              <a:rPr lang="es-ES" sz="1600" b="1" dirty="0">
                <a:solidFill>
                  <a:schemeClr val="accent2"/>
                </a:solidFill>
                <a:latin typeface="Trebuchet MS" charset="0"/>
              </a:rPr>
              <a:t>: </a:t>
            </a:r>
            <a:r>
              <a:rPr lang="es-ES" sz="1600" b="1" dirty="0" err="1">
                <a:solidFill>
                  <a:schemeClr val="accent2"/>
                </a:solidFill>
                <a:latin typeface="Trebuchet MS" charset="0"/>
              </a:rPr>
              <a:t>Practical</a:t>
            </a:r>
            <a:r>
              <a:rPr lang="es-ES" sz="1600" b="1" dirty="0">
                <a:solidFill>
                  <a:schemeClr val="accent2"/>
                </a:solidFill>
                <a:latin typeface="Trebuchet MS" charset="0"/>
              </a:rPr>
              <a:t> Machine </a:t>
            </a:r>
            <a:r>
              <a:rPr lang="es-ES" sz="1600" b="1" dirty="0" err="1">
                <a:solidFill>
                  <a:schemeClr val="accent2"/>
                </a:solidFill>
                <a:latin typeface="Trebuchet MS" charset="0"/>
              </a:rPr>
              <a:t>Learning</a:t>
            </a:r>
            <a:r>
              <a:rPr lang="es-ES" sz="1600" b="1" dirty="0">
                <a:solidFill>
                  <a:schemeClr val="accent2"/>
                </a:solidFill>
                <a:latin typeface="Trebuchet MS" charset="0"/>
              </a:rPr>
              <a:t> Tools and </a:t>
            </a:r>
            <a:r>
              <a:rPr lang="es-ES" sz="1600" b="1" dirty="0" err="1">
                <a:solidFill>
                  <a:schemeClr val="accent2"/>
                </a:solidFill>
                <a:latin typeface="Trebuchet MS" charset="0"/>
              </a:rPr>
              <a:t>Techniques</a:t>
            </a:r>
            <a:r>
              <a:rPr lang="es-ES" sz="1600" b="1" dirty="0">
                <a:solidFill>
                  <a:schemeClr val="accent2"/>
                </a:solidFill>
                <a:latin typeface="Trebuchet MS" charset="0"/>
              </a:rPr>
              <a:t>, 		</a:t>
            </a:r>
            <a:r>
              <a:rPr lang="es-ES" sz="1600" b="1" dirty="0" err="1">
                <a:solidFill>
                  <a:schemeClr val="accent2"/>
                </a:solidFill>
                <a:latin typeface="Trebuchet MS" charset="0"/>
              </a:rPr>
              <a:t>Elsevier</a:t>
            </a:r>
            <a:r>
              <a:rPr lang="es-ES" sz="1600" b="1" dirty="0">
                <a:solidFill>
                  <a:schemeClr val="accent2"/>
                </a:solidFill>
                <a:latin typeface="Trebuchet MS" charset="0"/>
              </a:rPr>
              <a:t>, </a:t>
            </a:r>
            <a:r>
              <a:rPr lang="es-ES" sz="1600" b="1" dirty="0" err="1">
                <a:solidFill>
                  <a:schemeClr val="accent2"/>
                </a:solidFill>
                <a:latin typeface="Trebuchet MS" charset="0"/>
              </a:rPr>
              <a:t>Second</a:t>
            </a:r>
            <a:r>
              <a:rPr lang="es-ES" sz="1600" b="1" dirty="0">
                <a:solidFill>
                  <a:schemeClr val="accent2"/>
                </a:solidFill>
                <a:latin typeface="Trebuchet MS" charset="0"/>
              </a:rPr>
              <a:t> </a:t>
            </a:r>
            <a:r>
              <a:rPr lang="es-ES" sz="1600" b="1" dirty="0" err="1">
                <a:solidFill>
                  <a:schemeClr val="accent2"/>
                </a:solidFill>
                <a:latin typeface="Trebuchet MS" charset="0"/>
              </a:rPr>
              <a:t>Edition</a:t>
            </a:r>
            <a:r>
              <a:rPr lang="es-ES" sz="1600" b="1" dirty="0">
                <a:solidFill>
                  <a:schemeClr val="accent2"/>
                </a:solidFill>
                <a:latin typeface="Trebuchet MS" charset="0"/>
              </a:rPr>
              <a:t>, 2005.</a:t>
            </a:r>
          </a:p>
          <a:p>
            <a:endParaRPr lang="es-ES" sz="1600" b="1" dirty="0">
              <a:solidFill>
                <a:schemeClr val="accent2"/>
              </a:solidFill>
              <a:latin typeface="Trebuchet MS" charset="0"/>
            </a:endParaRPr>
          </a:p>
          <a:p>
            <a:r>
              <a:rPr lang="es-ES" sz="1600" b="1" dirty="0">
                <a:solidFill>
                  <a:schemeClr val="accent2"/>
                </a:solidFill>
                <a:latin typeface="Trebuchet MS" charset="0"/>
              </a:rPr>
              <a:t>Artículos seleccionados de IEEE </a:t>
            </a:r>
            <a:r>
              <a:rPr lang="es-ES" sz="1600" b="1" dirty="0" err="1">
                <a:solidFill>
                  <a:schemeClr val="accent2"/>
                </a:solidFill>
                <a:latin typeface="Trebuchet MS" charset="0"/>
              </a:rPr>
              <a:t>Transaction</a:t>
            </a:r>
            <a:r>
              <a:rPr lang="es-ES" sz="1600" b="1" dirty="0">
                <a:solidFill>
                  <a:schemeClr val="accent2"/>
                </a:solidFill>
                <a:latin typeface="Trebuchet MS" charset="0"/>
              </a:rPr>
              <a:t> </a:t>
            </a:r>
            <a:r>
              <a:rPr lang="es-ES" sz="1600" b="1" dirty="0" err="1">
                <a:solidFill>
                  <a:schemeClr val="accent2"/>
                </a:solidFill>
                <a:latin typeface="Trebuchet MS" charset="0"/>
              </a:rPr>
              <a:t>on</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Analysis</a:t>
            </a:r>
            <a:r>
              <a:rPr lang="es-ES" sz="1600" b="1" dirty="0">
                <a:solidFill>
                  <a:schemeClr val="accent2"/>
                </a:solidFill>
                <a:latin typeface="Trebuchet MS" charset="0"/>
              </a:rPr>
              <a:t> and Machine </a:t>
            </a:r>
            <a:r>
              <a:rPr lang="es-ES" sz="1600" b="1" dirty="0" err="1">
                <a:solidFill>
                  <a:schemeClr val="accent2"/>
                </a:solidFill>
                <a:latin typeface="Trebuchet MS" charset="0"/>
              </a:rPr>
              <a:t>Intelligence</a:t>
            </a:r>
            <a:r>
              <a:rPr lang="es-ES" sz="1600" b="1" dirty="0">
                <a:solidFill>
                  <a:schemeClr val="accent2"/>
                </a:solidFill>
                <a:latin typeface="Trebuchet MS" charset="0"/>
              </a:rPr>
              <a:t>, y de </a:t>
            </a:r>
            <a:r>
              <a:rPr lang="es-ES" sz="1600" b="1" dirty="0" err="1">
                <a:solidFill>
                  <a:schemeClr val="accent2"/>
                </a:solidFill>
                <a:latin typeface="Trebuchet MS" charset="0"/>
              </a:rPr>
              <a:t>Proceedings</a:t>
            </a:r>
            <a:r>
              <a:rPr lang="es-ES" sz="1600" b="1" dirty="0">
                <a:solidFill>
                  <a:schemeClr val="accent2"/>
                </a:solidFill>
                <a:latin typeface="Trebuchet MS" charset="0"/>
              </a:rPr>
              <a:t> of International </a:t>
            </a:r>
            <a:r>
              <a:rPr lang="es-ES" sz="1600" b="1" dirty="0" err="1">
                <a:solidFill>
                  <a:schemeClr val="accent2"/>
                </a:solidFill>
                <a:latin typeface="Trebuchet MS" charset="0"/>
              </a:rPr>
              <a:t>Conferences</a:t>
            </a:r>
            <a:r>
              <a:rPr lang="es-ES" sz="1600" b="1" dirty="0">
                <a:solidFill>
                  <a:schemeClr val="accent2"/>
                </a:solidFill>
                <a:latin typeface="Trebuchet MS" charset="0"/>
              </a:rPr>
              <a:t> </a:t>
            </a:r>
            <a:r>
              <a:rPr lang="es-ES" sz="1600" b="1" dirty="0" err="1">
                <a:solidFill>
                  <a:schemeClr val="accent2"/>
                </a:solidFill>
                <a:latin typeface="Trebuchet MS" charset="0"/>
              </a:rPr>
              <a:t>on</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and </a:t>
            </a:r>
            <a:r>
              <a:rPr lang="es-ES" sz="1600" b="1" dirty="0" err="1">
                <a:solidFill>
                  <a:schemeClr val="accent2"/>
                </a:solidFill>
                <a:latin typeface="Trebuchet MS" charset="0"/>
              </a:rPr>
              <a:t>Computer</a:t>
            </a:r>
            <a:r>
              <a:rPr lang="es-ES" sz="1600" b="1" dirty="0">
                <a:solidFill>
                  <a:schemeClr val="accent2"/>
                </a:solidFill>
                <a:latin typeface="Trebuchet MS" charset="0"/>
              </a:rPr>
              <a:t> </a:t>
            </a:r>
            <a:r>
              <a:rPr lang="es-ES" sz="1600" b="1" dirty="0" err="1">
                <a:solidFill>
                  <a:schemeClr val="accent2"/>
                </a:solidFill>
                <a:latin typeface="Trebuchet MS" charset="0"/>
              </a:rPr>
              <a:t>Vision</a:t>
            </a:r>
            <a:r>
              <a:rPr lang="es-ES" sz="1600" b="1" dirty="0">
                <a:solidFill>
                  <a:schemeClr val="accent2"/>
                </a:solidFill>
                <a:latin typeface="Trebuchet MS" charset="0"/>
              </a:rPr>
              <a:t>.</a:t>
            </a:r>
          </a:p>
          <a:p>
            <a:r>
              <a:rPr lang="es-ES" sz="1600" b="1" dirty="0">
                <a:solidFill>
                  <a:schemeClr val="accent2"/>
                </a:solidFill>
                <a:latin typeface="Trebuchet MS" charset="0"/>
              </a:rPr>
              <a:t> </a:t>
            </a:r>
          </a:p>
          <a:p>
            <a:endParaRPr lang="es-ES" sz="1600" b="1" dirty="0">
              <a:solidFill>
                <a:schemeClr val="accent2"/>
              </a:solidFill>
              <a:latin typeface="Trebuchet MS"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47675" y="1570038"/>
            <a:ext cx="7966075" cy="5324535"/>
          </a:xfrm>
          <a:prstGeom prst="rect">
            <a:avLst/>
          </a:prstGeom>
          <a:noFill/>
          <a:ln w="9525">
            <a:noFill/>
            <a:miter lim="800000"/>
            <a:headEnd/>
            <a:tailEnd/>
          </a:ln>
        </p:spPr>
        <p:txBody>
          <a:bodyPr>
            <a:prstTxWarp prst="textNoShape">
              <a:avLst/>
            </a:prstTxWarp>
            <a:spAutoFit/>
          </a:bodyPr>
          <a:lstStyle/>
          <a:p>
            <a:r>
              <a:rPr lang="es-ES_tradnl" sz="2000" b="1" dirty="0">
                <a:solidFill>
                  <a:schemeClr val="accent6"/>
                </a:solidFill>
              </a:rPr>
              <a:t>Código de Honor e Integridad Académica</a:t>
            </a:r>
          </a:p>
          <a:p>
            <a:endParaRPr lang="es-ES_tradnl" sz="2000" b="1" dirty="0"/>
          </a:p>
          <a:p>
            <a:r>
              <a:rPr lang="es-ES_tradnl" sz="2000" dirty="0"/>
              <a:t>Este curso adscribe el Código de Honor establecido por la Escuela de Ingeniería el que es vinculante. Todo trabajo evaluado en este curso debe ser propio. En caso de que exista colaboración permitida con otros estudiantes, el trabajo deberá referenciar y atribuir correctamente dicha contribución a quien corresponda. </a:t>
            </a:r>
          </a:p>
          <a:p>
            <a:r>
              <a:rPr lang="es-ES_tradnl" sz="2000" dirty="0"/>
              <a:t>Como estudiante es su deber conocer la versión en línea del </a:t>
            </a:r>
            <a:r>
              <a:rPr lang="es-ES_tradnl" sz="2000" dirty="0">
                <a:hlinkClick r:id="rId3"/>
              </a:rPr>
              <a:t>Código de Honor</a:t>
            </a:r>
            <a:r>
              <a:rPr lang="es-ES_tradnl" sz="2000" dirty="0"/>
              <a:t>. </a:t>
            </a:r>
          </a:p>
          <a:p>
            <a:endParaRPr lang="es-ES_tradnl" sz="2000" dirty="0"/>
          </a:p>
          <a:p>
            <a:r>
              <a:rPr lang="es-ES_tradnl" sz="2000" dirty="0"/>
              <a:t>Además, los estudiantes de este curso declaran conocer </a:t>
            </a:r>
            <a:r>
              <a:rPr lang="es-ES_tradnl" sz="2000" dirty="0">
                <a:hlinkClick r:id="rId4"/>
              </a:rPr>
              <a:t>Política de Integridad Académica del Departamento de Ciencia de la Computación</a:t>
            </a:r>
            <a:r>
              <a:rPr lang="es-ES_tradnl" sz="2000" dirty="0"/>
              <a:t>.</a:t>
            </a:r>
          </a:p>
          <a:p>
            <a:endParaRPr lang="es-ES_tradnl" sz="2000" b="1" dirty="0">
              <a:solidFill>
                <a:schemeClr val="accent2"/>
              </a:solidFill>
              <a:latin typeface="Trebuchet MS" charset="0"/>
            </a:endParaRPr>
          </a:p>
          <a:p>
            <a:endParaRPr lang="es-ES_tradnl" sz="2000" dirty="0">
              <a:latin typeface="Trebuchet MS" charset="0"/>
            </a:endParaRPr>
          </a:p>
          <a:p>
            <a:br>
              <a:rPr lang="es-ES_tradnl" sz="2000" b="1" dirty="0">
                <a:solidFill>
                  <a:schemeClr val="accent2"/>
                </a:solidFill>
                <a:latin typeface="Trebuchet MS" charset="0"/>
              </a:rPr>
            </a:br>
            <a:endParaRPr lang="es-ES_tradnl" sz="2000" b="1" dirty="0">
              <a:solidFill>
                <a:schemeClr val="accent2"/>
              </a:solidFill>
              <a:latin typeface="Trebuchet MS"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313137"/>
            <a:ext cx="8490263" cy="6401753"/>
          </a:xfrm>
          <a:prstGeom prst="rect">
            <a:avLst/>
          </a:prstGeom>
          <a:noFill/>
          <a:ln w="9525">
            <a:noFill/>
            <a:miter lim="800000"/>
            <a:headEnd/>
            <a:tailEnd/>
          </a:ln>
        </p:spPr>
        <p:txBody>
          <a:bodyPr wrap="square">
            <a:prstTxWarp prst="textNoShape">
              <a:avLst/>
            </a:prstTxWarp>
            <a:spAutoFit/>
          </a:bodyPr>
          <a:lstStyle/>
          <a:p>
            <a:r>
              <a:rPr lang="es-ES" sz="3200"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tx2">
                    <a:lumMod val="50000"/>
                    <a:lumOff val="50000"/>
                  </a:schemeClr>
                </a:solidFill>
                <a:latin typeface="Trebuchet MS" charset="0"/>
              </a:rPr>
              <a:t>Domingo Mery	Departamento de Ciencia de la Computación</a:t>
            </a:r>
          </a:p>
          <a:p>
            <a:r>
              <a:rPr lang="es-CL" b="1" dirty="0">
                <a:solidFill>
                  <a:schemeClr val="tx2">
                    <a:lumMod val="50000"/>
                    <a:lumOff val="50000"/>
                  </a:schemeClr>
                </a:solidFill>
                <a:latin typeface="Trebuchet MS" charset="0"/>
              </a:rPr>
              <a:t>		Pontificia Universidad Católica de Chile</a:t>
            </a:r>
          </a:p>
          <a:p>
            <a:r>
              <a:rPr lang="es-CL" b="1" dirty="0">
                <a:solidFill>
                  <a:schemeClr val="tx2">
                    <a:lumMod val="50000"/>
                    <a:lumOff val="50000"/>
                  </a:schemeClr>
                </a:solidFill>
                <a:latin typeface="Trebuchet MS" charset="0"/>
              </a:rPr>
              <a:t>		</a:t>
            </a:r>
            <a:r>
              <a:rPr lang="es-CL" b="1" dirty="0">
                <a:solidFill>
                  <a:schemeClr val="accent2"/>
                </a:solidFill>
                <a:latin typeface="Trebuchet MS" charset="0"/>
                <a:hlinkClick r:id="rId3"/>
              </a:rPr>
              <a:t>http://domingomery.ing.uc.cl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Mail:	</a:t>
            </a:r>
            <a:r>
              <a:rPr lang="es-CL" b="1" dirty="0">
                <a:solidFill>
                  <a:schemeClr val="accent2"/>
                </a:solidFill>
                <a:latin typeface="Trebuchet MS" charset="0"/>
                <a:hlinkClick r:id="rId4"/>
              </a:rPr>
              <a:t>domingo.mery@uc.cl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Zoom: 	</a:t>
            </a:r>
            <a:r>
              <a:rPr lang="es-CL" b="1" dirty="0">
                <a:solidFill>
                  <a:schemeClr val="accent2"/>
                </a:solidFill>
                <a:latin typeface="Trebuchet MS" charset="0"/>
                <a:hlinkClick r:id="rId5"/>
              </a:rPr>
              <a:t>https://notredame.zoom.us/my/patrones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Meeting ID: 386 155 8778</a:t>
            </a:r>
          </a:p>
          <a:p>
            <a:endParaRPr lang="es-CL" b="1" dirty="0">
              <a:solidFill>
                <a:schemeClr val="accent2"/>
              </a:solidFill>
              <a:latin typeface="Trebuchet MS" charset="0"/>
            </a:endParaRPr>
          </a:p>
          <a:p>
            <a:r>
              <a:rPr lang="es-CL" b="1" dirty="0">
                <a:solidFill>
                  <a:schemeClr val="accent2"/>
                </a:solidFill>
                <a:latin typeface="Trebuchet MS" charset="0"/>
              </a:rPr>
              <a:t>     + YouTube: 	</a:t>
            </a:r>
            <a:r>
              <a:rPr lang="es-CL" b="1" dirty="0">
                <a:solidFill>
                  <a:schemeClr val="accent2"/>
                </a:solidFill>
                <a:latin typeface="Trebuchet MS" charset="0"/>
                <a:hlinkClick r:id="rId6"/>
              </a:rPr>
              <a:t>http:/youtube.com/domingomery</a:t>
            </a:r>
            <a:r>
              <a:rPr lang="es-CL" b="1" dirty="0">
                <a:solidFill>
                  <a:schemeClr val="accent2"/>
                </a:solidFill>
                <a:latin typeface="Trebuchet MS" charset="0"/>
              </a:rPr>
              <a:t> </a:t>
            </a:r>
          </a:p>
          <a:p>
            <a:endParaRPr lang="es-CL" b="1" dirty="0">
              <a:solidFill>
                <a:schemeClr val="accent2"/>
              </a:solidFill>
              <a:latin typeface="Trebuchet MS" charset="0"/>
            </a:endParaRPr>
          </a:p>
          <a:p>
            <a:r>
              <a:rPr lang="es-CL" b="1" dirty="0">
                <a:solidFill>
                  <a:schemeClr val="accent2"/>
                </a:solidFill>
                <a:latin typeface="Trebuchet MS" charset="0"/>
              </a:rPr>
              <a:t>     + GitHub: 	</a:t>
            </a:r>
            <a:r>
              <a:rPr lang="es-CL" b="1" dirty="0">
                <a:solidFill>
                  <a:schemeClr val="accent2"/>
                </a:solidFill>
                <a:latin typeface="Trebuchet MS" charset="0"/>
                <a:hlinkClick r:id="rId7"/>
              </a:rPr>
              <a:t>https://github.com/domingomery/patrones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Web: 	</a:t>
            </a:r>
            <a:r>
              <a:rPr lang="es-CL" b="1" dirty="0">
                <a:solidFill>
                  <a:schemeClr val="accent2"/>
                </a:solidFill>
                <a:latin typeface="Trebuchet MS" charset="0"/>
                <a:hlinkClick r:id="rId8"/>
              </a:rPr>
              <a:t>https://domingomery.ing.uc.cl/teaching/patrones/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Google Classroom: Class Code asifzvs </a:t>
            </a:r>
          </a:p>
          <a:p>
            <a:endParaRPr lang="es-CL" b="1" dirty="0">
              <a:solidFill>
                <a:schemeClr val="accent2"/>
              </a:solidFill>
              <a:latin typeface="Trebuchet MS" charset="0"/>
            </a:endParaRPr>
          </a:p>
          <a:p>
            <a:r>
              <a:rPr lang="es-CL" b="1" dirty="0">
                <a:solidFill>
                  <a:schemeClr val="accent2"/>
                </a:solidFill>
                <a:latin typeface="Trebuchet MS" charset="0"/>
              </a:rPr>
              <a:t>     + Twitter: 	@CVCND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313137"/>
            <a:ext cx="8490263" cy="6401753"/>
          </a:xfrm>
          <a:prstGeom prst="rect">
            <a:avLst/>
          </a:prstGeom>
          <a:noFill/>
          <a:ln w="9525">
            <a:noFill/>
            <a:miter lim="800000"/>
            <a:headEnd/>
            <a:tailEnd/>
          </a:ln>
        </p:spPr>
        <p:txBody>
          <a:bodyPr wrap="square">
            <a:prstTxWarp prst="textNoShape">
              <a:avLst/>
            </a:prstTxWarp>
            <a:spAutoFit/>
          </a:bodyPr>
          <a:lstStyle/>
          <a:p>
            <a:r>
              <a:rPr lang="es-ES" sz="3200"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tx2">
                    <a:lumMod val="50000"/>
                    <a:lumOff val="50000"/>
                  </a:schemeClr>
                </a:solidFill>
                <a:latin typeface="Trebuchet MS" charset="0"/>
              </a:rPr>
              <a:t>Domingo Mery	Departamento de Ciencia de la Computación</a:t>
            </a:r>
          </a:p>
          <a:p>
            <a:r>
              <a:rPr lang="es-CL" b="1" dirty="0">
                <a:solidFill>
                  <a:schemeClr val="tx2">
                    <a:lumMod val="50000"/>
                    <a:lumOff val="50000"/>
                  </a:schemeClr>
                </a:solidFill>
                <a:latin typeface="Trebuchet MS" charset="0"/>
              </a:rPr>
              <a:t>		Pontificia Universidad Católica de Chile</a:t>
            </a:r>
          </a:p>
          <a:p>
            <a:r>
              <a:rPr lang="es-CL" b="1" dirty="0">
                <a:solidFill>
                  <a:schemeClr val="tx2">
                    <a:lumMod val="50000"/>
                    <a:lumOff val="50000"/>
                  </a:schemeClr>
                </a:solidFill>
                <a:latin typeface="Trebuchet MS" charset="0"/>
              </a:rPr>
              <a:t>		</a:t>
            </a:r>
            <a:r>
              <a:rPr lang="es-CL" b="1" dirty="0">
                <a:solidFill>
                  <a:schemeClr val="accent2"/>
                </a:solidFill>
                <a:latin typeface="Trebuchet MS" charset="0"/>
                <a:hlinkClick r:id="rId3"/>
              </a:rPr>
              <a:t>http://domingomery.ing.uc.cl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Mail:	</a:t>
            </a:r>
            <a:r>
              <a:rPr lang="es-CL" b="1" dirty="0">
                <a:solidFill>
                  <a:schemeClr val="accent2"/>
                </a:solidFill>
                <a:latin typeface="Trebuchet MS" charset="0"/>
                <a:hlinkClick r:id="rId4"/>
              </a:rPr>
              <a:t>domingo.mery@uc.cl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Zoom: 	</a:t>
            </a:r>
            <a:r>
              <a:rPr lang="es-CL" b="1" dirty="0">
                <a:solidFill>
                  <a:schemeClr val="accent2"/>
                </a:solidFill>
                <a:latin typeface="Trebuchet MS" charset="0"/>
                <a:hlinkClick r:id="rId5"/>
              </a:rPr>
              <a:t>https://notredame.zoom.us/my/patrones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Meeting ID: 386 155 8778</a:t>
            </a:r>
          </a:p>
          <a:p>
            <a:endParaRPr lang="es-CL" b="1" dirty="0">
              <a:solidFill>
                <a:schemeClr val="accent2"/>
              </a:solidFill>
              <a:latin typeface="Trebuchet MS" charset="0"/>
            </a:endParaRPr>
          </a:p>
          <a:p>
            <a:r>
              <a:rPr lang="es-CL" b="1" dirty="0">
                <a:solidFill>
                  <a:schemeClr val="accent2"/>
                </a:solidFill>
                <a:latin typeface="Trebuchet MS" charset="0"/>
              </a:rPr>
              <a:t>     + YouTube: 	</a:t>
            </a:r>
            <a:r>
              <a:rPr lang="es-CL" b="1" dirty="0">
                <a:solidFill>
                  <a:schemeClr val="accent2"/>
                </a:solidFill>
                <a:latin typeface="Trebuchet MS" charset="0"/>
                <a:hlinkClick r:id="rId6"/>
              </a:rPr>
              <a:t>http:/youtube.com/domingomery</a:t>
            </a:r>
            <a:r>
              <a:rPr lang="es-CL" b="1" dirty="0">
                <a:solidFill>
                  <a:schemeClr val="accent2"/>
                </a:solidFill>
                <a:latin typeface="Trebuchet MS" charset="0"/>
              </a:rPr>
              <a:t> </a:t>
            </a:r>
          </a:p>
          <a:p>
            <a:endParaRPr lang="es-CL" b="1" dirty="0">
              <a:solidFill>
                <a:schemeClr val="accent2"/>
              </a:solidFill>
              <a:latin typeface="Trebuchet MS" charset="0"/>
            </a:endParaRPr>
          </a:p>
          <a:p>
            <a:r>
              <a:rPr lang="es-CL" b="1" dirty="0">
                <a:solidFill>
                  <a:schemeClr val="accent2"/>
                </a:solidFill>
                <a:latin typeface="Trebuchet MS" charset="0"/>
              </a:rPr>
              <a:t>     + GitHub: 	</a:t>
            </a:r>
            <a:r>
              <a:rPr lang="es-CL" b="1" dirty="0">
                <a:solidFill>
                  <a:schemeClr val="accent2"/>
                </a:solidFill>
                <a:latin typeface="Trebuchet MS" charset="0"/>
                <a:hlinkClick r:id="rId7"/>
              </a:rPr>
              <a:t>https://github.com/domingomery/patrones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Web: 	</a:t>
            </a:r>
            <a:r>
              <a:rPr lang="es-CL" b="1" dirty="0">
                <a:solidFill>
                  <a:schemeClr val="accent2"/>
                </a:solidFill>
                <a:latin typeface="Trebuchet MS" charset="0"/>
                <a:hlinkClick r:id="rId8"/>
              </a:rPr>
              <a:t>https://domingomery.ing.uc.cl/teaching/patrones/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Google Classroom: Class Code asifzvs </a:t>
            </a:r>
          </a:p>
          <a:p>
            <a:endParaRPr lang="es-CL" b="1" dirty="0">
              <a:solidFill>
                <a:schemeClr val="accent2"/>
              </a:solidFill>
              <a:latin typeface="Trebuchet MS" charset="0"/>
            </a:endParaRPr>
          </a:p>
          <a:p>
            <a:r>
              <a:rPr lang="es-CL" b="1" dirty="0">
                <a:solidFill>
                  <a:schemeClr val="accent2"/>
                </a:solidFill>
                <a:latin typeface="Trebuchet MS" charset="0"/>
              </a:rPr>
              <a:t>     + Twitter: 	@CVCND</a:t>
            </a:r>
          </a:p>
        </p:txBody>
      </p:sp>
      <p:sp>
        <p:nvSpPr>
          <p:cNvPr id="3" name="Rectangle 2">
            <a:extLst>
              <a:ext uri="{FF2B5EF4-FFF2-40B4-BE49-F238E27FC236}">
                <a16:creationId xmlns:a16="http://schemas.microsoft.com/office/drawing/2014/main" id="{47E4230F-F8D6-9142-8202-48957A0E909C}"/>
              </a:ext>
            </a:extLst>
          </p:cNvPr>
          <p:cNvSpPr/>
          <p:nvPr/>
        </p:nvSpPr>
        <p:spPr>
          <a:xfrm>
            <a:off x="-244699" y="2331076"/>
            <a:ext cx="9800823" cy="4752304"/>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61F7F1B5-E4D7-DA47-8148-6D482C5F6B7F}"/>
              </a:ext>
            </a:extLst>
          </p:cNvPr>
          <p:cNvSpPr/>
          <p:nvPr/>
        </p:nvSpPr>
        <p:spPr>
          <a:xfrm rot="730027">
            <a:off x="6890197" y="502276"/>
            <a:ext cx="2047741" cy="118485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_tradnl"/>
              <a:t>Si quieren saber qué hago</a:t>
            </a:r>
          </a:p>
        </p:txBody>
      </p:sp>
    </p:spTree>
    <p:extLst>
      <p:ext uri="{BB962C8B-B14F-4D97-AF65-F5344CB8AC3E}">
        <p14:creationId xmlns:p14="http://schemas.microsoft.com/office/powerpoint/2010/main" val="1284293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313137"/>
            <a:ext cx="8490263" cy="6401753"/>
          </a:xfrm>
          <a:prstGeom prst="rect">
            <a:avLst/>
          </a:prstGeom>
          <a:noFill/>
          <a:ln w="9525">
            <a:noFill/>
            <a:miter lim="800000"/>
            <a:headEnd/>
            <a:tailEnd/>
          </a:ln>
        </p:spPr>
        <p:txBody>
          <a:bodyPr wrap="square">
            <a:prstTxWarp prst="textNoShape">
              <a:avLst/>
            </a:prstTxWarp>
            <a:spAutoFit/>
          </a:bodyPr>
          <a:lstStyle/>
          <a:p>
            <a:r>
              <a:rPr lang="es-ES" sz="3200"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tx2">
                    <a:lumMod val="50000"/>
                    <a:lumOff val="50000"/>
                  </a:schemeClr>
                </a:solidFill>
                <a:latin typeface="Trebuchet MS" charset="0"/>
              </a:rPr>
              <a:t>Domingo Mery	Departamento de Ciencia de la Computación</a:t>
            </a:r>
          </a:p>
          <a:p>
            <a:r>
              <a:rPr lang="es-CL" b="1" dirty="0">
                <a:solidFill>
                  <a:schemeClr val="tx2">
                    <a:lumMod val="50000"/>
                    <a:lumOff val="50000"/>
                  </a:schemeClr>
                </a:solidFill>
                <a:latin typeface="Trebuchet MS" charset="0"/>
              </a:rPr>
              <a:t>		Pontificia Universidad Católica de Chile</a:t>
            </a:r>
          </a:p>
          <a:p>
            <a:r>
              <a:rPr lang="es-CL" b="1" dirty="0">
                <a:solidFill>
                  <a:schemeClr val="tx2">
                    <a:lumMod val="50000"/>
                    <a:lumOff val="50000"/>
                  </a:schemeClr>
                </a:solidFill>
                <a:latin typeface="Trebuchet MS" charset="0"/>
              </a:rPr>
              <a:t>		</a:t>
            </a:r>
            <a:r>
              <a:rPr lang="es-CL" b="1" dirty="0">
                <a:solidFill>
                  <a:schemeClr val="accent2"/>
                </a:solidFill>
                <a:latin typeface="Trebuchet MS" charset="0"/>
                <a:hlinkClick r:id="rId3"/>
              </a:rPr>
              <a:t>http://domingomery.ing.uc.cl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Mail:	</a:t>
            </a:r>
            <a:r>
              <a:rPr lang="es-CL" b="1" dirty="0">
                <a:solidFill>
                  <a:schemeClr val="accent2"/>
                </a:solidFill>
                <a:latin typeface="Trebuchet MS" charset="0"/>
                <a:hlinkClick r:id="rId4"/>
              </a:rPr>
              <a:t>domingo.mery@uc.cl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Zoom: 	</a:t>
            </a:r>
            <a:r>
              <a:rPr lang="es-CL" b="1" dirty="0">
                <a:solidFill>
                  <a:schemeClr val="accent2"/>
                </a:solidFill>
                <a:latin typeface="Trebuchet MS" charset="0"/>
                <a:hlinkClick r:id="rId5"/>
              </a:rPr>
              <a:t>https://notredame.zoom.us/my/patrones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Meeting ID: 386 155 8778</a:t>
            </a:r>
          </a:p>
          <a:p>
            <a:endParaRPr lang="es-CL" b="1" dirty="0">
              <a:solidFill>
                <a:schemeClr val="accent2"/>
              </a:solidFill>
              <a:latin typeface="Trebuchet MS" charset="0"/>
            </a:endParaRPr>
          </a:p>
          <a:p>
            <a:r>
              <a:rPr lang="es-CL" b="1" dirty="0">
                <a:solidFill>
                  <a:schemeClr val="accent2"/>
                </a:solidFill>
                <a:latin typeface="Trebuchet MS" charset="0"/>
              </a:rPr>
              <a:t>     + YouTube: 	</a:t>
            </a:r>
            <a:r>
              <a:rPr lang="es-CL" b="1" dirty="0">
                <a:solidFill>
                  <a:schemeClr val="accent2"/>
                </a:solidFill>
                <a:latin typeface="Trebuchet MS" charset="0"/>
                <a:hlinkClick r:id="rId6"/>
              </a:rPr>
              <a:t>http:/youtube.com/domingomery</a:t>
            </a:r>
            <a:r>
              <a:rPr lang="es-CL" b="1" dirty="0">
                <a:solidFill>
                  <a:schemeClr val="accent2"/>
                </a:solidFill>
                <a:latin typeface="Trebuchet MS" charset="0"/>
              </a:rPr>
              <a:t> </a:t>
            </a:r>
          </a:p>
          <a:p>
            <a:endParaRPr lang="es-CL" b="1" dirty="0">
              <a:solidFill>
                <a:schemeClr val="accent2"/>
              </a:solidFill>
              <a:latin typeface="Trebuchet MS" charset="0"/>
            </a:endParaRPr>
          </a:p>
          <a:p>
            <a:r>
              <a:rPr lang="es-CL" b="1" dirty="0">
                <a:solidFill>
                  <a:schemeClr val="accent2"/>
                </a:solidFill>
                <a:latin typeface="Trebuchet MS" charset="0"/>
              </a:rPr>
              <a:t>     + GitHub: 	</a:t>
            </a:r>
            <a:r>
              <a:rPr lang="es-CL" b="1" dirty="0">
                <a:solidFill>
                  <a:schemeClr val="accent2"/>
                </a:solidFill>
                <a:latin typeface="Trebuchet MS" charset="0"/>
                <a:hlinkClick r:id="rId7"/>
              </a:rPr>
              <a:t>https://github.com/domingomery/patrones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Web: 	</a:t>
            </a:r>
            <a:r>
              <a:rPr lang="es-CL" b="1" dirty="0">
                <a:solidFill>
                  <a:schemeClr val="accent2"/>
                </a:solidFill>
                <a:latin typeface="Trebuchet MS" charset="0"/>
                <a:hlinkClick r:id="rId8"/>
              </a:rPr>
              <a:t>https://domingomery.ing.uc.cl/teaching/patrones/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Google Classroom: Class Code asifzvs </a:t>
            </a:r>
          </a:p>
          <a:p>
            <a:endParaRPr lang="es-CL" b="1" dirty="0">
              <a:solidFill>
                <a:schemeClr val="accent2"/>
              </a:solidFill>
              <a:latin typeface="Trebuchet MS" charset="0"/>
            </a:endParaRPr>
          </a:p>
          <a:p>
            <a:r>
              <a:rPr lang="es-CL" b="1" dirty="0">
                <a:solidFill>
                  <a:schemeClr val="accent2"/>
                </a:solidFill>
                <a:latin typeface="Trebuchet MS" charset="0"/>
              </a:rPr>
              <a:t>     + Twitter: 	@CVCND</a:t>
            </a:r>
          </a:p>
        </p:txBody>
      </p:sp>
      <p:sp>
        <p:nvSpPr>
          <p:cNvPr id="3" name="Rectangle 2">
            <a:extLst>
              <a:ext uri="{FF2B5EF4-FFF2-40B4-BE49-F238E27FC236}">
                <a16:creationId xmlns:a16="http://schemas.microsoft.com/office/drawing/2014/main" id="{47E4230F-F8D6-9142-8202-48957A0E909C}"/>
              </a:ext>
            </a:extLst>
          </p:cNvPr>
          <p:cNvSpPr/>
          <p:nvPr/>
        </p:nvSpPr>
        <p:spPr>
          <a:xfrm>
            <a:off x="-244699" y="2923504"/>
            <a:ext cx="9800823" cy="415987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902BA5A-0649-834B-8088-D04291771DF1}"/>
              </a:ext>
            </a:extLst>
          </p:cNvPr>
          <p:cNvSpPr/>
          <p:nvPr/>
        </p:nvSpPr>
        <p:spPr>
          <a:xfrm>
            <a:off x="-244700" y="843566"/>
            <a:ext cx="9800823" cy="1589832"/>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61F7F1B5-E4D7-DA47-8148-6D482C5F6B7F}"/>
              </a:ext>
            </a:extLst>
          </p:cNvPr>
          <p:cNvSpPr/>
          <p:nvPr/>
        </p:nvSpPr>
        <p:spPr>
          <a:xfrm>
            <a:off x="5076985" y="2025215"/>
            <a:ext cx="2185316" cy="1184856"/>
          </a:xfrm>
          <a:prstGeom prst="ellipse">
            <a:avLst/>
          </a:prstGeom>
          <a:gradFill>
            <a:gsLst>
              <a:gs pos="0">
                <a:srgbClr val="FF0000"/>
              </a:gs>
              <a:gs pos="80000">
                <a:srgbClr val="FF0000"/>
              </a:gs>
              <a:gs pos="100000">
                <a:srgbClr val="C000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ES_tradnl" dirty="0"/>
              <a:t>Para comunicarse conmigo</a:t>
            </a:r>
          </a:p>
        </p:txBody>
      </p:sp>
    </p:spTree>
    <p:extLst>
      <p:ext uri="{BB962C8B-B14F-4D97-AF65-F5344CB8AC3E}">
        <p14:creationId xmlns:p14="http://schemas.microsoft.com/office/powerpoint/2010/main" val="4101414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313137"/>
            <a:ext cx="8490263" cy="6401753"/>
          </a:xfrm>
          <a:prstGeom prst="rect">
            <a:avLst/>
          </a:prstGeom>
          <a:noFill/>
          <a:ln w="9525">
            <a:noFill/>
            <a:miter lim="800000"/>
            <a:headEnd/>
            <a:tailEnd/>
          </a:ln>
        </p:spPr>
        <p:txBody>
          <a:bodyPr wrap="square">
            <a:prstTxWarp prst="textNoShape">
              <a:avLst/>
            </a:prstTxWarp>
            <a:spAutoFit/>
          </a:bodyPr>
          <a:lstStyle/>
          <a:p>
            <a:r>
              <a:rPr lang="es-ES" sz="3200"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tx2">
                    <a:lumMod val="50000"/>
                    <a:lumOff val="50000"/>
                  </a:schemeClr>
                </a:solidFill>
                <a:latin typeface="Trebuchet MS" charset="0"/>
              </a:rPr>
              <a:t>Domingo Mery	Departamento de Ciencia de la Computación</a:t>
            </a:r>
          </a:p>
          <a:p>
            <a:r>
              <a:rPr lang="es-CL" b="1" dirty="0">
                <a:solidFill>
                  <a:schemeClr val="tx2">
                    <a:lumMod val="50000"/>
                    <a:lumOff val="50000"/>
                  </a:schemeClr>
                </a:solidFill>
                <a:latin typeface="Trebuchet MS" charset="0"/>
              </a:rPr>
              <a:t>		Pontificia Universidad Católica de Chile</a:t>
            </a:r>
          </a:p>
          <a:p>
            <a:r>
              <a:rPr lang="es-CL" b="1" dirty="0">
                <a:solidFill>
                  <a:schemeClr val="tx2">
                    <a:lumMod val="50000"/>
                    <a:lumOff val="50000"/>
                  </a:schemeClr>
                </a:solidFill>
                <a:latin typeface="Trebuchet MS" charset="0"/>
              </a:rPr>
              <a:t>		</a:t>
            </a:r>
            <a:r>
              <a:rPr lang="es-CL" b="1" dirty="0">
                <a:solidFill>
                  <a:schemeClr val="accent2"/>
                </a:solidFill>
                <a:latin typeface="Trebuchet MS" charset="0"/>
                <a:hlinkClick r:id="rId3"/>
              </a:rPr>
              <a:t>http://domingomery.ing.uc.cl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Mail:	</a:t>
            </a:r>
            <a:r>
              <a:rPr lang="es-CL" b="1" dirty="0">
                <a:solidFill>
                  <a:schemeClr val="accent2"/>
                </a:solidFill>
                <a:latin typeface="Trebuchet MS" charset="0"/>
                <a:hlinkClick r:id="rId4"/>
              </a:rPr>
              <a:t>domingo.mery@uc.cl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Zoom: 	</a:t>
            </a:r>
            <a:r>
              <a:rPr lang="es-CL" b="1" dirty="0">
                <a:solidFill>
                  <a:schemeClr val="accent2"/>
                </a:solidFill>
                <a:latin typeface="Trebuchet MS" charset="0"/>
                <a:hlinkClick r:id="rId5"/>
              </a:rPr>
              <a:t>https://notredame.zoom.us/my/patrones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Meeting ID: 386 155 8778</a:t>
            </a:r>
          </a:p>
          <a:p>
            <a:endParaRPr lang="es-CL" b="1" dirty="0">
              <a:solidFill>
                <a:schemeClr val="accent2"/>
              </a:solidFill>
              <a:latin typeface="Trebuchet MS" charset="0"/>
            </a:endParaRPr>
          </a:p>
          <a:p>
            <a:r>
              <a:rPr lang="es-CL" b="1" dirty="0">
                <a:solidFill>
                  <a:schemeClr val="accent2"/>
                </a:solidFill>
                <a:latin typeface="Trebuchet MS" charset="0"/>
              </a:rPr>
              <a:t>     + YouTube: 	</a:t>
            </a:r>
            <a:r>
              <a:rPr lang="es-CL" b="1" dirty="0">
                <a:solidFill>
                  <a:schemeClr val="accent2"/>
                </a:solidFill>
                <a:latin typeface="Trebuchet MS" charset="0"/>
                <a:hlinkClick r:id="rId6"/>
              </a:rPr>
              <a:t>http:/youtube.com/domingomery</a:t>
            </a:r>
            <a:r>
              <a:rPr lang="es-CL" b="1" dirty="0">
                <a:solidFill>
                  <a:schemeClr val="accent2"/>
                </a:solidFill>
                <a:latin typeface="Trebuchet MS" charset="0"/>
              </a:rPr>
              <a:t> </a:t>
            </a:r>
          </a:p>
          <a:p>
            <a:endParaRPr lang="es-CL" b="1" dirty="0">
              <a:solidFill>
                <a:schemeClr val="accent2"/>
              </a:solidFill>
              <a:latin typeface="Trebuchet MS" charset="0"/>
            </a:endParaRPr>
          </a:p>
          <a:p>
            <a:r>
              <a:rPr lang="es-CL" b="1" dirty="0">
                <a:solidFill>
                  <a:schemeClr val="accent2"/>
                </a:solidFill>
                <a:latin typeface="Trebuchet MS" charset="0"/>
              </a:rPr>
              <a:t>     + GitHub: 	</a:t>
            </a:r>
            <a:r>
              <a:rPr lang="es-CL" b="1" dirty="0">
                <a:solidFill>
                  <a:schemeClr val="accent2"/>
                </a:solidFill>
                <a:latin typeface="Trebuchet MS" charset="0"/>
                <a:hlinkClick r:id="rId7"/>
              </a:rPr>
              <a:t>https://github.com/domingomery/patrones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Web: 	</a:t>
            </a:r>
            <a:r>
              <a:rPr lang="es-CL" b="1" dirty="0">
                <a:solidFill>
                  <a:schemeClr val="accent2"/>
                </a:solidFill>
                <a:latin typeface="Trebuchet MS" charset="0"/>
                <a:hlinkClick r:id="rId8"/>
              </a:rPr>
              <a:t>https://domingomery.ing.uc.cl/teaching/patrones/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Google Classroom: Class Code asifzvs </a:t>
            </a:r>
          </a:p>
          <a:p>
            <a:endParaRPr lang="es-CL" b="1" dirty="0">
              <a:solidFill>
                <a:schemeClr val="accent2"/>
              </a:solidFill>
              <a:latin typeface="Trebuchet MS" charset="0"/>
            </a:endParaRPr>
          </a:p>
          <a:p>
            <a:r>
              <a:rPr lang="es-CL" b="1" dirty="0">
                <a:solidFill>
                  <a:schemeClr val="accent2"/>
                </a:solidFill>
                <a:latin typeface="Trebuchet MS" charset="0"/>
              </a:rPr>
              <a:t>     + Twitter: 	@CVCND</a:t>
            </a:r>
          </a:p>
        </p:txBody>
      </p:sp>
      <p:sp>
        <p:nvSpPr>
          <p:cNvPr id="3" name="Rectangle 2">
            <a:extLst>
              <a:ext uri="{FF2B5EF4-FFF2-40B4-BE49-F238E27FC236}">
                <a16:creationId xmlns:a16="http://schemas.microsoft.com/office/drawing/2014/main" id="{47E4230F-F8D6-9142-8202-48957A0E909C}"/>
              </a:ext>
            </a:extLst>
          </p:cNvPr>
          <p:cNvSpPr/>
          <p:nvPr/>
        </p:nvSpPr>
        <p:spPr>
          <a:xfrm>
            <a:off x="-244699" y="3966692"/>
            <a:ext cx="9800823" cy="3116687"/>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902BA5A-0649-834B-8088-D04291771DF1}"/>
              </a:ext>
            </a:extLst>
          </p:cNvPr>
          <p:cNvSpPr/>
          <p:nvPr/>
        </p:nvSpPr>
        <p:spPr>
          <a:xfrm>
            <a:off x="-244700" y="843566"/>
            <a:ext cx="9800823" cy="2047742"/>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61F7F1B5-E4D7-DA47-8148-6D482C5F6B7F}"/>
              </a:ext>
            </a:extLst>
          </p:cNvPr>
          <p:cNvSpPr/>
          <p:nvPr/>
        </p:nvSpPr>
        <p:spPr>
          <a:xfrm rot="682772">
            <a:off x="6643040" y="2216784"/>
            <a:ext cx="2391378" cy="1349049"/>
          </a:xfrm>
          <a:prstGeom prst="ellipse">
            <a:avLst/>
          </a:prstGeom>
          <a:gradFill>
            <a:gsLst>
              <a:gs pos="0">
                <a:srgbClr val="FFC000"/>
              </a:gs>
              <a:gs pos="80000">
                <a:srgbClr val="FF0000"/>
              </a:gs>
              <a:gs pos="100000">
                <a:srgbClr val="C000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ES_tradnl" dirty="0"/>
              <a:t>Clases online y reuniones conmigo</a:t>
            </a:r>
          </a:p>
        </p:txBody>
      </p:sp>
    </p:spTree>
    <p:extLst>
      <p:ext uri="{BB962C8B-B14F-4D97-AF65-F5344CB8AC3E}">
        <p14:creationId xmlns:p14="http://schemas.microsoft.com/office/powerpoint/2010/main" val="1678729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313137"/>
            <a:ext cx="8490263" cy="6401753"/>
          </a:xfrm>
          <a:prstGeom prst="rect">
            <a:avLst/>
          </a:prstGeom>
          <a:noFill/>
          <a:ln w="9525">
            <a:noFill/>
            <a:miter lim="800000"/>
            <a:headEnd/>
            <a:tailEnd/>
          </a:ln>
        </p:spPr>
        <p:txBody>
          <a:bodyPr wrap="square">
            <a:prstTxWarp prst="textNoShape">
              <a:avLst/>
            </a:prstTxWarp>
            <a:spAutoFit/>
          </a:bodyPr>
          <a:lstStyle/>
          <a:p>
            <a:r>
              <a:rPr lang="es-ES" sz="3200"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tx2">
                    <a:lumMod val="50000"/>
                    <a:lumOff val="50000"/>
                  </a:schemeClr>
                </a:solidFill>
                <a:latin typeface="Trebuchet MS" charset="0"/>
              </a:rPr>
              <a:t>Domingo Mery	Departamento de Ciencia de la Computación</a:t>
            </a:r>
          </a:p>
          <a:p>
            <a:r>
              <a:rPr lang="es-CL" b="1" dirty="0">
                <a:solidFill>
                  <a:schemeClr val="tx2">
                    <a:lumMod val="50000"/>
                    <a:lumOff val="50000"/>
                  </a:schemeClr>
                </a:solidFill>
                <a:latin typeface="Trebuchet MS" charset="0"/>
              </a:rPr>
              <a:t>		Pontificia Universidad Católica de Chile</a:t>
            </a:r>
          </a:p>
          <a:p>
            <a:r>
              <a:rPr lang="es-CL" b="1" dirty="0">
                <a:solidFill>
                  <a:schemeClr val="tx2">
                    <a:lumMod val="50000"/>
                    <a:lumOff val="50000"/>
                  </a:schemeClr>
                </a:solidFill>
                <a:latin typeface="Trebuchet MS" charset="0"/>
              </a:rPr>
              <a:t>		</a:t>
            </a:r>
            <a:r>
              <a:rPr lang="es-CL" b="1" dirty="0">
                <a:solidFill>
                  <a:schemeClr val="accent2"/>
                </a:solidFill>
                <a:latin typeface="Trebuchet MS" charset="0"/>
                <a:hlinkClick r:id="rId3"/>
              </a:rPr>
              <a:t>http://domingomery.ing.uc.cl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Mail:	</a:t>
            </a:r>
            <a:r>
              <a:rPr lang="es-CL" b="1" dirty="0">
                <a:solidFill>
                  <a:schemeClr val="accent2"/>
                </a:solidFill>
                <a:latin typeface="Trebuchet MS" charset="0"/>
                <a:hlinkClick r:id="rId4"/>
              </a:rPr>
              <a:t>domingo.mery@uc.cl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Zoom: 	</a:t>
            </a:r>
            <a:r>
              <a:rPr lang="es-CL" b="1" dirty="0">
                <a:solidFill>
                  <a:schemeClr val="accent2"/>
                </a:solidFill>
                <a:latin typeface="Trebuchet MS" charset="0"/>
                <a:hlinkClick r:id="rId5"/>
              </a:rPr>
              <a:t>https://notredame.zoom.us/my/patrones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Meeting ID: 386 155 8778</a:t>
            </a:r>
          </a:p>
          <a:p>
            <a:endParaRPr lang="es-CL" b="1" dirty="0">
              <a:solidFill>
                <a:schemeClr val="accent2"/>
              </a:solidFill>
              <a:latin typeface="Trebuchet MS" charset="0"/>
            </a:endParaRPr>
          </a:p>
          <a:p>
            <a:r>
              <a:rPr lang="es-CL" b="1" dirty="0">
                <a:solidFill>
                  <a:schemeClr val="accent2"/>
                </a:solidFill>
                <a:latin typeface="Trebuchet MS" charset="0"/>
              </a:rPr>
              <a:t>     + YouTube: 	</a:t>
            </a:r>
            <a:r>
              <a:rPr lang="es-CL" b="1" dirty="0">
                <a:solidFill>
                  <a:schemeClr val="accent2"/>
                </a:solidFill>
                <a:latin typeface="Trebuchet MS" charset="0"/>
                <a:hlinkClick r:id="rId6"/>
              </a:rPr>
              <a:t>http:/youtube.com/domingomery</a:t>
            </a:r>
            <a:r>
              <a:rPr lang="es-CL" b="1" dirty="0">
                <a:solidFill>
                  <a:schemeClr val="accent2"/>
                </a:solidFill>
                <a:latin typeface="Trebuchet MS" charset="0"/>
              </a:rPr>
              <a:t> </a:t>
            </a:r>
          </a:p>
          <a:p>
            <a:endParaRPr lang="es-CL" b="1" dirty="0">
              <a:solidFill>
                <a:schemeClr val="accent2"/>
              </a:solidFill>
              <a:latin typeface="Trebuchet MS" charset="0"/>
            </a:endParaRPr>
          </a:p>
          <a:p>
            <a:r>
              <a:rPr lang="es-CL" b="1" dirty="0">
                <a:solidFill>
                  <a:schemeClr val="accent2"/>
                </a:solidFill>
                <a:latin typeface="Trebuchet MS" charset="0"/>
              </a:rPr>
              <a:t>     + GitHub: 	</a:t>
            </a:r>
            <a:r>
              <a:rPr lang="es-CL" b="1" dirty="0">
                <a:solidFill>
                  <a:schemeClr val="accent2"/>
                </a:solidFill>
                <a:latin typeface="Trebuchet MS" charset="0"/>
                <a:hlinkClick r:id="rId7"/>
              </a:rPr>
              <a:t>https://github.com/domingomery/patrones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Web: 	</a:t>
            </a:r>
            <a:r>
              <a:rPr lang="es-CL" b="1" dirty="0">
                <a:solidFill>
                  <a:schemeClr val="accent2"/>
                </a:solidFill>
                <a:latin typeface="Trebuchet MS" charset="0"/>
                <a:hlinkClick r:id="rId8"/>
              </a:rPr>
              <a:t>https://domingomery.ing.uc.cl/teaching/patrones/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Google Classroom: Class Code asifzvs </a:t>
            </a:r>
          </a:p>
          <a:p>
            <a:endParaRPr lang="es-CL" b="1" dirty="0">
              <a:solidFill>
                <a:schemeClr val="accent2"/>
              </a:solidFill>
              <a:latin typeface="Trebuchet MS" charset="0"/>
            </a:endParaRPr>
          </a:p>
          <a:p>
            <a:r>
              <a:rPr lang="es-CL" b="1" dirty="0">
                <a:solidFill>
                  <a:schemeClr val="accent2"/>
                </a:solidFill>
                <a:latin typeface="Trebuchet MS" charset="0"/>
              </a:rPr>
              <a:t>     + Twitter: 	@CVCND</a:t>
            </a:r>
          </a:p>
        </p:txBody>
      </p:sp>
      <p:sp>
        <p:nvSpPr>
          <p:cNvPr id="3" name="Rectangle 2">
            <a:extLst>
              <a:ext uri="{FF2B5EF4-FFF2-40B4-BE49-F238E27FC236}">
                <a16:creationId xmlns:a16="http://schemas.microsoft.com/office/drawing/2014/main" id="{47E4230F-F8D6-9142-8202-48957A0E909C}"/>
              </a:ext>
            </a:extLst>
          </p:cNvPr>
          <p:cNvSpPr/>
          <p:nvPr/>
        </p:nvSpPr>
        <p:spPr>
          <a:xfrm>
            <a:off x="-244699" y="4533363"/>
            <a:ext cx="9800823" cy="255001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902BA5A-0649-834B-8088-D04291771DF1}"/>
              </a:ext>
            </a:extLst>
          </p:cNvPr>
          <p:cNvSpPr/>
          <p:nvPr/>
        </p:nvSpPr>
        <p:spPr>
          <a:xfrm>
            <a:off x="-244700" y="843565"/>
            <a:ext cx="9800823" cy="3071611"/>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61F7F1B5-E4D7-DA47-8148-6D482C5F6B7F}"/>
              </a:ext>
            </a:extLst>
          </p:cNvPr>
          <p:cNvSpPr/>
          <p:nvPr/>
        </p:nvSpPr>
        <p:spPr>
          <a:xfrm rot="682772">
            <a:off x="6388548" y="3651659"/>
            <a:ext cx="2391378" cy="1349049"/>
          </a:xfrm>
          <a:prstGeom prst="ellipse">
            <a:avLst/>
          </a:prstGeom>
          <a:gradFill>
            <a:gsLst>
              <a:gs pos="0">
                <a:srgbClr val="92D050"/>
              </a:gs>
              <a:gs pos="50000">
                <a:srgbClr val="00B050"/>
              </a:gs>
              <a:gs pos="100000">
                <a:srgbClr val="00B0F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ES_tradnl" dirty="0"/>
              <a:t>Clases grabadas</a:t>
            </a:r>
          </a:p>
        </p:txBody>
      </p:sp>
    </p:spTree>
    <p:extLst>
      <p:ext uri="{BB962C8B-B14F-4D97-AF65-F5344CB8AC3E}">
        <p14:creationId xmlns:p14="http://schemas.microsoft.com/office/powerpoint/2010/main" val="301892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313137"/>
            <a:ext cx="8490263" cy="6401753"/>
          </a:xfrm>
          <a:prstGeom prst="rect">
            <a:avLst/>
          </a:prstGeom>
          <a:noFill/>
          <a:ln w="9525">
            <a:noFill/>
            <a:miter lim="800000"/>
            <a:headEnd/>
            <a:tailEnd/>
          </a:ln>
        </p:spPr>
        <p:txBody>
          <a:bodyPr wrap="square">
            <a:prstTxWarp prst="textNoShape">
              <a:avLst/>
            </a:prstTxWarp>
            <a:spAutoFit/>
          </a:bodyPr>
          <a:lstStyle/>
          <a:p>
            <a:r>
              <a:rPr lang="es-ES" sz="3200"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tx2">
                    <a:lumMod val="50000"/>
                    <a:lumOff val="50000"/>
                  </a:schemeClr>
                </a:solidFill>
                <a:latin typeface="Trebuchet MS" charset="0"/>
              </a:rPr>
              <a:t>Domingo Mery	Departamento de Ciencia de la Computación</a:t>
            </a:r>
          </a:p>
          <a:p>
            <a:r>
              <a:rPr lang="es-CL" b="1" dirty="0">
                <a:solidFill>
                  <a:schemeClr val="tx2">
                    <a:lumMod val="50000"/>
                    <a:lumOff val="50000"/>
                  </a:schemeClr>
                </a:solidFill>
                <a:latin typeface="Trebuchet MS" charset="0"/>
              </a:rPr>
              <a:t>		Pontificia Universidad Católica de Chile</a:t>
            </a:r>
          </a:p>
          <a:p>
            <a:r>
              <a:rPr lang="es-CL" b="1" dirty="0">
                <a:solidFill>
                  <a:schemeClr val="tx2">
                    <a:lumMod val="50000"/>
                    <a:lumOff val="50000"/>
                  </a:schemeClr>
                </a:solidFill>
                <a:latin typeface="Trebuchet MS" charset="0"/>
              </a:rPr>
              <a:t>		</a:t>
            </a:r>
            <a:r>
              <a:rPr lang="es-CL" b="1" dirty="0">
                <a:solidFill>
                  <a:schemeClr val="accent2"/>
                </a:solidFill>
                <a:latin typeface="Trebuchet MS" charset="0"/>
                <a:hlinkClick r:id="rId3"/>
              </a:rPr>
              <a:t>http://domingomery.ing.uc.cl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Mail:	</a:t>
            </a:r>
            <a:r>
              <a:rPr lang="es-CL" b="1" dirty="0">
                <a:solidFill>
                  <a:schemeClr val="accent2"/>
                </a:solidFill>
                <a:latin typeface="Trebuchet MS" charset="0"/>
                <a:hlinkClick r:id="rId4"/>
              </a:rPr>
              <a:t>domingo.mery@uc.cl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Zoom: 	</a:t>
            </a:r>
            <a:r>
              <a:rPr lang="es-CL" b="1" dirty="0">
                <a:solidFill>
                  <a:schemeClr val="accent2"/>
                </a:solidFill>
                <a:latin typeface="Trebuchet MS" charset="0"/>
                <a:hlinkClick r:id="rId5"/>
              </a:rPr>
              <a:t>https://notredame.zoom.us/my/patrones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Meeting ID: 386 155 8778</a:t>
            </a:r>
          </a:p>
          <a:p>
            <a:endParaRPr lang="es-CL" b="1" dirty="0">
              <a:solidFill>
                <a:schemeClr val="accent2"/>
              </a:solidFill>
              <a:latin typeface="Trebuchet MS" charset="0"/>
            </a:endParaRPr>
          </a:p>
          <a:p>
            <a:r>
              <a:rPr lang="es-CL" b="1" dirty="0">
                <a:solidFill>
                  <a:schemeClr val="accent2"/>
                </a:solidFill>
                <a:latin typeface="Trebuchet MS" charset="0"/>
              </a:rPr>
              <a:t>     + YouTube: 	</a:t>
            </a:r>
            <a:r>
              <a:rPr lang="es-CL" b="1" dirty="0">
                <a:solidFill>
                  <a:schemeClr val="accent2"/>
                </a:solidFill>
                <a:latin typeface="Trebuchet MS" charset="0"/>
                <a:hlinkClick r:id="rId6"/>
              </a:rPr>
              <a:t>http:/youtube.com/domingomery</a:t>
            </a:r>
            <a:r>
              <a:rPr lang="es-CL" b="1" dirty="0">
                <a:solidFill>
                  <a:schemeClr val="accent2"/>
                </a:solidFill>
                <a:latin typeface="Trebuchet MS" charset="0"/>
              </a:rPr>
              <a:t> </a:t>
            </a:r>
          </a:p>
          <a:p>
            <a:endParaRPr lang="es-CL" b="1" dirty="0">
              <a:solidFill>
                <a:schemeClr val="accent2"/>
              </a:solidFill>
              <a:latin typeface="Trebuchet MS" charset="0"/>
            </a:endParaRPr>
          </a:p>
          <a:p>
            <a:r>
              <a:rPr lang="es-CL" b="1" dirty="0">
                <a:solidFill>
                  <a:schemeClr val="accent2"/>
                </a:solidFill>
                <a:latin typeface="Trebuchet MS" charset="0"/>
              </a:rPr>
              <a:t>     + GitHub: 	</a:t>
            </a:r>
            <a:r>
              <a:rPr lang="es-CL" b="1" dirty="0">
                <a:solidFill>
                  <a:schemeClr val="accent2"/>
                </a:solidFill>
                <a:latin typeface="Trebuchet MS" charset="0"/>
                <a:hlinkClick r:id="rId7"/>
              </a:rPr>
              <a:t>https://github.com/domingomery/patrones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Web: 	</a:t>
            </a:r>
            <a:r>
              <a:rPr lang="es-CL" b="1" dirty="0">
                <a:solidFill>
                  <a:schemeClr val="accent2"/>
                </a:solidFill>
                <a:latin typeface="Trebuchet MS" charset="0"/>
                <a:hlinkClick r:id="rId8"/>
              </a:rPr>
              <a:t>https://domingomery.ing.uc.cl/teaching/patrones/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Google Classroom: Class Code asifzvs </a:t>
            </a:r>
          </a:p>
          <a:p>
            <a:endParaRPr lang="es-CL" b="1" dirty="0">
              <a:solidFill>
                <a:schemeClr val="accent2"/>
              </a:solidFill>
              <a:latin typeface="Trebuchet MS" charset="0"/>
            </a:endParaRPr>
          </a:p>
          <a:p>
            <a:r>
              <a:rPr lang="es-CL" b="1" dirty="0">
                <a:solidFill>
                  <a:schemeClr val="accent2"/>
                </a:solidFill>
                <a:latin typeface="Trebuchet MS" charset="0"/>
              </a:rPr>
              <a:t>     + Twitter: 	@CVCND</a:t>
            </a:r>
          </a:p>
        </p:txBody>
      </p:sp>
      <p:sp>
        <p:nvSpPr>
          <p:cNvPr id="3" name="Rectangle 2">
            <a:extLst>
              <a:ext uri="{FF2B5EF4-FFF2-40B4-BE49-F238E27FC236}">
                <a16:creationId xmlns:a16="http://schemas.microsoft.com/office/drawing/2014/main" id="{47E4230F-F8D6-9142-8202-48957A0E909C}"/>
              </a:ext>
            </a:extLst>
          </p:cNvPr>
          <p:cNvSpPr/>
          <p:nvPr/>
        </p:nvSpPr>
        <p:spPr>
          <a:xfrm>
            <a:off x="-244699" y="5035639"/>
            <a:ext cx="9800823" cy="2047740"/>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902BA5A-0649-834B-8088-D04291771DF1}"/>
              </a:ext>
            </a:extLst>
          </p:cNvPr>
          <p:cNvSpPr/>
          <p:nvPr/>
        </p:nvSpPr>
        <p:spPr>
          <a:xfrm>
            <a:off x="-244700" y="843565"/>
            <a:ext cx="9800823" cy="3651162"/>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61F7F1B5-E4D7-DA47-8148-6D482C5F6B7F}"/>
              </a:ext>
            </a:extLst>
          </p:cNvPr>
          <p:cNvSpPr/>
          <p:nvPr/>
        </p:nvSpPr>
        <p:spPr>
          <a:xfrm rot="682772">
            <a:off x="7055162" y="4032599"/>
            <a:ext cx="2391378" cy="1349049"/>
          </a:xfrm>
          <a:prstGeom prst="ellipse">
            <a:avLst/>
          </a:prstGeom>
          <a:gradFill>
            <a:gsLst>
              <a:gs pos="0">
                <a:schemeClr val="accent4">
                  <a:lumMod val="50000"/>
                  <a:lumOff val="50000"/>
                </a:schemeClr>
              </a:gs>
              <a:gs pos="50000">
                <a:schemeClr val="tx2">
                  <a:lumMod val="50000"/>
                  <a:lumOff val="50000"/>
                </a:schemeClr>
              </a:gs>
              <a:gs pos="100000">
                <a:srgbClr val="00B0F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ES_tradnl" dirty="0"/>
              <a:t>Repositorio, foro, enunciados</a:t>
            </a:r>
          </a:p>
        </p:txBody>
      </p:sp>
    </p:spTree>
    <p:extLst>
      <p:ext uri="{BB962C8B-B14F-4D97-AF65-F5344CB8AC3E}">
        <p14:creationId xmlns:p14="http://schemas.microsoft.com/office/powerpoint/2010/main" val="402786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696820" y="2740025"/>
            <a:ext cx="5655114" cy="2308324"/>
          </a:xfrm>
          <a:prstGeom prst="rect">
            <a:avLst/>
          </a:prstGeom>
          <a:noFill/>
          <a:ln w="9525">
            <a:noFill/>
            <a:miter lim="800000"/>
            <a:headEnd/>
            <a:tailEnd/>
          </a:ln>
        </p:spPr>
        <p:txBody>
          <a:bodyPr wrap="none">
            <a:prstTxWarp prst="textNoShape">
              <a:avLst/>
            </a:prstTxWarp>
            <a:spAutoFit/>
          </a:bodyPr>
          <a:lstStyle/>
          <a:p>
            <a:pPr algn="ctr"/>
            <a:r>
              <a:rPr lang="es-CL" sz="3200" b="1" dirty="0">
                <a:solidFill>
                  <a:srgbClr val="3333CC"/>
                </a:solidFill>
                <a:latin typeface="Trebuchet MS" charset="0"/>
              </a:rPr>
              <a:t>Reconocimiento de Patrones</a:t>
            </a:r>
          </a:p>
          <a:p>
            <a:pPr algn="ctr"/>
            <a:r>
              <a:rPr lang="es-CL" sz="3200" b="1" dirty="0">
                <a:solidFill>
                  <a:srgbClr val="3333CC"/>
                </a:solidFill>
                <a:latin typeface="Trebuchet MS" charset="0"/>
              </a:rPr>
              <a:t>ICC / IEE 3724</a:t>
            </a:r>
          </a:p>
          <a:p>
            <a:pPr algn="ctr"/>
            <a:endParaRPr lang="es-CL" dirty="0">
              <a:solidFill>
                <a:srgbClr val="3333CC"/>
              </a:solidFill>
              <a:latin typeface="Trebuchet MS" charset="0"/>
            </a:endParaRPr>
          </a:p>
          <a:p>
            <a:pPr algn="ctr"/>
            <a:r>
              <a:rPr lang="es-CL" sz="1400" dirty="0">
                <a:solidFill>
                  <a:srgbClr val="3333CC"/>
                </a:solidFill>
                <a:latin typeface="Trebuchet MS" charset="0"/>
              </a:rPr>
              <a:t>Domingo Mery</a:t>
            </a:r>
          </a:p>
          <a:p>
            <a:pPr algn="ctr"/>
            <a:endParaRPr lang="es-CL" sz="1200" dirty="0">
              <a:solidFill>
                <a:srgbClr val="3333CC"/>
              </a:solidFill>
              <a:latin typeface="Trebuchet MS" charset="0"/>
            </a:endParaRPr>
          </a:p>
          <a:p>
            <a:pPr algn="ctr"/>
            <a:r>
              <a:rPr lang="es-CL" sz="1200" dirty="0">
                <a:solidFill>
                  <a:srgbClr val="3333CC"/>
                </a:solidFill>
                <a:latin typeface="Trebuchet MS" charset="0"/>
              </a:rPr>
              <a:t>Departamento de Ciencia de la Computación</a:t>
            </a:r>
          </a:p>
          <a:p>
            <a:pPr algn="ctr"/>
            <a:r>
              <a:rPr lang="es-CL" sz="1200" dirty="0">
                <a:solidFill>
                  <a:srgbClr val="3333CC"/>
                </a:solidFill>
                <a:latin typeface="Trebuchet MS" charset="0"/>
              </a:rPr>
              <a:t>Universidad Católica de Chile</a:t>
            </a:r>
          </a:p>
          <a:p>
            <a:pPr algn="ctr"/>
            <a:endParaRPr lang="en-US" sz="1200" dirty="0">
              <a:solidFill>
                <a:srgbClr val="3333CC"/>
              </a:solidFill>
              <a:latin typeface="Trebuchet MS"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313137"/>
            <a:ext cx="8490263" cy="6401753"/>
          </a:xfrm>
          <a:prstGeom prst="rect">
            <a:avLst/>
          </a:prstGeom>
          <a:noFill/>
          <a:ln w="9525">
            <a:noFill/>
            <a:miter lim="800000"/>
            <a:headEnd/>
            <a:tailEnd/>
          </a:ln>
        </p:spPr>
        <p:txBody>
          <a:bodyPr wrap="square">
            <a:prstTxWarp prst="textNoShape">
              <a:avLst/>
            </a:prstTxWarp>
            <a:spAutoFit/>
          </a:bodyPr>
          <a:lstStyle/>
          <a:p>
            <a:r>
              <a:rPr lang="es-ES" sz="3200"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tx2">
                    <a:lumMod val="50000"/>
                    <a:lumOff val="50000"/>
                  </a:schemeClr>
                </a:solidFill>
                <a:latin typeface="Trebuchet MS" charset="0"/>
              </a:rPr>
              <a:t>Domingo Mery	Departamento de Ciencia de la Computación</a:t>
            </a:r>
          </a:p>
          <a:p>
            <a:r>
              <a:rPr lang="es-CL" b="1" dirty="0">
                <a:solidFill>
                  <a:schemeClr val="tx2">
                    <a:lumMod val="50000"/>
                    <a:lumOff val="50000"/>
                  </a:schemeClr>
                </a:solidFill>
                <a:latin typeface="Trebuchet MS" charset="0"/>
              </a:rPr>
              <a:t>		Pontificia Universidad Católica de Chile</a:t>
            </a:r>
          </a:p>
          <a:p>
            <a:r>
              <a:rPr lang="es-CL" b="1" dirty="0">
                <a:solidFill>
                  <a:schemeClr val="tx2">
                    <a:lumMod val="50000"/>
                    <a:lumOff val="50000"/>
                  </a:schemeClr>
                </a:solidFill>
                <a:latin typeface="Trebuchet MS" charset="0"/>
              </a:rPr>
              <a:t>		</a:t>
            </a:r>
            <a:r>
              <a:rPr lang="es-CL" b="1" dirty="0">
                <a:solidFill>
                  <a:schemeClr val="accent2"/>
                </a:solidFill>
                <a:latin typeface="Trebuchet MS" charset="0"/>
                <a:hlinkClick r:id="rId3"/>
              </a:rPr>
              <a:t>http://domingomery.ing.uc.cl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Mail:	</a:t>
            </a:r>
            <a:r>
              <a:rPr lang="es-CL" b="1" dirty="0">
                <a:solidFill>
                  <a:schemeClr val="accent2"/>
                </a:solidFill>
                <a:latin typeface="Trebuchet MS" charset="0"/>
                <a:hlinkClick r:id="rId4"/>
              </a:rPr>
              <a:t>domingo.mery@uc.cl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Zoom: 	</a:t>
            </a:r>
            <a:r>
              <a:rPr lang="es-CL" b="1" dirty="0">
                <a:solidFill>
                  <a:schemeClr val="accent2"/>
                </a:solidFill>
                <a:latin typeface="Trebuchet MS" charset="0"/>
                <a:hlinkClick r:id="rId5"/>
              </a:rPr>
              <a:t>https://notredame.zoom.us/my/patrones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Meeting ID: 386 155 8778</a:t>
            </a:r>
          </a:p>
          <a:p>
            <a:endParaRPr lang="es-CL" b="1" dirty="0">
              <a:solidFill>
                <a:schemeClr val="accent2"/>
              </a:solidFill>
              <a:latin typeface="Trebuchet MS" charset="0"/>
            </a:endParaRPr>
          </a:p>
          <a:p>
            <a:r>
              <a:rPr lang="es-CL" b="1" dirty="0">
                <a:solidFill>
                  <a:schemeClr val="accent2"/>
                </a:solidFill>
                <a:latin typeface="Trebuchet MS" charset="0"/>
              </a:rPr>
              <a:t>     + YouTube: 	</a:t>
            </a:r>
            <a:r>
              <a:rPr lang="es-CL" b="1" dirty="0">
                <a:solidFill>
                  <a:schemeClr val="accent2"/>
                </a:solidFill>
                <a:latin typeface="Trebuchet MS" charset="0"/>
                <a:hlinkClick r:id="rId6"/>
              </a:rPr>
              <a:t>http:/youtube.com/domingomery</a:t>
            </a:r>
            <a:r>
              <a:rPr lang="es-CL" b="1" dirty="0">
                <a:solidFill>
                  <a:schemeClr val="accent2"/>
                </a:solidFill>
                <a:latin typeface="Trebuchet MS" charset="0"/>
              </a:rPr>
              <a:t> </a:t>
            </a:r>
          </a:p>
          <a:p>
            <a:endParaRPr lang="es-CL" b="1" dirty="0">
              <a:solidFill>
                <a:schemeClr val="accent2"/>
              </a:solidFill>
              <a:latin typeface="Trebuchet MS" charset="0"/>
            </a:endParaRPr>
          </a:p>
          <a:p>
            <a:r>
              <a:rPr lang="es-CL" b="1" dirty="0">
                <a:solidFill>
                  <a:schemeClr val="accent2"/>
                </a:solidFill>
                <a:latin typeface="Trebuchet MS" charset="0"/>
              </a:rPr>
              <a:t>     + GitHub: 	</a:t>
            </a:r>
            <a:r>
              <a:rPr lang="es-CL" b="1" dirty="0">
                <a:solidFill>
                  <a:schemeClr val="accent2"/>
                </a:solidFill>
                <a:latin typeface="Trebuchet MS" charset="0"/>
                <a:hlinkClick r:id="rId7"/>
              </a:rPr>
              <a:t>https://github.com/domingomery/patrones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Web: 	</a:t>
            </a:r>
            <a:r>
              <a:rPr lang="es-CL" b="1" dirty="0">
                <a:solidFill>
                  <a:schemeClr val="accent2"/>
                </a:solidFill>
                <a:latin typeface="Trebuchet MS" charset="0"/>
                <a:hlinkClick r:id="rId8"/>
              </a:rPr>
              <a:t>https://domingomery.ing.uc.cl/teaching/patrones/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Google Classroom: Class Code asifzvs </a:t>
            </a:r>
          </a:p>
          <a:p>
            <a:endParaRPr lang="es-CL" b="1" dirty="0">
              <a:solidFill>
                <a:schemeClr val="accent2"/>
              </a:solidFill>
              <a:latin typeface="Trebuchet MS" charset="0"/>
            </a:endParaRPr>
          </a:p>
          <a:p>
            <a:r>
              <a:rPr lang="es-CL" b="1" dirty="0">
                <a:solidFill>
                  <a:schemeClr val="accent2"/>
                </a:solidFill>
                <a:latin typeface="Trebuchet MS" charset="0"/>
              </a:rPr>
              <a:t>     + Twitter: 	@CVCND</a:t>
            </a:r>
          </a:p>
        </p:txBody>
      </p:sp>
      <p:sp>
        <p:nvSpPr>
          <p:cNvPr id="3" name="Rectangle 2">
            <a:extLst>
              <a:ext uri="{FF2B5EF4-FFF2-40B4-BE49-F238E27FC236}">
                <a16:creationId xmlns:a16="http://schemas.microsoft.com/office/drawing/2014/main" id="{47E4230F-F8D6-9142-8202-48957A0E909C}"/>
              </a:ext>
            </a:extLst>
          </p:cNvPr>
          <p:cNvSpPr/>
          <p:nvPr/>
        </p:nvSpPr>
        <p:spPr>
          <a:xfrm>
            <a:off x="-244699" y="5604307"/>
            <a:ext cx="9800823" cy="1479072"/>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902BA5A-0649-834B-8088-D04291771DF1}"/>
              </a:ext>
            </a:extLst>
          </p:cNvPr>
          <p:cNvSpPr/>
          <p:nvPr/>
        </p:nvSpPr>
        <p:spPr>
          <a:xfrm>
            <a:off x="-244700" y="843565"/>
            <a:ext cx="9800823" cy="417919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61F7F1B5-E4D7-DA47-8148-6D482C5F6B7F}"/>
              </a:ext>
            </a:extLst>
          </p:cNvPr>
          <p:cNvSpPr/>
          <p:nvPr/>
        </p:nvSpPr>
        <p:spPr>
          <a:xfrm rot="682772">
            <a:off x="7055162" y="4032599"/>
            <a:ext cx="2391378" cy="1349049"/>
          </a:xfrm>
          <a:prstGeom prst="ellipse">
            <a:avLst/>
          </a:prstGeom>
          <a:gradFill>
            <a:gsLst>
              <a:gs pos="0">
                <a:schemeClr val="accent2">
                  <a:lumMod val="75000"/>
                </a:schemeClr>
              </a:gs>
              <a:gs pos="50000">
                <a:schemeClr val="accent2">
                  <a:lumMod val="40000"/>
                  <a:lumOff val="60000"/>
                </a:schemeClr>
              </a:gs>
              <a:gs pos="100000">
                <a:schemeClr val="accent2">
                  <a:lumMod val="20000"/>
                  <a:lumOff val="80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ES_tradnl" dirty="0"/>
              <a:t>Links a todo, calendario</a:t>
            </a:r>
          </a:p>
        </p:txBody>
      </p:sp>
    </p:spTree>
    <p:extLst>
      <p:ext uri="{BB962C8B-B14F-4D97-AF65-F5344CB8AC3E}">
        <p14:creationId xmlns:p14="http://schemas.microsoft.com/office/powerpoint/2010/main" val="3585729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313137"/>
            <a:ext cx="8490263" cy="6401753"/>
          </a:xfrm>
          <a:prstGeom prst="rect">
            <a:avLst/>
          </a:prstGeom>
          <a:noFill/>
          <a:ln w="9525">
            <a:noFill/>
            <a:miter lim="800000"/>
            <a:headEnd/>
            <a:tailEnd/>
          </a:ln>
        </p:spPr>
        <p:txBody>
          <a:bodyPr wrap="square">
            <a:prstTxWarp prst="textNoShape">
              <a:avLst/>
            </a:prstTxWarp>
            <a:spAutoFit/>
          </a:bodyPr>
          <a:lstStyle/>
          <a:p>
            <a:r>
              <a:rPr lang="es-ES" sz="3200"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tx2">
                    <a:lumMod val="50000"/>
                    <a:lumOff val="50000"/>
                  </a:schemeClr>
                </a:solidFill>
                <a:latin typeface="Trebuchet MS" charset="0"/>
              </a:rPr>
              <a:t>Domingo Mery	Departamento de Ciencia de la Computación</a:t>
            </a:r>
          </a:p>
          <a:p>
            <a:r>
              <a:rPr lang="es-CL" b="1" dirty="0">
                <a:solidFill>
                  <a:schemeClr val="tx2">
                    <a:lumMod val="50000"/>
                    <a:lumOff val="50000"/>
                  </a:schemeClr>
                </a:solidFill>
                <a:latin typeface="Trebuchet MS" charset="0"/>
              </a:rPr>
              <a:t>		Pontificia Universidad Católica de Chile</a:t>
            </a:r>
          </a:p>
          <a:p>
            <a:r>
              <a:rPr lang="es-CL" b="1" dirty="0">
                <a:solidFill>
                  <a:schemeClr val="tx2">
                    <a:lumMod val="50000"/>
                    <a:lumOff val="50000"/>
                  </a:schemeClr>
                </a:solidFill>
                <a:latin typeface="Trebuchet MS" charset="0"/>
              </a:rPr>
              <a:t>		</a:t>
            </a:r>
            <a:r>
              <a:rPr lang="es-CL" b="1" dirty="0">
                <a:solidFill>
                  <a:schemeClr val="accent2"/>
                </a:solidFill>
                <a:latin typeface="Trebuchet MS" charset="0"/>
                <a:hlinkClick r:id="rId3"/>
              </a:rPr>
              <a:t>http://domingomery.ing.uc.cl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Mail:	</a:t>
            </a:r>
            <a:r>
              <a:rPr lang="es-CL" b="1" dirty="0">
                <a:solidFill>
                  <a:schemeClr val="accent2"/>
                </a:solidFill>
                <a:latin typeface="Trebuchet MS" charset="0"/>
                <a:hlinkClick r:id="rId4"/>
              </a:rPr>
              <a:t>domingo.mery@uc.cl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Zoom: 	</a:t>
            </a:r>
            <a:r>
              <a:rPr lang="es-CL" b="1" dirty="0">
                <a:solidFill>
                  <a:schemeClr val="accent2"/>
                </a:solidFill>
                <a:latin typeface="Trebuchet MS" charset="0"/>
                <a:hlinkClick r:id="rId5"/>
              </a:rPr>
              <a:t>https://notredame.zoom.us/my/patrones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Meeting ID: 386 155 8778</a:t>
            </a:r>
          </a:p>
          <a:p>
            <a:endParaRPr lang="es-CL" b="1" dirty="0">
              <a:solidFill>
                <a:schemeClr val="accent2"/>
              </a:solidFill>
              <a:latin typeface="Trebuchet MS" charset="0"/>
            </a:endParaRPr>
          </a:p>
          <a:p>
            <a:r>
              <a:rPr lang="es-CL" b="1" dirty="0">
                <a:solidFill>
                  <a:schemeClr val="accent2"/>
                </a:solidFill>
                <a:latin typeface="Trebuchet MS" charset="0"/>
              </a:rPr>
              <a:t>     + YouTube: 	</a:t>
            </a:r>
            <a:r>
              <a:rPr lang="es-CL" b="1" dirty="0">
                <a:solidFill>
                  <a:schemeClr val="accent2"/>
                </a:solidFill>
                <a:latin typeface="Trebuchet MS" charset="0"/>
                <a:hlinkClick r:id="rId6"/>
              </a:rPr>
              <a:t>http:/youtube.com/domingomery</a:t>
            </a:r>
            <a:r>
              <a:rPr lang="es-CL" b="1" dirty="0">
                <a:solidFill>
                  <a:schemeClr val="accent2"/>
                </a:solidFill>
                <a:latin typeface="Trebuchet MS" charset="0"/>
              </a:rPr>
              <a:t> </a:t>
            </a:r>
          </a:p>
          <a:p>
            <a:endParaRPr lang="es-CL" b="1" dirty="0">
              <a:solidFill>
                <a:schemeClr val="accent2"/>
              </a:solidFill>
              <a:latin typeface="Trebuchet MS" charset="0"/>
            </a:endParaRPr>
          </a:p>
          <a:p>
            <a:r>
              <a:rPr lang="es-CL" b="1" dirty="0">
                <a:solidFill>
                  <a:schemeClr val="accent2"/>
                </a:solidFill>
                <a:latin typeface="Trebuchet MS" charset="0"/>
              </a:rPr>
              <a:t>     + GitHub: 	</a:t>
            </a:r>
            <a:r>
              <a:rPr lang="es-CL" b="1" dirty="0">
                <a:solidFill>
                  <a:schemeClr val="accent2"/>
                </a:solidFill>
                <a:latin typeface="Trebuchet MS" charset="0"/>
                <a:hlinkClick r:id="rId7"/>
              </a:rPr>
              <a:t>https://github.com/domingomery/patrones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Web: 	</a:t>
            </a:r>
            <a:r>
              <a:rPr lang="es-CL" b="1" dirty="0">
                <a:solidFill>
                  <a:schemeClr val="accent2"/>
                </a:solidFill>
                <a:latin typeface="Trebuchet MS" charset="0"/>
                <a:hlinkClick r:id="rId8"/>
              </a:rPr>
              <a:t>https://domingomery.ing.uc.cl/teaching/patrones/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Google Classroom: Class Code asifzvs </a:t>
            </a:r>
          </a:p>
          <a:p>
            <a:endParaRPr lang="es-CL" b="1" dirty="0">
              <a:solidFill>
                <a:schemeClr val="accent2"/>
              </a:solidFill>
              <a:latin typeface="Trebuchet MS" charset="0"/>
            </a:endParaRPr>
          </a:p>
          <a:p>
            <a:r>
              <a:rPr lang="es-CL" b="1" dirty="0">
                <a:solidFill>
                  <a:schemeClr val="accent2"/>
                </a:solidFill>
                <a:latin typeface="Trebuchet MS" charset="0"/>
              </a:rPr>
              <a:t>     + Twitter: 	@CVCND</a:t>
            </a:r>
          </a:p>
        </p:txBody>
      </p:sp>
      <p:sp>
        <p:nvSpPr>
          <p:cNvPr id="3" name="Rectangle 2">
            <a:extLst>
              <a:ext uri="{FF2B5EF4-FFF2-40B4-BE49-F238E27FC236}">
                <a16:creationId xmlns:a16="http://schemas.microsoft.com/office/drawing/2014/main" id="{47E4230F-F8D6-9142-8202-48957A0E909C}"/>
              </a:ext>
            </a:extLst>
          </p:cNvPr>
          <p:cNvSpPr/>
          <p:nvPr/>
        </p:nvSpPr>
        <p:spPr>
          <a:xfrm>
            <a:off x="-244699" y="6143223"/>
            <a:ext cx="9800823" cy="94015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902BA5A-0649-834B-8088-D04291771DF1}"/>
              </a:ext>
            </a:extLst>
          </p:cNvPr>
          <p:cNvSpPr/>
          <p:nvPr/>
        </p:nvSpPr>
        <p:spPr>
          <a:xfrm>
            <a:off x="-244700" y="843565"/>
            <a:ext cx="9800823" cy="4760742"/>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61F7F1B5-E4D7-DA47-8148-6D482C5F6B7F}"/>
              </a:ext>
            </a:extLst>
          </p:cNvPr>
          <p:cNvSpPr/>
          <p:nvPr/>
        </p:nvSpPr>
        <p:spPr>
          <a:xfrm rot="682772">
            <a:off x="7055161" y="5143183"/>
            <a:ext cx="2391378" cy="1349049"/>
          </a:xfrm>
          <a:prstGeom prst="ellipse">
            <a:avLst/>
          </a:prstGeom>
          <a:gradFill>
            <a:gsLst>
              <a:gs pos="0">
                <a:srgbClr val="FFFF66"/>
              </a:gs>
              <a:gs pos="50000">
                <a:srgbClr val="E3AC83"/>
              </a:gs>
              <a:gs pos="100000">
                <a:schemeClr val="accent2">
                  <a:lumMod val="20000"/>
                  <a:lumOff val="80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ES_tradnl" dirty="0"/>
              <a:t>Para subir las tareas</a:t>
            </a:r>
          </a:p>
        </p:txBody>
      </p:sp>
    </p:spTree>
    <p:extLst>
      <p:ext uri="{BB962C8B-B14F-4D97-AF65-F5344CB8AC3E}">
        <p14:creationId xmlns:p14="http://schemas.microsoft.com/office/powerpoint/2010/main" val="1882244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313137"/>
            <a:ext cx="8490263" cy="6401753"/>
          </a:xfrm>
          <a:prstGeom prst="rect">
            <a:avLst/>
          </a:prstGeom>
          <a:noFill/>
          <a:ln w="9525">
            <a:noFill/>
            <a:miter lim="800000"/>
            <a:headEnd/>
            <a:tailEnd/>
          </a:ln>
        </p:spPr>
        <p:txBody>
          <a:bodyPr wrap="square">
            <a:prstTxWarp prst="textNoShape">
              <a:avLst/>
            </a:prstTxWarp>
            <a:spAutoFit/>
          </a:bodyPr>
          <a:lstStyle/>
          <a:p>
            <a:r>
              <a:rPr lang="es-ES" sz="3200"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tx2">
                    <a:lumMod val="50000"/>
                    <a:lumOff val="50000"/>
                  </a:schemeClr>
                </a:solidFill>
                <a:latin typeface="Trebuchet MS" charset="0"/>
              </a:rPr>
              <a:t>Domingo Mery	Departamento de Ciencia de la Computación</a:t>
            </a:r>
          </a:p>
          <a:p>
            <a:r>
              <a:rPr lang="es-CL" b="1" dirty="0">
                <a:solidFill>
                  <a:schemeClr val="tx2">
                    <a:lumMod val="50000"/>
                    <a:lumOff val="50000"/>
                  </a:schemeClr>
                </a:solidFill>
                <a:latin typeface="Trebuchet MS" charset="0"/>
              </a:rPr>
              <a:t>		Pontificia Universidad Católica de Chile</a:t>
            </a:r>
          </a:p>
          <a:p>
            <a:r>
              <a:rPr lang="es-CL" b="1" dirty="0">
                <a:solidFill>
                  <a:schemeClr val="tx2">
                    <a:lumMod val="50000"/>
                    <a:lumOff val="50000"/>
                  </a:schemeClr>
                </a:solidFill>
                <a:latin typeface="Trebuchet MS" charset="0"/>
              </a:rPr>
              <a:t>		</a:t>
            </a:r>
            <a:r>
              <a:rPr lang="es-CL" b="1" dirty="0">
                <a:solidFill>
                  <a:schemeClr val="accent2"/>
                </a:solidFill>
                <a:latin typeface="Trebuchet MS" charset="0"/>
                <a:hlinkClick r:id="rId3"/>
              </a:rPr>
              <a:t>http://domingomery.ing.uc.cl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Mail:	</a:t>
            </a:r>
            <a:r>
              <a:rPr lang="es-CL" b="1" dirty="0">
                <a:solidFill>
                  <a:schemeClr val="accent2"/>
                </a:solidFill>
                <a:latin typeface="Trebuchet MS" charset="0"/>
                <a:hlinkClick r:id="rId4"/>
              </a:rPr>
              <a:t>domingo.mery@uc.cl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Zoom: 	</a:t>
            </a:r>
            <a:r>
              <a:rPr lang="es-CL" b="1" dirty="0">
                <a:solidFill>
                  <a:schemeClr val="accent2"/>
                </a:solidFill>
                <a:latin typeface="Trebuchet MS" charset="0"/>
                <a:hlinkClick r:id="rId5"/>
              </a:rPr>
              <a:t>https://notredame.zoom.us/my/patrones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Meeting ID: 386 155 8778</a:t>
            </a:r>
          </a:p>
          <a:p>
            <a:endParaRPr lang="es-CL" b="1" dirty="0">
              <a:solidFill>
                <a:schemeClr val="accent2"/>
              </a:solidFill>
              <a:latin typeface="Trebuchet MS" charset="0"/>
            </a:endParaRPr>
          </a:p>
          <a:p>
            <a:r>
              <a:rPr lang="es-CL" b="1" dirty="0">
                <a:solidFill>
                  <a:schemeClr val="accent2"/>
                </a:solidFill>
                <a:latin typeface="Trebuchet MS" charset="0"/>
              </a:rPr>
              <a:t>     + YouTube: 	</a:t>
            </a:r>
            <a:r>
              <a:rPr lang="es-CL" b="1" dirty="0">
                <a:solidFill>
                  <a:schemeClr val="accent2"/>
                </a:solidFill>
                <a:latin typeface="Trebuchet MS" charset="0"/>
                <a:hlinkClick r:id="rId6"/>
              </a:rPr>
              <a:t>http:/youtube.com/domingomery</a:t>
            </a:r>
            <a:r>
              <a:rPr lang="es-CL" b="1" dirty="0">
                <a:solidFill>
                  <a:schemeClr val="accent2"/>
                </a:solidFill>
                <a:latin typeface="Trebuchet MS" charset="0"/>
              </a:rPr>
              <a:t> </a:t>
            </a:r>
          </a:p>
          <a:p>
            <a:endParaRPr lang="es-CL" b="1" dirty="0">
              <a:solidFill>
                <a:schemeClr val="accent2"/>
              </a:solidFill>
              <a:latin typeface="Trebuchet MS" charset="0"/>
            </a:endParaRPr>
          </a:p>
          <a:p>
            <a:r>
              <a:rPr lang="es-CL" b="1" dirty="0">
                <a:solidFill>
                  <a:schemeClr val="accent2"/>
                </a:solidFill>
                <a:latin typeface="Trebuchet MS" charset="0"/>
              </a:rPr>
              <a:t>     + GitHub: 	</a:t>
            </a:r>
            <a:r>
              <a:rPr lang="es-CL" b="1" dirty="0">
                <a:solidFill>
                  <a:schemeClr val="accent2"/>
                </a:solidFill>
                <a:latin typeface="Trebuchet MS" charset="0"/>
                <a:hlinkClick r:id="rId7"/>
              </a:rPr>
              <a:t>https://github.com/domingomery/patrones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Web: 	</a:t>
            </a:r>
            <a:r>
              <a:rPr lang="es-CL" b="1" dirty="0">
                <a:solidFill>
                  <a:schemeClr val="accent2"/>
                </a:solidFill>
                <a:latin typeface="Trebuchet MS" charset="0"/>
                <a:hlinkClick r:id="rId8"/>
              </a:rPr>
              <a:t>https://domingomery.ing.uc.cl/teaching/patrones/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     + Google Classroom: Class Code asifzvs </a:t>
            </a:r>
          </a:p>
          <a:p>
            <a:endParaRPr lang="es-CL" b="1" dirty="0">
              <a:solidFill>
                <a:schemeClr val="accent2"/>
              </a:solidFill>
              <a:latin typeface="Trebuchet MS" charset="0"/>
            </a:endParaRPr>
          </a:p>
          <a:p>
            <a:r>
              <a:rPr lang="es-CL" b="1" dirty="0">
                <a:solidFill>
                  <a:schemeClr val="accent2"/>
                </a:solidFill>
                <a:latin typeface="Trebuchet MS" charset="0"/>
              </a:rPr>
              <a:t>     + Twitter: 	@CVCND</a:t>
            </a:r>
          </a:p>
        </p:txBody>
      </p:sp>
      <p:sp>
        <p:nvSpPr>
          <p:cNvPr id="5" name="Rectangle 4">
            <a:extLst>
              <a:ext uri="{FF2B5EF4-FFF2-40B4-BE49-F238E27FC236}">
                <a16:creationId xmlns:a16="http://schemas.microsoft.com/office/drawing/2014/main" id="{4902BA5A-0649-834B-8088-D04291771DF1}"/>
              </a:ext>
            </a:extLst>
          </p:cNvPr>
          <p:cNvSpPr/>
          <p:nvPr/>
        </p:nvSpPr>
        <p:spPr>
          <a:xfrm>
            <a:off x="-244700" y="843565"/>
            <a:ext cx="9800823" cy="5286779"/>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61F7F1B5-E4D7-DA47-8148-6D482C5F6B7F}"/>
              </a:ext>
            </a:extLst>
          </p:cNvPr>
          <p:cNvSpPr/>
          <p:nvPr/>
        </p:nvSpPr>
        <p:spPr>
          <a:xfrm rot="682772">
            <a:off x="6643038" y="5673611"/>
            <a:ext cx="2391378" cy="1349049"/>
          </a:xfrm>
          <a:prstGeom prst="ellipse">
            <a:avLst/>
          </a:prstGeom>
          <a:gradFill>
            <a:gsLst>
              <a:gs pos="0">
                <a:srgbClr val="92D050"/>
              </a:gs>
              <a:gs pos="50000">
                <a:srgbClr val="00B050"/>
              </a:gs>
              <a:gs pos="100000">
                <a:srgbClr val="00B0F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ES_tradnl" dirty="0"/>
              <a:t>Noticias de </a:t>
            </a:r>
            <a:r>
              <a:rPr lang="es-ES_tradnl" dirty="0" err="1"/>
              <a:t>Computer</a:t>
            </a:r>
            <a:r>
              <a:rPr lang="es-ES_tradnl" dirty="0"/>
              <a:t> </a:t>
            </a:r>
            <a:r>
              <a:rPr lang="es-ES_tradnl" dirty="0" err="1"/>
              <a:t>Vision</a:t>
            </a:r>
            <a:r>
              <a:rPr lang="es-ES_tradnl" dirty="0"/>
              <a:t>, ML</a:t>
            </a:r>
            <a:r>
              <a:rPr lang="es-ES_tradnl"/>
              <a:t>, etc.</a:t>
            </a:r>
            <a:endParaRPr lang="es-ES_tradnl" dirty="0"/>
          </a:p>
        </p:txBody>
      </p:sp>
    </p:spTree>
    <p:extLst>
      <p:ext uri="{BB962C8B-B14F-4D97-AF65-F5344CB8AC3E}">
        <p14:creationId xmlns:p14="http://schemas.microsoft.com/office/powerpoint/2010/main" val="194953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8677" name="Picture 5"/>
          <p:cNvPicPr>
            <a:picLocks noChangeAspect="1" noChangeArrowheads="1"/>
          </p:cNvPicPr>
          <p:nvPr/>
        </p:nvPicPr>
        <p:blipFill>
          <a:blip r:embed="rId3"/>
          <a:srcRect/>
          <a:stretch>
            <a:fillRect/>
          </a:stretch>
        </p:blipFill>
        <p:spPr bwMode="auto">
          <a:xfrm>
            <a:off x="820738" y="681038"/>
            <a:ext cx="4692650" cy="4716462"/>
          </a:xfrm>
          <a:prstGeom prst="rect">
            <a:avLst/>
          </a:prstGeom>
          <a:noFill/>
          <a:ln w="9525">
            <a:noFill/>
            <a:miter lim="800000"/>
            <a:headEnd/>
            <a:tailEnd/>
          </a:ln>
        </p:spPr>
      </p:pic>
      <p:pic>
        <p:nvPicPr>
          <p:cNvPr id="668678" name="Picture 6"/>
          <p:cNvPicPr>
            <a:picLocks noChangeAspect="1" noChangeArrowheads="1"/>
          </p:cNvPicPr>
          <p:nvPr/>
        </p:nvPicPr>
        <p:blipFill>
          <a:blip r:embed="rId4"/>
          <a:srcRect/>
          <a:stretch>
            <a:fillRect/>
          </a:stretch>
        </p:blipFill>
        <p:spPr bwMode="auto">
          <a:xfrm>
            <a:off x="809625" y="682625"/>
            <a:ext cx="4705350" cy="4705350"/>
          </a:xfrm>
          <a:prstGeom prst="rect">
            <a:avLst/>
          </a:prstGeom>
          <a:noFill/>
          <a:ln w="9525">
            <a:noFill/>
            <a:miter lim="800000"/>
            <a:headEnd/>
            <a:tailEnd/>
          </a:ln>
        </p:spPr>
      </p:pic>
      <p:pic>
        <p:nvPicPr>
          <p:cNvPr id="668679" name="Picture 7"/>
          <p:cNvPicPr>
            <a:picLocks noChangeAspect="1" noChangeArrowheads="1"/>
          </p:cNvPicPr>
          <p:nvPr/>
        </p:nvPicPr>
        <p:blipFill>
          <a:blip r:embed="rId5"/>
          <a:srcRect/>
          <a:stretch>
            <a:fillRect/>
          </a:stretch>
        </p:blipFill>
        <p:spPr bwMode="auto">
          <a:xfrm>
            <a:off x="798513" y="682625"/>
            <a:ext cx="4716462" cy="4705350"/>
          </a:xfrm>
          <a:prstGeom prst="rect">
            <a:avLst/>
          </a:prstGeom>
          <a:noFill/>
          <a:ln w="9525">
            <a:noFill/>
            <a:miter lim="800000"/>
            <a:headEnd/>
            <a:tailEnd/>
          </a:ln>
        </p:spPr>
      </p:pic>
      <p:pic>
        <p:nvPicPr>
          <p:cNvPr id="668680" name="Picture 8"/>
          <p:cNvPicPr>
            <a:picLocks noChangeAspect="1" noChangeArrowheads="1"/>
          </p:cNvPicPr>
          <p:nvPr/>
        </p:nvPicPr>
        <p:blipFill>
          <a:blip r:embed="rId6"/>
          <a:srcRect/>
          <a:stretch>
            <a:fillRect/>
          </a:stretch>
        </p:blipFill>
        <p:spPr bwMode="auto">
          <a:xfrm>
            <a:off x="798513" y="682625"/>
            <a:ext cx="4716462" cy="4705350"/>
          </a:xfrm>
          <a:prstGeom prst="rect">
            <a:avLst/>
          </a:prstGeom>
          <a:noFill/>
          <a:ln w="9525">
            <a:noFill/>
            <a:miter lim="800000"/>
            <a:headEnd/>
            <a:tailEnd/>
          </a:ln>
        </p:spPr>
      </p:pic>
      <p:pic>
        <p:nvPicPr>
          <p:cNvPr id="668675" name="Picture 3"/>
          <p:cNvPicPr>
            <a:picLocks noChangeAspect="1" noChangeArrowheads="1"/>
          </p:cNvPicPr>
          <p:nvPr/>
        </p:nvPicPr>
        <p:blipFill>
          <a:blip r:embed="rId7"/>
          <a:srcRect/>
          <a:stretch>
            <a:fillRect/>
          </a:stretch>
        </p:blipFill>
        <p:spPr bwMode="auto">
          <a:xfrm>
            <a:off x="3592513" y="3762375"/>
            <a:ext cx="5221287"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8677"/>
                                        </p:tgtEl>
                                        <p:attrNameLst>
                                          <p:attrName>style.visibility</p:attrName>
                                        </p:attrNameLst>
                                      </p:cBhvr>
                                      <p:to>
                                        <p:strVal val="visible"/>
                                      </p:to>
                                    </p:set>
                                    <p:animEffect transition="in" filter="fade">
                                      <p:cBhvr>
                                        <p:cTn id="7" dur="2000"/>
                                        <p:tgtEl>
                                          <p:spTgt spid="66867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68678"/>
                                        </p:tgtEl>
                                        <p:attrNameLst>
                                          <p:attrName>style.visibility</p:attrName>
                                        </p:attrNameLst>
                                      </p:cBhvr>
                                      <p:to>
                                        <p:strVal val="visible"/>
                                      </p:to>
                                    </p:set>
                                    <p:animEffect transition="in" filter="fade">
                                      <p:cBhvr>
                                        <p:cTn id="11" dur="2000"/>
                                        <p:tgtEl>
                                          <p:spTgt spid="668678"/>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68679"/>
                                        </p:tgtEl>
                                        <p:attrNameLst>
                                          <p:attrName>style.visibility</p:attrName>
                                        </p:attrNameLst>
                                      </p:cBhvr>
                                      <p:to>
                                        <p:strVal val="visible"/>
                                      </p:to>
                                    </p:set>
                                    <p:animEffect transition="in" filter="fade">
                                      <p:cBhvr>
                                        <p:cTn id="15" dur="2000"/>
                                        <p:tgtEl>
                                          <p:spTgt spid="668679"/>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68680"/>
                                        </p:tgtEl>
                                        <p:attrNameLst>
                                          <p:attrName>style.visibility</p:attrName>
                                        </p:attrNameLst>
                                      </p:cBhvr>
                                      <p:to>
                                        <p:strVal val="visible"/>
                                      </p:to>
                                    </p:set>
                                    <p:animEffect transition="in" filter="fade">
                                      <p:cBhvr>
                                        <p:cTn id="19" dur="2000"/>
                                        <p:tgtEl>
                                          <p:spTgt spid="668680"/>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668675"/>
                                        </p:tgtEl>
                                        <p:attrNameLst>
                                          <p:attrName>style.visibility</p:attrName>
                                        </p:attrNameLst>
                                      </p:cBhvr>
                                      <p:to>
                                        <p:strVal val="visible"/>
                                      </p:to>
                                    </p:set>
                                    <p:anim calcmode="lin" valueType="num">
                                      <p:cBhvr>
                                        <p:cTn id="24" dur="1000" fill="hold"/>
                                        <p:tgtEl>
                                          <p:spTgt spid="668675"/>
                                        </p:tgtEl>
                                        <p:attrNameLst>
                                          <p:attrName>ppt_x</p:attrName>
                                        </p:attrNameLst>
                                      </p:cBhvr>
                                      <p:tavLst>
                                        <p:tav tm="0">
                                          <p:val>
                                            <p:strVal val="#ppt_x-.2"/>
                                          </p:val>
                                        </p:tav>
                                        <p:tav tm="100000">
                                          <p:val>
                                            <p:strVal val="#ppt_x"/>
                                          </p:val>
                                        </p:tav>
                                      </p:tavLst>
                                    </p:anim>
                                    <p:anim calcmode="lin" valueType="num">
                                      <p:cBhvr>
                                        <p:cTn id="25" dur="1000" fill="hold"/>
                                        <p:tgtEl>
                                          <p:spTgt spid="668675"/>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6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8"/>
          <p:cNvPicPr>
            <a:picLocks noChangeAspect="1" noChangeArrowheads="1"/>
          </p:cNvPicPr>
          <p:nvPr/>
        </p:nvPicPr>
        <p:blipFill>
          <a:blip r:embed="rId3"/>
          <a:srcRect/>
          <a:stretch>
            <a:fillRect/>
          </a:stretch>
        </p:blipFill>
        <p:spPr bwMode="auto">
          <a:xfrm>
            <a:off x="123825" y="1489075"/>
            <a:ext cx="8885238" cy="34988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srcRect/>
          <a:stretch>
            <a:fillRect/>
          </a:stretch>
        </p:blipFill>
        <p:spPr bwMode="auto">
          <a:xfrm>
            <a:off x="85725" y="1454150"/>
            <a:ext cx="8988425" cy="404971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98475" y="922338"/>
            <a:ext cx="7505700" cy="5816977"/>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Descripción</a:t>
            </a:r>
          </a:p>
          <a:p>
            <a:endParaRPr lang="es-ES" b="1" dirty="0">
              <a:solidFill>
                <a:schemeClr val="accent2"/>
              </a:solidFill>
              <a:latin typeface="Trebuchet MS" charset="0"/>
            </a:endParaRPr>
          </a:p>
          <a:p>
            <a:endParaRPr lang="es-ES" b="1" dirty="0">
              <a:solidFill>
                <a:schemeClr val="accent2"/>
              </a:solidFill>
              <a:latin typeface="Trebuchet MS" charset="0"/>
            </a:endParaRPr>
          </a:p>
          <a:p>
            <a:pPr algn="just"/>
            <a:r>
              <a:rPr lang="es-ES" sz="2400" dirty="0">
                <a:solidFill>
                  <a:schemeClr val="accent2"/>
                </a:solidFill>
                <a:latin typeface="Trebuchet MS" charset="0"/>
              </a:rPr>
              <a:t>El reconocimiento, la descripción, la clasificación y la agrupación de patrones de forma automática, son problemas importantes en una gran variedad de aplicaciones de ingeniería, psicología, medicina, economía, biologías, etc. El problema consiste en asignar automáticamente a una clase una muestra según las mediciones realizadas sobre la muestra. En el curso se estudiará la teoría necesaria para resolver este problema, y se aplicará la teoría en ejemplos prácticos tales como detección automática de tumores, reconocimiento de caracteres, detección de defectos, etc.</a:t>
            </a:r>
          </a:p>
          <a:p>
            <a:endParaRPr lang="es-ES" sz="1600" dirty="0">
              <a:solidFill>
                <a:schemeClr val="accent2"/>
              </a:solidFill>
              <a:latin typeface="Trebuchet MS"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4" y="1751953"/>
            <a:ext cx="8124825" cy="4401205"/>
          </a:xfrm>
          <a:prstGeom prst="rect">
            <a:avLst/>
          </a:prstGeom>
          <a:noFill/>
          <a:ln w="9525">
            <a:noFill/>
            <a:miter lim="800000"/>
            <a:headEnd/>
            <a:tailEnd/>
          </a:ln>
        </p:spPr>
        <p:txBody>
          <a:bodyPr wrap="square">
            <a:prstTxWarp prst="textNoShape">
              <a:avLst/>
            </a:prstTxWarp>
            <a:spAutoFit/>
          </a:bodyPr>
          <a:lstStyle/>
          <a:p>
            <a:pPr marL="342900" lvl="0" indent="-342900">
              <a:buFont typeface="+mj-lt"/>
              <a:buAutoNum type="arabicPeriod"/>
            </a:pPr>
            <a:r>
              <a:rPr lang="es-CL" sz="2000" dirty="0">
                <a:latin typeface="Trebuchet MS"/>
                <a:cs typeface="Trebuchet MS"/>
              </a:rPr>
              <a:t>Analizar las nociones básicas de extracción de características, selección de características, clasificación y evaluación de desempeño.</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Aplicar técnicas basadas en procesamiento de imágenes para la extracción de características geométricas y cromáticas en problemas donde el reconocimiento de patrones se realice a  partir de información visual.</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Diseñar y evaluar características a ser extraídas donde la reconocimiento de patrones se realiza a partir de información visual u otro tipo de información.</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Evaluar algoritmos eficientes para seleccionar características: Análisis de componentes principales, discriminante de Fisher, búsqueda exhaustiva, búsqueda secuencial, Branch&amp;Bound, entre otros.</a:t>
            </a:r>
          </a:p>
        </p:txBody>
      </p:sp>
      <p:sp>
        <p:nvSpPr>
          <p:cNvPr id="8195" name="Text Box 4"/>
          <p:cNvSpPr txBox="1">
            <a:spLocks noChangeArrowheads="1"/>
          </p:cNvSpPr>
          <p:nvPr/>
        </p:nvSpPr>
        <p:spPr bwMode="auto">
          <a:xfrm>
            <a:off x="450850" y="656578"/>
            <a:ext cx="3198311" cy="584775"/>
          </a:xfrm>
          <a:prstGeom prst="rect">
            <a:avLst/>
          </a:prstGeom>
          <a:noFill/>
          <a:ln w="9525">
            <a:noFill/>
            <a:miter lim="800000"/>
            <a:headEnd/>
            <a:tailEnd/>
          </a:ln>
        </p:spPr>
        <p:txBody>
          <a:bodyPr wrap="none">
            <a:prstTxWarp prst="textNoShape">
              <a:avLst/>
            </a:prstTxWarp>
            <a:spAutoFit/>
          </a:bodyPr>
          <a:lstStyle/>
          <a:p>
            <a:r>
              <a:rPr lang="es-CL" sz="3200" b="1" dirty="0">
                <a:solidFill>
                  <a:schemeClr val="accent2"/>
                </a:solidFill>
                <a:latin typeface="Trebuchet MS" charset="0"/>
              </a:rPr>
              <a:t>Objetivos (1/2) </a:t>
            </a:r>
            <a:endParaRPr lang="es-ES" sz="3200" b="1" dirty="0">
              <a:solidFill>
                <a:schemeClr val="accent2"/>
              </a:solidFill>
              <a:latin typeface="Trebuchet MS"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4" y="2370138"/>
            <a:ext cx="8124825" cy="2862322"/>
          </a:xfrm>
          <a:prstGeom prst="rect">
            <a:avLst/>
          </a:prstGeom>
          <a:noFill/>
          <a:ln w="9525">
            <a:noFill/>
            <a:miter lim="800000"/>
            <a:headEnd/>
            <a:tailEnd/>
          </a:ln>
        </p:spPr>
        <p:txBody>
          <a:bodyPr wrap="square">
            <a:prstTxWarp prst="textNoShape">
              <a:avLst/>
            </a:prstTxWarp>
            <a:spAutoFit/>
          </a:bodyPr>
          <a:lstStyle/>
          <a:p>
            <a:pPr marL="457200" lvl="0" indent="-457200">
              <a:buFont typeface="+mj-lt"/>
              <a:buAutoNum type="arabicPeriod" startAt="5"/>
            </a:pPr>
            <a:r>
              <a:rPr lang="es-CL" sz="2000" dirty="0">
                <a:latin typeface="Trebuchet MS"/>
                <a:cs typeface="Trebuchet MS"/>
              </a:rPr>
              <a:t>Diseñar clasificadores capaces de resolver problemas reales basados en las técnicas de clasificador lineal, árbol binario de decisión, vecino más cercano, Mahalanobis, Bayes, SVM, redes neuronales entre otros.</a:t>
            </a:r>
            <a:endParaRPr lang="en-US" sz="2000" dirty="0">
              <a:latin typeface="Trebuchet MS"/>
              <a:cs typeface="Trebuchet MS"/>
            </a:endParaRPr>
          </a:p>
          <a:p>
            <a:pPr marL="342900" lvl="0" indent="-342900">
              <a:buFont typeface="+mj-lt"/>
              <a:buAutoNum type="arabicPeriod" startAt="5"/>
            </a:pPr>
            <a:r>
              <a:rPr lang="es-CL" sz="2000" dirty="0">
                <a:latin typeface="Trebuchet MS"/>
                <a:cs typeface="Trebuchet MS"/>
              </a:rPr>
              <a:t>Aplicar técnicas para establecer y comparar el desempeño de los clasificadores: Validación cruzada, bootstrap, e intervalos de confianza basados en distribuciones estadísticas.</a:t>
            </a:r>
            <a:endParaRPr lang="en-US" sz="2000" dirty="0">
              <a:latin typeface="Trebuchet MS"/>
              <a:cs typeface="Trebuchet MS"/>
            </a:endParaRPr>
          </a:p>
          <a:p>
            <a:pPr marL="342900" lvl="0" indent="-342900">
              <a:buFont typeface="+mj-lt"/>
              <a:buAutoNum type="arabicPeriod" startAt="5"/>
            </a:pPr>
            <a:r>
              <a:rPr lang="es-CL" sz="2000" dirty="0">
                <a:latin typeface="Trebuchet MS"/>
                <a:cs typeface="Trebuchet MS"/>
              </a:rPr>
              <a:t>Diseñar un sistema automatico de reconocimiento de patrones capaz de resolver un problema real.</a:t>
            </a:r>
            <a:endParaRPr lang="en-US" sz="2000" dirty="0">
              <a:latin typeface="Trebuchet MS"/>
              <a:cs typeface="Trebuchet MS"/>
            </a:endParaRPr>
          </a:p>
        </p:txBody>
      </p:sp>
      <p:sp>
        <p:nvSpPr>
          <p:cNvPr id="4" name="Text Box 4">
            <a:extLst>
              <a:ext uri="{FF2B5EF4-FFF2-40B4-BE49-F238E27FC236}">
                <a16:creationId xmlns:a16="http://schemas.microsoft.com/office/drawing/2014/main" id="{85076E2F-253B-584B-B667-EA70417671EC}"/>
              </a:ext>
            </a:extLst>
          </p:cNvPr>
          <p:cNvSpPr txBox="1">
            <a:spLocks noChangeArrowheads="1"/>
          </p:cNvSpPr>
          <p:nvPr/>
        </p:nvSpPr>
        <p:spPr bwMode="auto">
          <a:xfrm>
            <a:off x="450850" y="656578"/>
            <a:ext cx="3198311" cy="584775"/>
          </a:xfrm>
          <a:prstGeom prst="rect">
            <a:avLst/>
          </a:prstGeom>
          <a:noFill/>
          <a:ln w="9525">
            <a:noFill/>
            <a:miter lim="800000"/>
            <a:headEnd/>
            <a:tailEnd/>
          </a:ln>
        </p:spPr>
        <p:txBody>
          <a:bodyPr wrap="none">
            <a:prstTxWarp prst="textNoShape">
              <a:avLst/>
            </a:prstTxWarp>
            <a:spAutoFit/>
          </a:bodyPr>
          <a:lstStyle/>
          <a:p>
            <a:r>
              <a:rPr lang="es-CL" sz="3200" b="1" dirty="0">
                <a:solidFill>
                  <a:schemeClr val="accent2"/>
                </a:solidFill>
                <a:latin typeface="Trebuchet MS" charset="0"/>
              </a:rPr>
              <a:t>Objetivos (2/2) </a:t>
            </a:r>
            <a:endParaRPr lang="es-ES" sz="3200" b="1" dirty="0">
              <a:solidFill>
                <a:schemeClr val="accent2"/>
              </a:solidFill>
              <a:latin typeface="Trebuchet MS" charset="0"/>
            </a:endParaRPr>
          </a:p>
        </p:txBody>
      </p:sp>
    </p:spTree>
    <p:extLst>
      <p:ext uri="{BB962C8B-B14F-4D97-AF65-F5344CB8AC3E}">
        <p14:creationId xmlns:p14="http://schemas.microsoft.com/office/powerpoint/2010/main" val="334145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62100" y="2846388"/>
            <a:ext cx="7966075" cy="2031325"/>
          </a:xfrm>
          <a:prstGeom prst="rect">
            <a:avLst/>
          </a:prstGeom>
          <a:noFill/>
          <a:ln w="9525">
            <a:noFill/>
            <a:miter lim="800000"/>
            <a:headEnd/>
            <a:tailEnd/>
          </a:ln>
        </p:spPr>
        <p:txBody>
          <a:bodyPr>
            <a:prstTxWarp prst="textNoShape">
              <a:avLst/>
            </a:prstTxWarp>
            <a:spAutoFit/>
          </a:bodyPr>
          <a:lstStyle/>
          <a:p>
            <a:pPr marL="342900" indent="-342900">
              <a:buFontTx/>
              <a:buAutoNum type="arabicPeriod"/>
            </a:pPr>
            <a:r>
              <a:rPr lang="es-ES" dirty="0">
                <a:solidFill>
                  <a:schemeClr val="accent2"/>
                </a:solidFill>
                <a:latin typeface="Trebuchet MS" charset="0"/>
              </a:rPr>
              <a:t>Introducción</a:t>
            </a:r>
          </a:p>
          <a:p>
            <a:pPr marL="342900" indent="-342900">
              <a:buFontTx/>
              <a:buAutoNum type="arabicPeriod"/>
            </a:pPr>
            <a:r>
              <a:rPr lang="es-ES" dirty="0">
                <a:solidFill>
                  <a:schemeClr val="accent2"/>
                </a:solidFill>
                <a:latin typeface="Trebuchet MS" charset="0"/>
              </a:rPr>
              <a:t>Extracción de Características</a:t>
            </a:r>
          </a:p>
          <a:p>
            <a:pPr marL="342900" indent="-342900">
              <a:buFontTx/>
              <a:buAutoNum type="arabicPeriod"/>
            </a:pPr>
            <a:r>
              <a:rPr lang="es-ES" dirty="0">
                <a:solidFill>
                  <a:schemeClr val="accent2"/>
                </a:solidFill>
                <a:latin typeface="Trebuchet MS" charset="0"/>
              </a:rPr>
              <a:t>Selección de Características</a:t>
            </a:r>
          </a:p>
          <a:p>
            <a:pPr marL="342900" indent="-342900">
              <a:buFontTx/>
              <a:buAutoNum type="arabicPeriod"/>
            </a:pPr>
            <a:r>
              <a:rPr lang="es-ES" dirty="0">
                <a:solidFill>
                  <a:schemeClr val="accent2"/>
                </a:solidFill>
                <a:latin typeface="Trebuchet MS" charset="0"/>
              </a:rPr>
              <a:t>Clasificación</a:t>
            </a:r>
          </a:p>
          <a:p>
            <a:pPr marL="342900" indent="-342900">
              <a:buFontTx/>
              <a:buAutoNum type="arabicPeriod"/>
            </a:pPr>
            <a:r>
              <a:rPr lang="es-ES" dirty="0">
                <a:solidFill>
                  <a:schemeClr val="accent2"/>
                </a:solidFill>
                <a:latin typeface="Trebuchet MS" charset="0"/>
              </a:rPr>
              <a:t>Evaluación de Desempeño</a:t>
            </a:r>
          </a:p>
          <a:p>
            <a:pPr marL="342900" indent="-342900">
              <a:buFontTx/>
              <a:buAutoNum type="arabicPeriod"/>
            </a:pPr>
            <a:r>
              <a:rPr lang="es-ES" dirty="0" err="1">
                <a:solidFill>
                  <a:schemeClr val="accent2"/>
                </a:solidFill>
                <a:latin typeface="Trebuchet MS" charset="0"/>
              </a:rPr>
              <a:t>Clustering</a:t>
            </a:r>
            <a:endParaRPr lang="es-ES" dirty="0">
              <a:solidFill>
                <a:schemeClr val="accent2"/>
              </a:solidFill>
              <a:latin typeface="Trebuchet MS" charset="0"/>
            </a:endParaRPr>
          </a:p>
          <a:p>
            <a:pPr marL="342900" indent="-342900">
              <a:buFontTx/>
              <a:buAutoNum type="arabicPeriod"/>
            </a:pPr>
            <a:r>
              <a:rPr lang="es-ES" dirty="0">
                <a:solidFill>
                  <a:schemeClr val="accent2"/>
                </a:solidFill>
                <a:latin typeface="Trebuchet MS" charset="0"/>
              </a:rPr>
              <a:t>Aplicaciones</a:t>
            </a:r>
          </a:p>
        </p:txBody>
      </p:sp>
      <p:sp>
        <p:nvSpPr>
          <p:cNvPr id="10243"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theme/theme1.xml><?xml version="1.0" encoding="utf-8"?>
<a:theme xmlns:a="http://schemas.openxmlformats.org/drawingml/2006/main" name="1_Diseño predeterminado">
  <a:themeElements>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iseño predeterminado">
  <a:themeElements>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6361</TotalTime>
  <Words>1954</Words>
  <Application>Microsoft Macintosh PowerPoint</Application>
  <PresentationFormat>On-screen Show (4:3)</PresentationFormat>
  <Paragraphs>303</Paragraphs>
  <Slides>22</Slides>
  <Notes>22</Notes>
  <HiddenSlides>3</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22</vt:i4>
      </vt:variant>
    </vt:vector>
  </HeadingPairs>
  <TitlesOfParts>
    <vt:vector size="26" baseType="lpstr">
      <vt:lpstr>Arial</vt:lpstr>
      <vt:lpstr>Trebuchet MS</vt:lpstr>
      <vt:lpstr>1_Diseño predeterminado</vt:lpstr>
      <vt:lpstr>2_Diseño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Domingo Mery</dc:creator>
  <cp:lastModifiedBy>Domingo Mery</cp:lastModifiedBy>
  <cp:revision>87</cp:revision>
  <dcterms:created xsi:type="dcterms:W3CDTF">2012-08-01T13:57:31Z</dcterms:created>
  <dcterms:modified xsi:type="dcterms:W3CDTF">2021-03-16T13:01:29Z</dcterms:modified>
</cp:coreProperties>
</file>