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13" r:id="rId2"/>
    <p:sldId id="298" r:id="rId3"/>
    <p:sldId id="292" r:id="rId4"/>
    <p:sldId id="311" r:id="rId5"/>
    <p:sldId id="299" r:id="rId6"/>
    <p:sldId id="300" r:id="rId7"/>
    <p:sldId id="289" r:id="rId8"/>
    <p:sldId id="290" r:id="rId9"/>
    <p:sldId id="301" r:id="rId10"/>
    <p:sldId id="302" r:id="rId11"/>
    <p:sldId id="303" r:id="rId12"/>
    <p:sldId id="312" r:id="rId13"/>
    <p:sldId id="305" r:id="rId14"/>
    <p:sldId id="306" r:id="rId15"/>
    <p:sldId id="314" r:id="rId1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605"/>
  </p:normalViewPr>
  <p:slideViewPr>
    <p:cSldViewPr snapToGrid="0">
      <p:cViewPr varScale="1">
        <p:scale>
          <a:sx n="120" d="100"/>
          <a:sy n="120" d="100"/>
        </p:scale>
        <p:origin x="194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24-03-21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24-03-21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24-03-21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/ki0mrexq1e2vy36/Flusser_Moments.pdf?dl=0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5" Type="http://schemas.openxmlformats.org/officeDocument/2006/relationships/hyperlink" Target="http://ieeexplore.ieee.org/xpls/abs_all.jsp?arnumber=1057692" TargetMode="Externa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Carácterísticas Geométricas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02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Hu - Moments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75026" y="5649785"/>
            <a:ext cx="473669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>
              <a:latin typeface="Trebuchet MS"/>
              <a:cs typeface="Trebuchet MS"/>
            </a:endParaRPr>
          </a:p>
          <a:p>
            <a:r>
              <a:rPr lang="en-US" sz="2400" dirty="0">
                <a:latin typeface="Trebuchet MS"/>
                <a:cs typeface="Trebuchet MS"/>
              </a:rPr>
              <a:t>They have similar Φ</a:t>
            </a:r>
            <a:r>
              <a:rPr lang="en-US" sz="2400" baseline="-25000" dirty="0">
                <a:latin typeface="Trebuchet MS"/>
                <a:cs typeface="Trebuchet MS"/>
              </a:rPr>
              <a:t>1</a:t>
            </a:r>
            <a:r>
              <a:rPr lang="en-US" sz="2400" dirty="0">
                <a:latin typeface="Trebuchet MS"/>
                <a:cs typeface="Trebuchet MS"/>
              </a:rPr>
              <a:t>, Φ</a:t>
            </a:r>
            <a:r>
              <a:rPr lang="en-US" sz="2400" baseline="-25000" dirty="0">
                <a:latin typeface="Trebuchet MS"/>
                <a:cs typeface="Trebuchet MS"/>
              </a:rPr>
              <a:t>2</a:t>
            </a:r>
            <a:r>
              <a:rPr lang="en-US" sz="2400" dirty="0">
                <a:latin typeface="Trebuchet MS"/>
                <a:cs typeface="Trebuchet MS"/>
              </a:rPr>
              <a:t>, … Φ</a:t>
            </a:r>
            <a:r>
              <a:rPr lang="en-US" sz="2400" baseline="-25000" dirty="0">
                <a:latin typeface="Trebuchet MS"/>
                <a:cs typeface="Trebuchet MS"/>
              </a:rPr>
              <a:t>7</a:t>
            </a:r>
            <a:r>
              <a:rPr lang="en-US" sz="2400" dirty="0">
                <a:latin typeface="Trebuchet MS"/>
                <a:cs typeface="Trebuchet MS"/>
              </a:rPr>
              <a:t>. </a:t>
            </a:r>
            <a:endParaRPr lang="en-US" sz="2400" dirty="0">
              <a:latin typeface="LM Roman 10 Regular"/>
              <a:cs typeface="LM Roman 10 Regular"/>
            </a:endParaRPr>
          </a:p>
        </p:txBody>
      </p:sp>
      <p:sp>
        <p:nvSpPr>
          <p:cNvPr id="10" name="Freeform 9"/>
          <p:cNvSpPr/>
          <p:nvPr/>
        </p:nvSpPr>
        <p:spPr>
          <a:xfrm rot="1647861">
            <a:off x="560725" y="251653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647861">
            <a:off x="3852357" y="3302890"/>
            <a:ext cx="1466006" cy="1318394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5400000">
            <a:off x="5671895" y="256085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264599" y="147436"/>
            <a:ext cx="389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3366FF"/>
              </a:solidFill>
              <a:latin typeface="Trebuchet MS"/>
              <a:cs typeface="Trebuchet MS"/>
            </a:endParaRPr>
          </a:p>
          <a:p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They are invariant against: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scale,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rotation and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location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3366FF"/>
              </a:solidFill>
              <a:latin typeface="LM Roman 10 Regular"/>
              <a:cs typeface="LM Roman 1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518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5283049" y="3363983"/>
            <a:ext cx="0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Hu - Moments</a:t>
            </a:r>
          </a:p>
        </p:txBody>
      </p:sp>
      <p:sp>
        <p:nvSpPr>
          <p:cNvPr id="10" name="Freeform 9"/>
          <p:cNvSpPr/>
          <p:nvPr/>
        </p:nvSpPr>
        <p:spPr>
          <a:xfrm rot="1647861">
            <a:off x="709357" y="415124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647861">
            <a:off x="4000989" y="4937600"/>
            <a:ext cx="1466006" cy="1318394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5400000">
            <a:off x="5820527" y="419556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279818" y="1570334"/>
            <a:ext cx="1759874" cy="1645036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647861">
            <a:off x="6833994" y="1199395"/>
            <a:ext cx="2196266" cy="2333650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24617" y="3354263"/>
            <a:ext cx="0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89553" y="3367773"/>
            <a:ext cx="0" cy="136450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39913" y="3839452"/>
            <a:ext cx="4879912" cy="461665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rebuchet MS"/>
                <a:cs typeface="Trebuchet MS"/>
              </a:rPr>
              <a:t>They have different Φ</a:t>
            </a:r>
            <a:r>
              <a:rPr lang="en-US" sz="2400" baseline="-25000" dirty="0">
                <a:latin typeface="Trebuchet MS"/>
                <a:cs typeface="Trebuchet MS"/>
              </a:rPr>
              <a:t>1</a:t>
            </a:r>
            <a:r>
              <a:rPr lang="en-US" sz="2400" dirty="0">
                <a:latin typeface="Trebuchet MS"/>
                <a:cs typeface="Trebuchet MS"/>
              </a:rPr>
              <a:t>, Φ</a:t>
            </a:r>
            <a:r>
              <a:rPr lang="en-US" sz="2400" baseline="-25000" dirty="0">
                <a:latin typeface="Trebuchet MS"/>
                <a:cs typeface="Trebuchet MS"/>
              </a:rPr>
              <a:t>2</a:t>
            </a:r>
            <a:r>
              <a:rPr lang="en-US" sz="2400" dirty="0">
                <a:latin typeface="Trebuchet MS"/>
                <a:cs typeface="Trebuchet MS"/>
              </a:rPr>
              <a:t>, … Φ</a:t>
            </a:r>
            <a:r>
              <a:rPr lang="en-US" sz="2400" baseline="-25000" dirty="0">
                <a:latin typeface="Trebuchet MS"/>
                <a:cs typeface="Trebuchet MS"/>
              </a:rPr>
              <a:t>7</a:t>
            </a:r>
            <a:r>
              <a:rPr lang="en-US" sz="2400" dirty="0">
                <a:latin typeface="Trebuchet MS"/>
                <a:cs typeface="Trebuchet MS"/>
              </a:rPr>
              <a:t>. </a:t>
            </a:r>
            <a:endParaRPr lang="en-US" sz="2400" dirty="0">
              <a:latin typeface="LM Roman 10 Regular"/>
              <a:cs typeface="LM Roman 10 Regular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31187" y="940313"/>
            <a:ext cx="3307370" cy="2882339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7598" y="23859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0710" y="224331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5034" y="216634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2774" y="50140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50514" y="525781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36742" y="556568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1071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 rot="1647861">
            <a:off x="709357" y="377776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rot="1647861">
            <a:off x="4000989" y="4564120"/>
            <a:ext cx="1466006" cy="1318394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5400000">
            <a:off x="5820527" y="3822087"/>
            <a:ext cx="2834947" cy="2453582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  <a:gd name="connsiteX0" fmla="*/ 1655551 w 3781113"/>
              <a:gd name="connsiteY0" fmla="*/ 649101 h 3119482"/>
              <a:gd name="connsiteX1" fmla="*/ 1912272 w 3781113"/>
              <a:gd name="connsiteY1" fmla="*/ 622 h 3119482"/>
              <a:gd name="connsiteX2" fmla="*/ 2912133 w 3781113"/>
              <a:gd name="connsiteY2" fmla="*/ 770691 h 3119482"/>
              <a:gd name="connsiteX3" fmla="*/ 2060900 w 3781113"/>
              <a:gd name="connsiteY3" fmla="*/ 1756919 h 3119482"/>
              <a:gd name="connsiteX4" fmla="*/ 3776878 w 3781113"/>
              <a:gd name="connsiteY4" fmla="*/ 2675597 h 3119482"/>
              <a:gd name="connsiteX5" fmla="*/ 1466388 w 3781113"/>
              <a:gd name="connsiteY5" fmla="*/ 3107916 h 3119482"/>
              <a:gd name="connsiteX6" fmla="*/ 1777156 w 3781113"/>
              <a:gd name="connsiteY6" fmla="*/ 2243278 h 3119482"/>
              <a:gd name="connsiteX7" fmla="*/ 34155 w 3781113"/>
              <a:gd name="connsiteY7" fmla="*/ 2013608 h 3119482"/>
              <a:gd name="connsiteX8" fmla="*/ 709737 w 3781113"/>
              <a:gd name="connsiteY8" fmla="*/ 1135460 h 3119482"/>
              <a:gd name="connsiteX9" fmla="*/ 1655551 w 3781113"/>
              <a:gd name="connsiteY9" fmla="*/ 649101 h 3119482"/>
              <a:gd name="connsiteX0" fmla="*/ 1655551 w 3821678"/>
              <a:gd name="connsiteY0" fmla="*/ 649101 h 3128160"/>
              <a:gd name="connsiteX1" fmla="*/ 1912272 w 3821678"/>
              <a:gd name="connsiteY1" fmla="*/ 622 h 3128160"/>
              <a:gd name="connsiteX2" fmla="*/ 2912133 w 3821678"/>
              <a:gd name="connsiteY2" fmla="*/ 770691 h 3128160"/>
              <a:gd name="connsiteX3" fmla="*/ 3776878 w 3821678"/>
              <a:gd name="connsiteY3" fmla="*/ 2675597 h 3128160"/>
              <a:gd name="connsiteX4" fmla="*/ 1466388 w 3821678"/>
              <a:gd name="connsiteY4" fmla="*/ 3107916 h 3128160"/>
              <a:gd name="connsiteX5" fmla="*/ 1777156 w 3821678"/>
              <a:gd name="connsiteY5" fmla="*/ 2243278 h 3128160"/>
              <a:gd name="connsiteX6" fmla="*/ 34155 w 3821678"/>
              <a:gd name="connsiteY6" fmla="*/ 2013608 h 3128160"/>
              <a:gd name="connsiteX7" fmla="*/ 709737 w 3821678"/>
              <a:gd name="connsiteY7" fmla="*/ 1135460 h 3128160"/>
              <a:gd name="connsiteX8" fmla="*/ 1655551 w 3821678"/>
              <a:gd name="connsiteY8" fmla="*/ 649101 h 3128160"/>
              <a:gd name="connsiteX0" fmla="*/ 1823172 w 4079818"/>
              <a:gd name="connsiteY0" fmla="*/ 649101 h 3238300"/>
              <a:gd name="connsiteX1" fmla="*/ 2079893 w 4079818"/>
              <a:gd name="connsiteY1" fmla="*/ 622 h 3238300"/>
              <a:gd name="connsiteX2" fmla="*/ 3079754 w 4079818"/>
              <a:gd name="connsiteY2" fmla="*/ 770691 h 3238300"/>
              <a:gd name="connsiteX3" fmla="*/ 3944499 w 4079818"/>
              <a:gd name="connsiteY3" fmla="*/ 2675597 h 3238300"/>
              <a:gd name="connsiteX4" fmla="*/ 34140 w 4079818"/>
              <a:gd name="connsiteY4" fmla="*/ 3224406 h 3238300"/>
              <a:gd name="connsiteX5" fmla="*/ 1944777 w 4079818"/>
              <a:gd name="connsiteY5" fmla="*/ 2243278 h 3238300"/>
              <a:gd name="connsiteX6" fmla="*/ 201776 w 4079818"/>
              <a:gd name="connsiteY6" fmla="*/ 2013608 h 3238300"/>
              <a:gd name="connsiteX7" fmla="*/ 877358 w 4079818"/>
              <a:gd name="connsiteY7" fmla="*/ 1135460 h 3238300"/>
              <a:gd name="connsiteX8" fmla="*/ 1823172 w 4079818"/>
              <a:gd name="connsiteY8" fmla="*/ 649101 h 3238300"/>
              <a:gd name="connsiteX0" fmla="*/ 1793095 w 4049741"/>
              <a:gd name="connsiteY0" fmla="*/ 649101 h 3265474"/>
              <a:gd name="connsiteX1" fmla="*/ 2049816 w 4049741"/>
              <a:gd name="connsiteY1" fmla="*/ 622 h 3265474"/>
              <a:gd name="connsiteX2" fmla="*/ 3049677 w 4049741"/>
              <a:gd name="connsiteY2" fmla="*/ 770691 h 3265474"/>
              <a:gd name="connsiteX3" fmla="*/ 3914422 w 4049741"/>
              <a:gd name="connsiteY3" fmla="*/ 2675597 h 3265474"/>
              <a:gd name="connsiteX4" fmla="*/ 4063 w 4049741"/>
              <a:gd name="connsiteY4" fmla="*/ 3224406 h 3265474"/>
              <a:gd name="connsiteX5" fmla="*/ 3111828 w 4049741"/>
              <a:gd name="connsiteY5" fmla="*/ 1760144 h 3265474"/>
              <a:gd name="connsiteX6" fmla="*/ 171699 w 4049741"/>
              <a:gd name="connsiteY6" fmla="*/ 2013608 h 3265474"/>
              <a:gd name="connsiteX7" fmla="*/ 847281 w 4049741"/>
              <a:gd name="connsiteY7" fmla="*/ 1135460 h 3265474"/>
              <a:gd name="connsiteX8" fmla="*/ 1793095 w 4049741"/>
              <a:gd name="connsiteY8" fmla="*/ 649101 h 3265474"/>
              <a:gd name="connsiteX0" fmla="*/ 2624027 w 4880673"/>
              <a:gd name="connsiteY0" fmla="*/ 648958 h 3265332"/>
              <a:gd name="connsiteX1" fmla="*/ 2880748 w 4880673"/>
              <a:gd name="connsiteY1" fmla="*/ 479 h 3265332"/>
              <a:gd name="connsiteX2" fmla="*/ 3880609 w 4880673"/>
              <a:gd name="connsiteY2" fmla="*/ 770548 h 3265332"/>
              <a:gd name="connsiteX3" fmla="*/ 4745354 w 4880673"/>
              <a:gd name="connsiteY3" fmla="*/ 2675454 h 3265332"/>
              <a:gd name="connsiteX4" fmla="*/ 834995 w 4880673"/>
              <a:gd name="connsiteY4" fmla="*/ 3224263 h 3265332"/>
              <a:gd name="connsiteX5" fmla="*/ 3942760 w 4880673"/>
              <a:gd name="connsiteY5" fmla="*/ 1760001 h 3265332"/>
              <a:gd name="connsiteX6" fmla="*/ 1002631 w 4880673"/>
              <a:gd name="connsiteY6" fmla="*/ 2013465 h 3265332"/>
              <a:gd name="connsiteX7" fmla="*/ 78644 w 4880673"/>
              <a:gd name="connsiteY7" fmla="*/ 234033 h 3265332"/>
              <a:gd name="connsiteX8" fmla="*/ 2624027 w 4880673"/>
              <a:gd name="connsiteY8" fmla="*/ 648958 h 3265332"/>
              <a:gd name="connsiteX0" fmla="*/ 2087235 w 4880673"/>
              <a:gd name="connsiteY0" fmla="*/ 1388874 h 3279785"/>
              <a:gd name="connsiteX1" fmla="*/ 2880748 w 4880673"/>
              <a:gd name="connsiteY1" fmla="*/ 14932 h 3279785"/>
              <a:gd name="connsiteX2" fmla="*/ 3880609 w 4880673"/>
              <a:gd name="connsiteY2" fmla="*/ 785001 h 3279785"/>
              <a:gd name="connsiteX3" fmla="*/ 4745354 w 4880673"/>
              <a:gd name="connsiteY3" fmla="*/ 2689907 h 3279785"/>
              <a:gd name="connsiteX4" fmla="*/ 834995 w 4880673"/>
              <a:gd name="connsiteY4" fmla="*/ 3238716 h 3279785"/>
              <a:gd name="connsiteX5" fmla="*/ 3942760 w 4880673"/>
              <a:gd name="connsiteY5" fmla="*/ 1774454 h 3279785"/>
              <a:gd name="connsiteX6" fmla="*/ 1002631 w 4880673"/>
              <a:gd name="connsiteY6" fmla="*/ 2027918 h 3279785"/>
              <a:gd name="connsiteX7" fmla="*/ 78644 w 4880673"/>
              <a:gd name="connsiteY7" fmla="*/ 248486 h 3279785"/>
              <a:gd name="connsiteX8" fmla="*/ 2087235 w 4880673"/>
              <a:gd name="connsiteY8" fmla="*/ 1388874 h 3279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0673" h="3279785">
                <a:moveTo>
                  <a:pt x="2087235" y="1388874"/>
                </a:moveTo>
                <a:cubicBezTo>
                  <a:pt x="2554252" y="1349948"/>
                  <a:pt x="2581852" y="115578"/>
                  <a:pt x="2880748" y="14932"/>
                </a:cubicBezTo>
                <a:cubicBezTo>
                  <a:pt x="3179644" y="-85714"/>
                  <a:pt x="3569841" y="339172"/>
                  <a:pt x="3880609" y="785001"/>
                </a:cubicBezTo>
                <a:cubicBezTo>
                  <a:pt x="4191377" y="1230830"/>
                  <a:pt x="5252956" y="2280955"/>
                  <a:pt x="4745354" y="2689907"/>
                </a:cubicBezTo>
                <a:cubicBezTo>
                  <a:pt x="4237752" y="3098859"/>
                  <a:pt x="968761" y="3391292"/>
                  <a:pt x="834995" y="3238716"/>
                </a:cubicBezTo>
                <a:cubicBezTo>
                  <a:pt x="701229" y="3086141"/>
                  <a:pt x="3914821" y="1976254"/>
                  <a:pt x="3942760" y="1774454"/>
                </a:cubicBezTo>
                <a:cubicBezTo>
                  <a:pt x="3970699" y="1572654"/>
                  <a:pt x="1646650" y="2282246"/>
                  <a:pt x="1002631" y="2027918"/>
                </a:cubicBezTo>
                <a:cubicBezTo>
                  <a:pt x="358612" y="1773590"/>
                  <a:pt x="-214108" y="406102"/>
                  <a:pt x="78644" y="248486"/>
                </a:cubicBezTo>
                <a:cubicBezTo>
                  <a:pt x="348877" y="21068"/>
                  <a:pt x="1620218" y="1427800"/>
                  <a:pt x="2087235" y="13888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4279818" y="1196854"/>
            <a:ext cx="1759874" cy="1645036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rot="1647861">
            <a:off x="6833994" y="825915"/>
            <a:ext cx="2196266" cy="2333650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31187" y="566833"/>
            <a:ext cx="3307370" cy="2882339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757598" y="1751033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60710" y="1608396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65034" y="1531430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2774" y="4379176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94486" y="4622902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336742" y="4930766"/>
            <a:ext cx="4446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6793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131" y="1375455"/>
            <a:ext cx="4781932" cy="444892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207660" y="802522"/>
            <a:ext cx="5760302" cy="4755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Difference between Φ</a:t>
            </a:r>
            <a:r>
              <a:rPr lang="en-US" baseline="-25000" dirty="0">
                <a:latin typeface="Trebuchet MS"/>
                <a:cs typeface="Trebuchet MS"/>
              </a:rPr>
              <a:t>1 </a:t>
            </a:r>
            <a:r>
              <a:rPr lang="en-US" dirty="0">
                <a:latin typeface="Trebuchet MS"/>
                <a:cs typeface="Trebuchet MS"/>
              </a:rPr>
              <a:t>of region </a:t>
            </a:r>
            <a:r>
              <a:rPr lang="en-US" dirty="0" err="1">
                <a:latin typeface="Trebuchet MS"/>
                <a:cs typeface="Trebuchet MS"/>
              </a:rPr>
              <a:t>i</a:t>
            </a:r>
            <a:r>
              <a:rPr lang="en-US" dirty="0">
                <a:latin typeface="Trebuchet MS"/>
                <a:cs typeface="Trebuchet MS"/>
              </a:rPr>
              <a:t> and Φ</a:t>
            </a:r>
            <a:r>
              <a:rPr lang="en-US" baseline="-25000" dirty="0">
                <a:latin typeface="Trebuchet MS"/>
                <a:cs typeface="Trebuchet MS"/>
              </a:rPr>
              <a:t>1 </a:t>
            </a:r>
            <a:r>
              <a:rPr lang="en-US" dirty="0">
                <a:latin typeface="Trebuchet MS"/>
                <a:cs typeface="Trebuchet MS"/>
              </a:rPr>
              <a:t>of region j</a:t>
            </a:r>
            <a:endParaRPr lang="en-US" baseline="-25000" dirty="0">
              <a:latin typeface="Trebuchet MS"/>
              <a:cs typeface="Trebuchet MS"/>
            </a:endParaRPr>
          </a:p>
          <a:p>
            <a:endParaRPr lang="en-US" baseline="-25000" dirty="0">
              <a:latin typeface="Trebuchet MS"/>
              <a:cs typeface="Trebuchet MS"/>
            </a:endParaRPr>
          </a:p>
          <a:p>
            <a:r>
              <a:rPr lang="en-US" dirty="0"/>
              <a:t>                  1          2         3          4           5           6</a:t>
            </a:r>
          </a:p>
          <a:p>
            <a:endParaRPr lang="en-US" sz="1500" dirty="0"/>
          </a:p>
          <a:p>
            <a:r>
              <a:rPr lang="en-US" sz="1500" dirty="0"/>
              <a:t>      1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      2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       3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        4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        5</a:t>
            </a:r>
          </a:p>
          <a:p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        6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799154" y="1470643"/>
            <a:ext cx="218096" cy="205243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724870" y="1456567"/>
            <a:ext cx="46799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>
            <a:off x="486608" y="5737805"/>
            <a:ext cx="3959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60230" y="5975657"/>
            <a:ext cx="25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i</a:t>
            </a:r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2167" y="1254161"/>
            <a:ext cx="26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j</a:t>
            </a:r>
          </a:p>
        </p:txBody>
      </p:sp>
      <p:pic>
        <p:nvPicPr>
          <p:cNvPr id="8" name="Picture 7" descr="Screen Shot 2014-10-06 at 8.36.28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853" y="2597934"/>
            <a:ext cx="2781016" cy="201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3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66" y="1341516"/>
            <a:ext cx="2037724" cy="18958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459" y="1341517"/>
            <a:ext cx="2037724" cy="18958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461" y="1334891"/>
            <a:ext cx="2037724" cy="1895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9738" y="1332714"/>
            <a:ext cx="2037724" cy="18958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269" y="3685767"/>
            <a:ext cx="2037724" cy="18958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79435" y="3668735"/>
            <a:ext cx="2037724" cy="189582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09257" y="3651647"/>
            <a:ext cx="2037724" cy="189582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925953" y="1089283"/>
            <a:ext cx="7391767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Φ</a:t>
            </a:r>
            <a:r>
              <a:rPr lang="en-US" baseline="-25000" dirty="0">
                <a:latin typeface="Trebuchet MS"/>
                <a:cs typeface="Trebuchet MS"/>
              </a:rPr>
              <a:t>1</a:t>
            </a:r>
            <a:r>
              <a:rPr lang="en-US" dirty="0">
                <a:latin typeface="Trebuchet MS"/>
                <a:cs typeface="Trebuchet MS"/>
              </a:rPr>
              <a:t>                             Φ</a:t>
            </a:r>
            <a:r>
              <a:rPr lang="en-US" baseline="-25000" dirty="0">
                <a:latin typeface="Trebuchet MS"/>
                <a:cs typeface="Trebuchet MS"/>
              </a:rPr>
              <a:t>2</a:t>
            </a:r>
            <a:r>
              <a:rPr lang="en-US" dirty="0">
                <a:latin typeface="Trebuchet MS"/>
                <a:cs typeface="Trebuchet MS"/>
              </a:rPr>
              <a:t>                           Φ</a:t>
            </a:r>
            <a:r>
              <a:rPr lang="en-US" baseline="-25000" dirty="0">
                <a:latin typeface="Trebuchet MS"/>
                <a:cs typeface="Trebuchet MS"/>
              </a:rPr>
              <a:t>3                                             </a:t>
            </a:r>
            <a:r>
              <a:rPr lang="en-US" dirty="0">
                <a:latin typeface="Trebuchet MS"/>
                <a:cs typeface="Trebuchet MS"/>
              </a:rPr>
              <a:t>Φ</a:t>
            </a:r>
            <a:r>
              <a:rPr lang="en-US" baseline="-25000" dirty="0">
                <a:latin typeface="Trebuchet MS"/>
                <a:cs typeface="Trebuchet MS"/>
              </a:rPr>
              <a:t>4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60254" y="3460872"/>
            <a:ext cx="4848991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Φ</a:t>
            </a:r>
            <a:r>
              <a:rPr lang="en-US" baseline="-25000" dirty="0">
                <a:latin typeface="Trebuchet MS"/>
                <a:cs typeface="Trebuchet MS"/>
              </a:rPr>
              <a:t>5</a:t>
            </a:r>
            <a:r>
              <a:rPr lang="en-US" dirty="0">
                <a:latin typeface="Trebuchet MS"/>
                <a:cs typeface="Trebuchet MS"/>
              </a:rPr>
              <a:t>                             Φ</a:t>
            </a:r>
            <a:r>
              <a:rPr lang="en-US" baseline="-25000" dirty="0">
                <a:latin typeface="Trebuchet MS"/>
                <a:cs typeface="Trebuchet MS"/>
              </a:rPr>
              <a:t>6</a:t>
            </a:r>
            <a:r>
              <a:rPr lang="en-US" dirty="0">
                <a:latin typeface="Trebuchet MS"/>
                <a:cs typeface="Trebuchet MS"/>
              </a:rPr>
              <a:t>                           Φ</a:t>
            </a:r>
            <a:r>
              <a:rPr lang="en-US" baseline="-25000" dirty="0">
                <a:latin typeface="Trebuchet MS"/>
                <a:cs typeface="Trebuchet MS"/>
              </a:rPr>
              <a:t>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66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EABD5-E200-B346-A8BE-F4BA4987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497572" cy="1143000"/>
          </a:xfrm>
        </p:spPr>
        <p:txBody>
          <a:bodyPr/>
          <a:lstStyle/>
          <a:p>
            <a:pPr algn="l"/>
            <a:r>
              <a:rPr lang="en-US" dirty="0" err="1">
                <a:latin typeface="Trebuchet MS" panose="020B0703020202090204" pitchFamily="34" charset="0"/>
              </a:rPr>
              <a:t>Flusser</a:t>
            </a:r>
            <a:r>
              <a:rPr lang="en-US" dirty="0">
                <a:latin typeface="Trebuchet MS" panose="020B0703020202090204" pitchFamily="34" charset="0"/>
              </a:rPr>
              <a:t> Moments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B6B37-8E97-B542-A70B-736FBECA5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81" y="1450160"/>
            <a:ext cx="6999029" cy="4389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B4CFD4-E8B6-F844-B725-0E27BAE49BB6}"/>
              </a:ext>
            </a:extLst>
          </p:cNvPr>
          <p:cNvSpPr txBox="1"/>
          <p:nvPr/>
        </p:nvSpPr>
        <p:spPr>
          <a:xfrm>
            <a:off x="350875" y="6060558"/>
            <a:ext cx="8420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Flusser</a:t>
            </a:r>
            <a:r>
              <a:rPr lang="en-US" dirty="0"/>
              <a:t>, J., &amp; Suk, T. (1993). </a:t>
            </a:r>
            <a:r>
              <a:rPr lang="en-US" dirty="0">
                <a:hlinkClick r:id="rId3"/>
              </a:rPr>
              <a:t>Pattern recognition by affine moment invariants</a:t>
            </a:r>
            <a:r>
              <a:rPr lang="en-US" dirty="0"/>
              <a:t>. Pattern recognition, 26(1), 167-174.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F713D9-031C-BE4B-A513-339FA93A5F2A}"/>
              </a:ext>
            </a:extLst>
          </p:cNvPr>
          <p:cNvSpPr/>
          <p:nvPr/>
        </p:nvSpPr>
        <p:spPr>
          <a:xfrm>
            <a:off x="6103095" y="584791"/>
            <a:ext cx="712381" cy="5635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A1F5EF56-379E-8E48-984B-6D18017FEF5A}"/>
              </a:ext>
            </a:extLst>
          </p:cNvPr>
          <p:cNvSpPr/>
          <p:nvPr/>
        </p:nvSpPr>
        <p:spPr>
          <a:xfrm rot="878684">
            <a:off x="7740505" y="616691"/>
            <a:ext cx="776177" cy="65921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3F00722-5264-7146-9043-13A85C352209}"/>
              </a:ext>
            </a:extLst>
          </p:cNvPr>
          <p:cNvSpPr/>
          <p:nvPr/>
        </p:nvSpPr>
        <p:spPr>
          <a:xfrm>
            <a:off x="7145086" y="808074"/>
            <a:ext cx="233916" cy="2126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5B3D82-21D0-7349-8FB5-2D6F26B81E03}"/>
              </a:ext>
            </a:extLst>
          </p:cNvPr>
          <p:cNvSpPr txBox="1"/>
          <p:nvPr/>
        </p:nvSpPr>
        <p:spPr>
          <a:xfrm>
            <a:off x="5560832" y="1446023"/>
            <a:ext cx="33173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Invariante</a:t>
            </a:r>
            <a:r>
              <a:rPr lang="en-US" dirty="0"/>
              <a:t> a la </a:t>
            </a:r>
            <a:r>
              <a:rPr lang="en-US" dirty="0" err="1"/>
              <a:t>transformada</a:t>
            </a:r>
            <a:r>
              <a:rPr lang="en-US" dirty="0"/>
              <a:t> </a:t>
            </a:r>
            <a:r>
              <a:rPr lang="en-US" dirty="0" err="1"/>
              <a:t>afín</a:t>
            </a:r>
            <a:r>
              <a:rPr lang="en-US" dirty="0"/>
              <a:t>: </a:t>
            </a:r>
            <a:r>
              <a:rPr lang="en-US" dirty="0" err="1"/>
              <a:t>líneas</a:t>
            </a:r>
            <a:r>
              <a:rPr lang="en-US" dirty="0"/>
              <a:t> </a:t>
            </a:r>
            <a:r>
              <a:rPr lang="en-US" dirty="0" err="1"/>
              <a:t>paralelas</a:t>
            </a:r>
            <a:r>
              <a:rPr lang="en-US" dirty="0"/>
              <a:t> se </a:t>
            </a:r>
            <a:r>
              <a:rPr lang="en-US" dirty="0" err="1"/>
              <a:t>transforman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líneas</a:t>
            </a:r>
            <a:r>
              <a:rPr lang="en-US" dirty="0"/>
              <a:t> </a:t>
            </a:r>
            <a:r>
              <a:rPr lang="en-US" dirty="0" err="1"/>
              <a:t>paralelas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13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3700" y="3581400"/>
            <a:ext cx="8481333" cy="92333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a) Grayscale image         b) Segmentation                   c) 3D representation of a)</a:t>
            </a:r>
          </a:p>
          <a:p>
            <a:endParaRPr lang="en-US" dirty="0">
              <a:latin typeface="Trebuchet MS"/>
              <a:cs typeface="Trebuchet M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9100" y="4724400"/>
            <a:ext cx="7296176" cy="646331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There are two categories of features: 	Geometric Features and</a:t>
            </a:r>
          </a:p>
          <a:p>
            <a:r>
              <a:rPr lang="en-US" dirty="0">
                <a:latin typeface="Trebuchet MS"/>
                <a:cs typeface="Trebuchet MS"/>
              </a:rPr>
              <a:t>  					Intensity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700" y="5384800"/>
            <a:ext cx="8550650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Geometric Features give information about location, orientation, shape and size.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700" y="5740400"/>
            <a:ext cx="703322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Intensity Features give information about how are the grayvalues.</a:t>
            </a:r>
          </a:p>
        </p:txBody>
      </p:sp>
      <p:pic>
        <p:nvPicPr>
          <p:cNvPr id="3" name="Picture 2" descr="Screen Shot 2014-10-04 at 3.20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80" y="1340022"/>
            <a:ext cx="2123071" cy="2103944"/>
          </a:xfrm>
          <a:prstGeom prst="rect">
            <a:avLst/>
          </a:prstGeom>
        </p:spPr>
      </p:pic>
      <p:pic>
        <p:nvPicPr>
          <p:cNvPr id="8" name="Picture 7" descr="Screen Shot 2014-10-04 at 3.23.0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068" y="1145742"/>
            <a:ext cx="3095354" cy="232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6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00300" y="3225800"/>
            <a:ext cx="445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Geometric Features</a:t>
            </a:r>
          </a:p>
        </p:txBody>
      </p:sp>
    </p:spTree>
    <p:extLst>
      <p:ext uri="{BB962C8B-B14F-4D97-AF65-F5344CB8AC3E}">
        <p14:creationId xmlns:p14="http://schemas.microsoft.com/office/powerpoint/2010/main" val="80479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2832100" y="3581400"/>
            <a:ext cx="2654300" cy="1892299"/>
            <a:chOff x="279400" y="3581400"/>
            <a:chExt cx="2654300" cy="1892299"/>
          </a:xfrm>
        </p:grpSpPr>
        <p:pic>
          <p:nvPicPr>
            <p:cNvPr id="9" name="Picture 8" descr="Screen Shot 2014-10-04 at 1.48.38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400" y="4839676"/>
              <a:ext cx="2654300" cy="63402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436" y="4279900"/>
              <a:ext cx="2569028" cy="7493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393700" y="3581400"/>
              <a:ext cx="2249334" cy="92333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endParaRPr lang="en-US" dirty="0">
                <a:latin typeface="Trebuchet MS"/>
                <a:cs typeface="Trebuchet MS"/>
              </a:endParaRPr>
            </a:p>
            <a:p>
              <a:r>
                <a:rPr lang="en-US" dirty="0">
                  <a:latin typeface="Trebuchet MS"/>
                  <a:cs typeface="Trebuchet MS"/>
                </a:rPr>
                <a:t>Height and width of</a:t>
              </a:r>
              <a:endParaRPr lang="en-US" dirty="0">
                <a:latin typeface="LM Roman 10 Regular"/>
                <a:cs typeface="LM Roman 10 Regular"/>
              </a:endParaRPr>
            </a:p>
            <a:p>
              <a:endParaRPr lang="en-US" dirty="0">
                <a:latin typeface="Trebuchet MS"/>
                <a:cs typeface="Trebuchet MS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52554" y="3619500"/>
            <a:ext cx="2416046" cy="175432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Area and Perimeter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i="1" dirty="0">
                <a:latin typeface="LM Roman 10 Regular"/>
                <a:cs typeface="LM Roman 10 Regular"/>
              </a:rPr>
              <a:t>A</a:t>
            </a:r>
            <a:r>
              <a:rPr lang="en-US" dirty="0">
                <a:latin typeface="LM Roman 10 Regular"/>
                <a:cs typeface="LM Roman 10 Regular"/>
              </a:rPr>
              <a:t> = # of gray pixels</a:t>
            </a:r>
          </a:p>
          <a:p>
            <a:endParaRPr lang="en-US" dirty="0">
              <a:latin typeface="LM Roman 10 Regular"/>
              <a:cs typeface="LM Roman 10 Regular"/>
            </a:endParaRPr>
          </a:p>
          <a:p>
            <a:r>
              <a:rPr lang="en-US" i="1" dirty="0">
                <a:latin typeface="LM Roman 10 Regular"/>
                <a:cs typeface="LM Roman 10 Regular"/>
              </a:rPr>
              <a:t>L </a:t>
            </a:r>
            <a:r>
              <a:rPr lang="en-US" dirty="0">
                <a:latin typeface="LM Roman 10 Regular"/>
                <a:cs typeface="LM Roman 10 Regular"/>
              </a:rPr>
              <a:t>= # of white pixels 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5803900" y="3568700"/>
            <a:ext cx="1909417" cy="1587500"/>
            <a:chOff x="5803900" y="3568700"/>
            <a:chExt cx="1909417" cy="1587500"/>
          </a:xfrm>
        </p:grpSpPr>
        <p:sp>
          <p:nvSpPr>
            <p:cNvPr id="13" name="TextBox 12"/>
            <p:cNvSpPr txBox="1"/>
            <p:nvPr/>
          </p:nvSpPr>
          <p:spPr>
            <a:xfrm>
              <a:off x="5943600" y="3568700"/>
              <a:ext cx="1253280" cy="923330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endParaRPr lang="en-US" dirty="0">
                <a:latin typeface="Trebuchet MS"/>
                <a:cs typeface="Trebuchet MS"/>
              </a:endParaRPr>
            </a:p>
            <a:p>
              <a:r>
                <a:rPr lang="en-US" dirty="0">
                  <a:latin typeface="Trebuchet MS"/>
                  <a:cs typeface="Trebuchet MS"/>
                </a:rPr>
                <a:t>Roundness</a:t>
              </a:r>
            </a:p>
            <a:p>
              <a:endParaRPr lang="en-US" dirty="0">
                <a:latin typeface="Trebuchet MS"/>
                <a:cs typeface="Trebuchet MS"/>
              </a:endParaRPr>
            </a:p>
          </p:txBody>
        </p:sp>
        <p:pic>
          <p:nvPicPr>
            <p:cNvPr id="14" name="Picture 13" descr="Screen Shot 2014-10-04 at 1.52.17 P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3900" y="4191000"/>
              <a:ext cx="1909417" cy="965200"/>
            </a:xfrm>
            <a:prstGeom prst="rect">
              <a:avLst/>
            </a:prstGeom>
          </p:spPr>
        </p:pic>
      </p:grpSp>
      <p:pic>
        <p:nvPicPr>
          <p:cNvPr id="19" name="Picture 18" descr="Screen Shot 2014-10-04 at 3.23.07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428" y="1333645"/>
            <a:ext cx="2103944" cy="2110320"/>
          </a:xfrm>
          <a:prstGeom prst="rect">
            <a:avLst/>
          </a:prstGeom>
        </p:spPr>
      </p:pic>
      <p:pic>
        <p:nvPicPr>
          <p:cNvPr id="20" name="Picture 19" descr="Screen Shot 2014-10-04 at 3.36.3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3204" y="454723"/>
            <a:ext cx="292100" cy="469900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 flipH="1">
            <a:off x="4079832" y="757868"/>
            <a:ext cx="633764" cy="109791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47944" y="1229596"/>
            <a:ext cx="348826" cy="364581"/>
          </a:xfrm>
          <a:prstGeom prst="line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330620"/>
              </p:ext>
            </p:extLst>
          </p:nvPr>
        </p:nvGraphicFramePr>
        <p:xfrm>
          <a:off x="3150179" y="702517"/>
          <a:ext cx="532312" cy="486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Equation" r:id="rId8" imgW="114300" imgH="165100" progId="Equation.3">
                  <p:embed/>
                </p:oleObj>
              </mc:Choice>
              <mc:Fallback>
                <p:oleObj name="Equation" r:id="rId8" imgW="114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50179" y="702517"/>
                        <a:ext cx="532312" cy="486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Picture 23" descr="Screen Shot 2014-10-04 at 3.36.38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5977" y="3826459"/>
            <a:ext cx="292100" cy="4699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047253" y="2259997"/>
            <a:ext cx="3643202" cy="4281957"/>
            <a:chOff x="4047253" y="2259997"/>
            <a:chExt cx="3643202" cy="4281957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4047253" y="2259997"/>
              <a:ext cx="72000" cy="6298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988359" y="5249292"/>
              <a:ext cx="1702096" cy="1292662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Center of Mass</a:t>
              </a:r>
            </a:p>
            <a:p>
              <a:endParaRPr lang="en-US" dirty="0">
                <a:latin typeface="Trebuchet MS"/>
                <a:cs typeface="Trebuchet MS"/>
              </a:endParaRPr>
            </a:p>
            <a:p>
              <a:r>
                <a:rPr lang="en-US" sz="2400" dirty="0">
                  <a:latin typeface="LM Roman 10 Regular"/>
                  <a:cs typeface="LM Roman 10 Regular"/>
                </a:rPr>
                <a:t>(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i</a:t>
              </a:r>
              <a:r>
                <a:rPr lang="en-US" sz="2400" i="1" baseline="-25000" dirty="0" err="1">
                  <a:latin typeface="LM Roman 10 Regular"/>
                  <a:cs typeface="LM Roman 10 Regular"/>
                </a:rPr>
                <a:t>m</a:t>
              </a:r>
              <a:r>
                <a:rPr lang="en-US" sz="2400" dirty="0">
                  <a:latin typeface="LM Roman 10 Regular"/>
                  <a:cs typeface="LM Roman 10 Regular"/>
                </a:rPr>
                <a:t>,</a:t>
              </a:r>
              <a:r>
                <a:rPr lang="en-US" sz="2400" i="1" dirty="0">
                  <a:latin typeface="LM Roman 10 Regular"/>
                  <a:cs typeface="LM Roman 10 Regular"/>
                </a:rPr>
                <a:t> </a:t>
              </a:r>
              <a:r>
                <a:rPr lang="en-US" sz="2400" i="1" dirty="0" err="1">
                  <a:latin typeface="LM Roman 10 Regular"/>
                  <a:cs typeface="LM Roman 10 Regular"/>
                </a:rPr>
                <a:t>j</a:t>
              </a:r>
              <a:r>
                <a:rPr lang="en-US" sz="2400" i="1" baseline="-25000" dirty="0" err="1">
                  <a:latin typeface="LM Roman 10 Regular"/>
                  <a:cs typeface="LM Roman 10 Regular"/>
                </a:rPr>
                <a:t>m</a:t>
              </a:r>
              <a:r>
                <a:rPr lang="en-US" sz="2400" dirty="0">
                  <a:latin typeface="LM Roman 10 Regular"/>
                  <a:cs typeface="LM Roman 10 Regular"/>
                </a:rPr>
                <a:t>)</a:t>
              </a:r>
            </a:p>
            <a:p>
              <a:endParaRPr lang="en-US" dirty="0">
                <a:latin typeface="Trebuchet MS"/>
                <a:cs typeface="Trebuchet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50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10-04 at 3.2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658" y="1522783"/>
            <a:ext cx="3792903" cy="38043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2600" y="330200"/>
            <a:ext cx="178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Ellipses</a:t>
            </a:r>
          </a:p>
        </p:txBody>
      </p:sp>
      <p:sp>
        <p:nvSpPr>
          <p:cNvPr id="3" name="Oval 2"/>
          <p:cNvSpPr/>
          <p:nvPr/>
        </p:nvSpPr>
        <p:spPr>
          <a:xfrm rot="4372184">
            <a:off x="3142873" y="2745987"/>
            <a:ext cx="2985156" cy="902015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447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Arrow Connector 15"/>
          <p:cNvCxnSpPr>
            <a:stCxn id="12" idx="5"/>
            <a:endCxn id="3" idx="6"/>
          </p:cNvCxnSpPr>
          <p:nvPr/>
        </p:nvCxnSpPr>
        <p:spPr>
          <a:xfrm>
            <a:off x="4647159" y="3211551"/>
            <a:ext cx="427923" cy="141180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2600" y="330200"/>
            <a:ext cx="1789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Ellipses</a:t>
            </a:r>
          </a:p>
        </p:txBody>
      </p:sp>
      <p:sp>
        <p:nvSpPr>
          <p:cNvPr id="3" name="Oval 2"/>
          <p:cNvSpPr/>
          <p:nvPr/>
        </p:nvSpPr>
        <p:spPr>
          <a:xfrm rot="4372184">
            <a:off x="3142873" y="2745987"/>
            <a:ext cx="2985156" cy="902015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>
            <a:stCxn id="12" idx="7"/>
          </p:cNvCxnSpPr>
          <p:nvPr/>
        </p:nvCxnSpPr>
        <p:spPr>
          <a:xfrm flipV="1">
            <a:off x="4647159" y="3073678"/>
            <a:ext cx="387542" cy="1128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" idx="2"/>
            <a:endCxn id="3" idx="6"/>
          </p:cNvCxnSpPr>
          <p:nvPr/>
        </p:nvCxnSpPr>
        <p:spPr>
          <a:xfrm>
            <a:off x="4195819" y="1770631"/>
            <a:ext cx="879263" cy="2852727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3" idx="4"/>
            <a:endCxn id="3" idx="0"/>
          </p:cNvCxnSpPr>
          <p:nvPr/>
        </p:nvCxnSpPr>
        <p:spPr>
          <a:xfrm flipV="1">
            <a:off x="4204451" y="3064152"/>
            <a:ext cx="862000" cy="265685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616431" y="3181383"/>
            <a:ext cx="36000" cy="35344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66622" y="1269433"/>
            <a:ext cx="2339102" cy="4431983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Major axis (</a:t>
            </a:r>
            <a:r>
              <a:rPr lang="en-US" i="1" dirty="0">
                <a:latin typeface="LM Roman 10 Regular"/>
                <a:cs typeface="LM Roman 10 Regular"/>
              </a:rPr>
              <a:t>a</a:t>
            </a:r>
            <a:r>
              <a:rPr lang="en-US" dirty="0">
                <a:latin typeface="Trebuchet MS"/>
                <a:cs typeface="Trebuchet MS"/>
              </a:rPr>
              <a:t>)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Minor axis (</a:t>
            </a:r>
            <a:r>
              <a:rPr lang="en-US" i="1" dirty="0">
                <a:latin typeface="LM Roman 10 Regular"/>
                <a:cs typeface="LM Roman 10 Regular"/>
              </a:rPr>
              <a:t>b</a:t>
            </a:r>
            <a:r>
              <a:rPr lang="en-US" dirty="0">
                <a:latin typeface="Trebuchet MS"/>
                <a:cs typeface="Trebuchet MS"/>
              </a:rPr>
              <a:t>)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Orientation (</a:t>
            </a:r>
            <a:r>
              <a:rPr lang="en-US" dirty="0" err="1">
                <a:latin typeface="LM Roman 10 Regular"/>
                <a:cs typeface="LM Roman 10 Regular"/>
              </a:rPr>
              <a:t>Θ</a:t>
            </a:r>
            <a:r>
              <a:rPr lang="en-US" dirty="0">
                <a:latin typeface="Trebuchet MS"/>
                <a:cs typeface="Trebuchet MS"/>
              </a:rPr>
              <a:t>)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Center </a:t>
            </a:r>
            <a:r>
              <a:rPr lang="en-US" i="1" dirty="0">
                <a:latin typeface="LM Roman 10 Regular"/>
                <a:cs typeface="LM Roman 10 Regular"/>
              </a:rPr>
              <a:t>x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r>
              <a:rPr lang="en-US" dirty="0">
                <a:latin typeface="Trebuchet MS"/>
                <a:cs typeface="Trebuchet MS"/>
              </a:rPr>
              <a:t>, </a:t>
            </a:r>
            <a:r>
              <a:rPr lang="en-US" i="1" dirty="0">
                <a:latin typeface="LM Roman 10 Regular"/>
                <a:cs typeface="LM Roman 10 Regular"/>
              </a:rPr>
              <a:t>y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Trebuchet MS"/>
                <a:cs typeface="Trebuchet MS"/>
              </a:rPr>
              <a:t>Area </a:t>
            </a:r>
            <a:r>
              <a:rPr lang="en-US" i="1" dirty="0">
                <a:latin typeface="LM Roman 10 Regular"/>
                <a:cs typeface="LM Roman 10 Regular"/>
              </a:rPr>
              <a:t>A</a:t>
            </a:r>
          </a:p>
          <a:p>
            <a:endParaRPr lang="en-US" i="1" baseline="-25000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Trebuchet MS"/>
                <a:cs typeface="Trebuchet MS"/>
              </a:rPr>
              <a:t>Perimeter </a:t>
            </a:r>
            <a:r>
              <a:rPr lang="en-US" i="1" dirty="0">
                <a:latin typeface="LM Roman 10 Regular"/>
                <a:cs typeface="LM Roman 10 Regular"/>
              </a:rPr>
              <a:t>L</a:t>
            </a:r>
          </a:p>
          <a:p>
            <a:endParaRPr lang="en-US" i="1" dirty="0">
              <a:latin typeface="LM Roman 10 Regular"/>
              <a:cs typeface="LM Roman 10 Regular"/>
            </a:endParaRPr>
          </a:p>
          <a:p>
            <a:r>
              <a:rPr lang="en-US" dirty="0">
                <a:latin typeface="Trebuchet MS"/>
                <a:cs typeface="Trebuchet MS"/>
              </a:rPr>
              <a:t>Eccentricity </a:t>
            </a:r>
            <a:r>
              <a:rPr lang="en-US" i="1" dirty="0">
                <a:latin typeface="LM Roman 10 Regular"/>
                <a:cs typeface="LM Roman 10 Regular"/>
              </a:rPr>
              <a:t>E = b/a</a:t>
            </a:r>
          </a:p>
          <a:p>
            <a:endParaRPr lang="en-US" i="1" dirty="0">
              <a:latin typeface="LM Roman 10 Regular"/>
              <a:cs typeface="LM Roman 10 Regular"/>
            </a:endParaRPr>
          </a:p>
          <a:p>
            <a:endParaRPr lang="en-US" baseline="-25000" dirty="0">
              <a:latin typeface="LM Roman 10 Regular"/>
              <a:cs typeface="LM Roman 10 Regular"/>
            </a:endParaRPr>
          </a:p>
          <a:p>
            <a:endParaRPr lang="en-US" baseline="-25000" dirty="0">
              <a:latin typeface="LM Roman 10 Regular"/>
              <a:cs typeface="LM Roman 10 Regular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35342" y="341791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a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595562" y="279667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b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179727" y="5125513"/>
            <a:ext cx="369140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332127" y="1096366"/>
            <a:ext cx="2932" cy="418154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335059" y="3216007"/>
            <a:ext cx="1297475" cy="190950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447446" y="5053262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x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991708" y="300379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y</a:t>
            </a:r>
            <a:r>
              <a:rPr lang="en-US" baseline="-25000" dirty="0">
                <a:latin typeface="LM Roman 10 Regular"/>
                <a:cs typeface="LM Roman 10 Regular"/>
              </a:rPr>
              <a:t>0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152296" y="1946967"/>
            <a:ext cx="356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A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4742179" y="2302369"/>
            <a:ext cx="420309" cy="301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651907" y="3277954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LM Roman 10 Regular"/>
                <a:cs typeface="LM Roman 10 Regular"/>
              </a:rPr>
              <a:t>L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5241790" y="3633356"/>
            <a:ext cx="420309" cy="3015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3231" y="4632154"/>
            <a:ext cx="1508663" cy="0"/>
          </a:xfrm>
          <a:prstGeom prst="line">
            <a:avLst/>
          </a:prstGeom>
          <a:ln w="9525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rc 35"/>
          <p:cNvSpPr/>
          <p:nvPr/>
        </p:nvSpPr>
        <p:spPr>
          <a:xfrm>
            <a:off x="4879236" y="4412874"/>
            <a:ext cx="456858" cy="467998"/>
          </a:xfrm>
          <a:prstGeom prst="arc">
            <a:avLst>
              <a:gd name="adj1" fmla="val 14693616"/>
              <a:gd name="adj2" fmla="val 0"/>
            </a:avLst>
          </a:prstGeom>
          <a:ln>
            <a:solidFill>
              <a:srgbClr val="0000FF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313574" y="4206410"/>
            <a:ext cx="3642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LM Roman 10 Regular"/>
                <a:cs typeface="LM Roman 10 Regular"/>
              </a:rPr>
              <a:t>Θ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2" idx="4"/>
            <a:endCxn id="3" idx="6"/>
          </p:cNvCxnSpPr>
          <p:nvPr/>
        </p:nvCxnSpPr>
        <p:spPr>
          <a:xfrm>
            <a:off x="4634431" y="3216727"/>
            <a:ext cx="440651" cy="14066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899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4-10-04 at 1.37.4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1700"/>
            <a:ext cx="9144000" cy="59023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45200" y="1117600"/>
            <a:ext cx="196720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M Roman 10 Regular"/>
                <a:cs typeface="LM Roman 10 Regular"/>
              </a:rPr>
              <a:t>    for </a:t>
            </a:r>
            <a:r>
              <a:rPr lang="en-US" sz="3200" i="1" dirty="0">
                <a:latin typeface="LM Roman 10 Regular"/>
                <a:cs typeface="LM Roman 10 Regular"/>
              </a:rPr>
              <a:t>r</a:t>
            </a:r>
            <a:r>
              <a:rPr lang="en-US" sz="3200" dirty="0">
                <a:latin typeface="LM Roman 10 Regular"/>
                <a:cs typeface="LM Roman 10 Regular"/>
              </a:rPr>
              <a:t>, </a:t>
            </a:r>
            <a:r>
              <a:rPr lang="en-US" sz="3200" i="1" dirty="0">
                <a:latin typeface="LM Roman 10 Regular"/>
                <a:cs typeface="LM Roman 10 Regular"/>
              </a:rPr>
              <a:t>s</a:t>
            </a:r>
            <a:r>
              <a:rPr lang="en-US" sz="3200" dirty="0">
                <a:latin typeface="LM Roman 10 Regular"/>
                <a:cs typeface="LM Roman 10 Regular"/>
              </a:rPr>
              <a:t>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88000" y="5651500"/>
            <a:ext cx="1967205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M Roman 10 Regular"/>
                <a:cs typeface="LM Roman 10 Regular"/>
              </a:rPr>
              <a:t>    for </a:t>
            </a:r>
            <a:r>
              <a:rPr lang="en-US" sz="3200" i="1" dirty="0">
                <a:latin typeface="LM Roman 10 Regular"/>
                <a:cs typeface="LM Roman 10 Regular"/>
              </a:rPr>
              <a:t>r</a:t>
            </a:r>
            <a:r>
              <a:rPr lang="en-US" sz="3200" dirty="0">
                <a:latin typeface="LM Roman 10 Regular"/>
                <a:cs typeface="LM Roman 10 Regular"/>
              </a:rPr>
              <a:t>, </a:t>
            </a:r>
            <a:r>
              <a:rPr lang="en-US" sz="3200" i="1" dirty="0">
                <a:latin typeface="LM Roman 10 Regular"/>
                <a:cs typeface="LM Roman 10 Regular"/>
              </a:rPr>
              <a:t>s</a:t>
            </a:r>
            <a:r>
              <a:rPr lang="en-US" sz="3200" dirty="0">
                <a:latin typeface="LM Roman 10 Regular"/>
                <a:cs typeface="LM Roman 10 Regular"/>
              </a:rPr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600" y="330200"/>
            <a:ext cx="2106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Moments</a:t>
            </a:r>
          </a:p>
        </p:txBody>
      </p:sp>
    </p:spTree>
    <p:extLst>
      <p:ext uri="{BB962C8B-B14F-4D97-AF65-F5344CB8AC3E}">
        <p14:creationId xmlns:p14="http://schemas.microsoft.com/office/powerpoint/2010/main" val="66382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52334"/>
              </p:ext>
            </p:extLst>
          </p:nvPr>
        </p:nvGraphicFramePr>
        <p:xfrm>
          <a:off x="200025" y="1085850"/>
          <a:ext cx="8745538" cy="531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Fotografía de Photo Editor" r:id="rId3" imgW="8745171" imgH="5315692" progId="MSPhotoEd.3">
                  <p:embed/>
                </p:oleObj>
              </mc:Choice>
              <mc:Fallback>
                <p:oleObj name="Fotografía de Photo Editor" r:id="rId3" imgW="8745171" imgH="531569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085850"/>
                        <a:ext cx="8745538" cy="531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0" y="5041900"/>
            <a:ext cx="1531188" cy="584776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LM Roman 10 Regular"/>
                <a:cs typeface="LM Roman 10 Regular"/>
              </a:rPr>
              <a:t>    with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Hu - Moments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4599" y="147436"/>
            <a:ext cx="389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3366FF"/>
              </a:solidFill>
              <a:latin typeface="Trebuchet MS"/>
              <a:cs typeface="Trebuchet MS"/>
            </a:endParaRPr>
          </a:p>
          <a:p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They are invariant against: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scale,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rotation and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location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3366FF"/>
              </a:solidFill>
              <a:latin typeface="LM Roman 10 Regular"/>
              <a:cs typeface="LM Roman 10 Regular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9609" y="6519541"/>
            <a:ext cx="9465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Hu, M.K. (1962): </a:t>
            </a:r>
            <a:r>
              <a:rPr lang="en-US" sz="1200" dirty="0">
                <a:latin typeface="Trebuchet MS"/>
                <a:cs typeface="Trebuchet MS"/>
                <a:hlinkClick r:id="rId5"/>
              </a:rPr>
              <a:t>Visual Pattern Recognition by moment invariants</a:t>
            </a:r>
            <a:r>
              <a:rPr lang="en-US" sz="1200" dirty="0">
                <a:latin typeface="Trebuchet MS"/>
                <a:cs typeface="Trebuchet MS"/>
              </a:rPr>
              <a:t>. IRE Trans. On Information Theory, 8(2): 179-187.</a:t>
            </a:r>
          </a:p>
        </p:txBody>
      </p:sp>
    </p:spTree>
    <p:extLst>
      <p:ext uri="{BB962C8B-B14F-4D97-AF65-F5344CB8AC3E}">
        <p14:creationId xmlns:p14="http://schemas.microsoft.com/office/powerpoint/2010/main" val="385155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82600" y="330200"/>
            <a:ext cx="3142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Trebuchet MS"/>
                <a:cs typeface="Trebuchet MS"/>
              </a:rPr>
              <a:t>Hu - Moments</a:t>
            </a:r>
          </a:p>
        </p:txBody>
      </p:sp>
      <p:sp>
        <p:nvSpPr>
          <p:cNvPr id="2" name="Freeform 1"/>
          <p:cNvSpPr/>
          <p:nvPr/>
        </p:nvSpPr>
        <p:spPr>
          <a:xfrm>
            <a:off x="438751" y="2296087"/>
            <a:ext cx="3781113" cy="3119469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4279818" y="3151004"/>
            <a:ext cx="1759874" cy="1645036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 rot="1647861">
            <a:off x="6833994" y="2780065"/>
            <a:ext cx="2196266" cy="2333650"/>
          </a:xfrm>
          <a:custGeom>
            <a:avLst/>
            <a:gdLst>
              <a:gd name="connsiteX0" fmla="*/ 1655551 w 3781113"/>
              <a:gd name="connsiteY0" fmla="*/ 649088 h 3119469"/>
              <a:gd name="connsiteX1" fmla="*/ 1912272 w 3781113"/>
              <a:gd name="connsiteY1" fmla="*/ 609 h 3119469"/>
              <a:gd name="connsiteX2" fmla="*/ 2912133 w 3781113"/>
              <a:gd name="connsiteY2" fmla="*/ 770678 h 3119469"/>
              <a:gd name="connsiteX3" fmla="*/ 2060900 w 3781113"/>
              <a:gd name="connsiteY3" fmla="*/ 1756906 h 3119469"/>
              <a:gd name="connsiteX4" fmla="*/ 3776878 w 3781113"/>
              <a:gd name="connsiteY4" fmla="*/ 2675584 h 3119469"/>
              <a:gd name="connsiteX5" fmla="*/ 1466388 w 3781113"/>
              <a:gd name="connsiteY5" fmla="*/ 3107903 h 3119469"/>
              <a:gd name="connsiteX6" fmla="*/ 1777156 w 3781113"/>
              <a:gd name="connsiteY6" fmla="*/ 2243265 h 3119469"/>
              <a:gd name="connsiteX7" fmla="*/ 34155 w 3781113"/>
              <a:gd name="connsiteY7" fmla="*/ 2013595 h 3119469"/>
              <a:gd name="connsiteX8" fmla="*/ 709737 w 3781113"/>
              <a:gd name="connsiteY8" fmla="*/ 1135447 h 3119469"/>
              <a:gd name="connsiteX9" fmla="*/ 1790668 w 3781113"/>
              <a:gd name="connsiteY9" fmla="*/ 1067897 h 3119469"/>
              <a:gd name="connsiteX10" fmla="*/ 1655551 w 3781113"/>
              <a:gd name="connsiteY10" fmla="*/ 649088 h 3119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81113" h="3119469">
                <a:moveTo>
                  <a:pt x="1655551" y="649088"/>
                </a:moveTo>
                <a:cubicBezTo>
                  <a:pt x="1675818" y="471207"/>
                  <a:pt x="1702842" y="-19656"/>
                  <a:pt x="1912272" y="609"/>
                </a:cubicBezTo>
                <a:cubicBezTo>
                  <a:pt x="2121702" y="20874"/>
                  <a:pt x="2887362" y="477962"/>
                  <a:pt x="2912133" y="770678"/>
                </a:cubicBezTo>
                <a:cubicBezTo>
                  <a:pt x="2936904" y="1063394"/>
                  <a:pt x="1916776" y="1439422"/>
                  <a:pt x="2060900" y="1756906"/>
                </a:cubicBezTo>
                <a:cubicBezTo>
                  <a:pt x="2205024" y="2074390"/>
                  <a:pt x="3875963" y="2450418"/>
                  <a:pt x="3776878" y="2675584"/>
                </a:cubicBezTo>
                <a:cubicBezTo>
                  <a:pt x="3677793" y="2900750"/>
                  <a:pt x="1799675" y="3179956"/>
                  <a:pt x="1466388" y="3107903"/>
                </a:cubicBezTo>
                <a:cubicBezTo>
                  <a:pt x="1133101" y="3035850"/>
                  <a:pt x="2015861" y="2425650"/>
                  <a:pt x="1777156" y="2243265"/>
                </a:cubicBezTo>
                <a:cubicBezTo>
                  <a:pt x="1538451" y="2060880"/>
                  <a:pt x="212058" y="2198231"/>
                  <a:pt x="34155" y="2013595"/>
                </a:cubicBezTo>
                <a:cubicBezTo>
                  <a:pt x="-143748" y="1828959"/>
                  <a:pt x="416985" y="1293063"/>
                  <a:pt x="709737" y="1135447"/>
                </a:cubicBezTo>
                <a:cubicBezTo>
                  <a:pt x="1002489" y="977831"/>
                  <a:pt x="1633032" y="1151209"/>
                  <a:pt x="1790668" y="1067897"/>
                </a:cubicBezTo>
                <a:cubicBezTo>
                  <a:pt x="1948304" y="984586"/>
                  <a:pt x="1635284" y="826969"/>
                  <a:pt x="1655551" y="64908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275026" y="5649785"/>
            <a:ext cx="4736693" cy="83099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endParaRPr lang="en-US" sz="2400" dirty="0">
              <a:latin typeface="Trebuchet MS"/>
              <a:cs typeface="Trebuchet MS"/>
            </a:endParaRPr>
          </a:p>
          <a:p>
            <a:r>
              <a:rPr lang="en-US" sz="2400" dirty="0">
                <a:latin typeface="Trebuchet MS"/>
                <a:cs typeface="Trebuchet MS"/>
              </a:rPr>
              <a:t>They have similar Φ</a:t>
            </a:r>
            <a:r>
              <a:rPr lang="en-US" sz="2400" baseline="-25000" dirty="0">
                <a:latin typeface="Trebuchet MS"/>
                <a:cs typeface="Trebuchet MS"/>
              </a:rPr>
              <a:t>1</a:t>
            </a:r>
            <a:r>
              <a:rPr lang="en-US" sz="2400" dirty="0">
                <a:latin typeface="Trebuchet MS"/>
                <a:cs typeface="Trebuchet MS"/>
              </a:rPr>
              <a:t>, Φ</a:t>
            </a:r>
            <a:r>
              <a:rPr lang="en-US" sz="2400" baseline="-25000" dirty="0">
                <a:latin typeface="Trebuchet MS"/>
                <a:cs typeface="Trebuchet MS"/>
              </a:rPr>
              <a:t>2</a:t>
            </a:r>
            <a:r>
              <a:rPr lang="en-US" sz="2400" dirty="0">
                <a:latin typeface="Trebuchet MS"/>
                <a:cs typeface="Trebuchet MS"/>
              </a:rPr>
              <a:t>, … Φ</a:t>
            </a:r>
            <a:r>
              <a:rPr lang="en-US" sz="2400" baseline="-25000" dirty="0">
                <a:latin typeface="Trebuchet MS"/>
                <a:cs typeface="Trebuchet MS"/>
              </a:rPr>
              <a:t>7</a:t>
            </a:r>
            <a:r>
              <a:rPr lang="en-US" sz="2400" dirty="0">
                <a:latin typeface="Trebuchet MS"/>
                <a:cs typeface="Trebuchet MS"/>
              </a:rPr>
              <a:t>. </a:t>
            </a:r>
            <a:endParaRPr lang="en-US" sz="2400" dirty="0">
              <a:latin typeface="LM Roman 10 Regular"/>
              <a:cs typeface="LM Roman 10 Regular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64599" y="147436"/>
            <a:ext cx="38996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solidFill>
                <a:srgbClr val="3366FF"/>
              </a:solidFill>
              <a:latin typeface="Trebuchet MS"/>
              <a:cs typeface="Trebuchet MS"/>
            </a:endParaRPr>
          </a:p>
          <a:p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They are invariant against: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scale,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rotation and </a:t>
            </a:r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solidFill>
                  <a:srgbClr val="3366FF"/>
                </a:solidFill>
                <a:latin typeface="Trebuchet MS"/>
                <a:cs typeface="Trebuchet MS"/>
              </a:rPr>
              <a:t>location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solidFill>
                <a:srgbClr val="3366FF"/>
              </a:solidFill>
              <a:latin typeface="LM Roman 10 Regular"/>
              <a:cs typeface="LM Roman 10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68210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2944</TotalTime>
  <Words>354</Words>
  <Application>Microsoft Macintosh PowerPoint</Application>
  <PresentationFormat>On-screen Show (4:3)</PresentationFormat>
  <Paragraphs>128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LM Roman 10 Regular</vt:lpstr>
      <vt:lpstr>Trebuchet MS</vt:lpstr>
      <vt:lpstr>Tema de Office</vt:lpstr>
      <vt:lpstr>Equation</vt:lpstr>
      <vt:lpstr>Fotografía de Photo Editor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Flusser Moments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54</cp:revision>
  <dcterms:created xsi:type="dcterms:W3CDTF">2012-03-29T14:01:40Z</dcterms:created>
  <dcterms:modified xsi:type="dcterms:W3CDTF">2021-03-25T13:39:48Z</dcterms:modified>
</cp:coreProperties>
</file>