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93" r:id="rId2"/>
    <p:sldId id="282" r:id="rId3"/>
    <p:sldId id="283" r:id="rId4"/>
    <p:sldId id="284" r:id="rId5"/>
    <p:sldId id="285" r:id="rId6"/>
    <p:sldId id="287" r:id="rId7"/>
    <p:sldId id="294" r:id="rId8"/>
    <p:sldId id="809" r:id="rId9"/>
    <p:sldId id="288" r:id="rId10"/>
    <p:sldId id="812" r:id="rId11"/>
    <p:sldId id="291" r:id="rId12"/>
    <p:sldId id="814" r:id="rId13"/>
    <p:sldId id="816" r:id="rId14"/>
    <p:sldId id="815" r:id="rId15"/>
    <p:sldId id="292" r:id="rId16"/>
    <p:sldId id="813" r:id="rId17"/>
    <p:sldId id="295" r:id="rId1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F5FF"/>
    <a:srgbClr val="FFC7FF"/>
    <a:srgbClr val="00FF0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1"/>
    <p:restoredTop sz="94762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LDA, QDA,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Mahalanobis</a:t>
            </a:r>
            <a:endParaRPr lang="en-US" sz="24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</p:spTree>
    <p:extLst>
      <p:ext uri="{BB962C8B-B14F-4D97-AF65-F5344CB8AC3E}">
        <p14:creationId xmlns:p14="http://schemas.microsoft.com/office/powerpoint/2010/main" val="1222084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4E1C10-73BD-FB44-B57E-7BF0017B39AE}"/>
              </a:ext>
            </a:extLst>
          </p:cNvPr>
          <p:cNvSpPr txBox="1"/>
          <p:nvPr/>
        </p:nvSpPr>
        <p:spPr>
          <a:xfrm>
            <a:off x="1587062" y="157589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37474-A788-3140-8F24-DFB62D279098}"/>
              </a:ext>
            </a:extLst>
          </p:cNvPr>
          <p:cNvSpPr txBox="1"/>
          <p:nvPr/>
        </p:nvSpPr>
        <p:spPr>
          <a:xfrm>
            <a:off x="6469118" y="157589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B80FF-E6F6-AB4A-8355-39A01E2E1450}"/>
              </a:ext>
            </a:extLst>
          </p:cNvPr>
          <p:cNvSpPr txBox="1"/>
          <p:nvPr/>
        </p:nvSpPr>
        <p:spPr>
          <a:xfrm>
            <a:off x="457200" y="544811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>
                <a:latin typeface="Trebuchet MS" panose="020B0703020202090204" pitchFamily="34" charset="0"/>
              </a:rPr>
              <a:t>Ejemplo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6BABD-B4A5-8642-A54E-DEA9A83127CC}"/>
              </a:ext>
            </a:extLst>
          </p:cNvPr>
          <p:cNvSpPr/>
          <p:nvPr/>
        </p:nvSpPr>
        <p:spPr>
          <a:xfrm>
            <a:off x="1860238" y="1206562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X,d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74503-D2D2-1449-AB47-2471CBE58787}"/>
              </a:ext>
            </a:extLst>
          </p:cNvPr>
          <p:cNvSpPr/>
          <p:nvPr/>
        </p:nvSpPr>
        <p:spPr>
          <a:xfrm>
            <a:off x="6587739" y="120656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 err="1">
                <a:latin typeface="Trebuchet MS" panose="020B0703020202090204" pitchFamily="34" charset="0"/>
              </a:rPr>
              <a:t>,d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1DFB88-4EA2-8E40-BAF4-05FB484D61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74876" y="2070100"/>
            <a:ext cx="10257651" cy="370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01531E-95C8-A247-91F5-EF7E943A4511}"/>
              </a:ext>
            </a:extLst>
          </p:cNvPr>
          <p:cNvSpPr txBox="1"/>
          <p:nvPr/>
        </p:nvSpPr>
        <p:spPr>
          <a:xfrm>
            <a:off x="4195587" y="683342"/>
            <a:ext cx="797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>
                <a:latin typeface="Trebuchet MS" panose="020B0703020202090204" pitchFamily="34" charset="0"/>
              </a:rPr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88152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072384" y="4092031"/>
            <a:ext cx="5447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Trebuchet MS"/>
                <a:cs typeface="Trebuchet MS"/>
              </a:rPr>
              <a:t>En el Clasificador </a:t>
            </a:r>
            <a:r>
              <a:rPr lang="es-ES_tradnl" dirty="0" err="1">
                <a:latin typeface="Trebuchet MS"/>
                <a:cs typeface="Trebuchet MS"/>
              </a:rPr>
              <a:t>Mahalanobis</a:t>
            </a:r>
            <a:r>
              <a:rPr lang="es-ES_tradnl" dirty="0">
                <a:latin typeface="Trebuchet MS"/>
                <a:cs typeface="Trebuchet MS"/>
              </a:rPr>
              <a:t> se asume </a:t>
            </a:r>
            <a:r>
              <a:rPr lang="es-ES_tradnl" i="1" dirty="0">
                <a:latin typeface="LM Roman 10 Regular"/>
                <a:cs typeface="LM Roman 10 Regular"/>
              </a:rPr>
              <a:t>p(</a:t>
            </a:r>
            <a:r>
              <a:rPr lang="es-ES_tradnl" i="1" dirty="0" err="1">
                <a:latin typeface="LM Roman 10 Regular"/>
                <a:cs typeface="LM Roman 10 Regular"/>
              </a:rPr>
              <a:t>w</a:t>
            </a:r>
            <a:r>
              <a:rPr lang="es-ES_tradnl" i="1" baseline="-25000" dirty="0" err="1">
                <a:latin typeface="LM Roman 10 Regular"/>
                <a:cs typeface="LM Roman 10 Regular"/>
              </a:rPr>
              <a:t>i</a:t>
            </a:r>
            <a:r>
              <a:rPr lang="es-ES_tradnl" i="1" dirty="0">
                <a:latin typeface="LM Roman 10 Regular"/>
                <a:cs typeface="LM Roman 10 Regular"/>
              </a:rPr>
              <a:t>) = p</a:t>
            </a:r>
            <a:r>
              <a:rPr lang="es-ES_tradnl" i="1" dirty="0">
                <a:latin typeface="Trebuchet MS"/>
                <a:cs typeface="LM Roman 10 Regular"/>
              </a:rPr>
              <a:t> </a:t>
            </a:r>
            <a:r>
              <a:rPr lang="es-ES_tradnl" dirty="0">
                <a:latin typeface="Trebuchet MS"/>
                <a:cs typeface="LM Roman 10 Regular"/>
              </a:rPr>
              <a:t>y </a:t>
            </a:r>
          </a:p>
          <a:p>
            <a:endParaRPr lang="es-ES_tradnl" dirty="0">
              <a:latin typeface="Trebuchet MS"/>
              <a:cs typeface="LM Roman 10 Regular"/>
            </a:endParaRPr>
          </a:p>
          <a:p>
            <a:r>
              <a:rPr lang="es-ES_tradnl" dirty="0">
                <a:latin typeface="Trebuchet MS"/>
                <a:cs typeface="LM Roman 10 Regular"/>
              </a:rPr>
              <a:t>las matrices </a:t>
            </a:r>
            <a:r>
              <a:rPr lang="es-ES_tradnl" dirty="0" err="1">
                <a:latin typeface="Trebuchet MS"/>
                <a:cs typeface="Trebuchet MS"/>
              </a:rPr>
              <a:t>Σ</a:t>
            </a:r>
            <a:r>
              <a:rPr lang="es-ES_tradnl" baseline="-25000" dirty="0" err="1">
                <a:latin typeface="Trebuchet MS"/>
                <a:cs typeface="Trebuchet MS"/>
              </a:rPr>
              <a:t>i</a:t>
            </a:r>
            <a:r>
              <a:rPr lang="es-ES_tradnl" dirty="0">
                <a:latin typeface="Trebuchet MS"/>
                <a:cs typeface="Trebuchet MS"/>
              </a:rPr>
              <a:t> son distintas.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179890" y="2754907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20" name="Picture 19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2" name="Picture 21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475152" y="2471885"/>
              <a:ext cx="1935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   }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7780" y="2460591"/>
              <a:ext cx="17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}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49982" y="204430"/>
            <a:ext cx="3150221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/>
              <a:t>MAHALANOBIS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4634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4E1C10-73BD-FB44-B57E-7BF0017B39AE}"/>
              </a:ext>
            </a:extLst>
          </p:cNvPr>
          <p:cNvSpPr txBox="1"/>
          <p:nvPr/>
        </p:nvSpPr>
        <p:spPr>
          <a:xfrm>
            <a:off x="1587062" y="157589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37474-A788-3140-8F24-DFB62D279098}"/>
              </a:ext>
            </a:extLst>
          </p:cNvPr>
          <p:cNvSpPr txBox="1"/>
          <p:nvPr/>
        </p:nvSpPr>
        <p:spPr>
          <a:xfrm>
            <a:off x="6469118" y="157589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B80FF-E6F6-AB4A-8355-39A01E2E1450}"/>
              </a:ext>
            </a:extLst>
          </p:cNvPr>
          <p:cNvSpPr txBox="1"/>
          <p:nvPr/>
        </p:nvSpPr>
        <p:spPr>
          <a:xfrm>
            <a:off x="457200" y="544811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>
                <a:latin typeface="Trebuchet MS" panose="020B0703020202090204" pitchFamily="34" charset="0"/>
              </a:rPr>
              <a:t>Ejemplo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6BABD-B4A5-8642-A54E-DEA9A83127CC}"/>
              </a:ext>
            </a:extLst>
          </p:cNvPr>
          <p:cNvSpPr/>
          <p:nvPr/>
        </p:nvSpPr>
        <p:spPr>
          <a:xfrm>
            <a:off x="1860238" y="1206562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X,d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74503-D2D2-1449-AB47-2471CBE58787}"/>
              </a:ext>
            </a:extLst>
          </p:cNvPr>
          <p:cNvSpPr/>
          <p:nvPr/>
        </p:nvSpPr>
        <p:spPr>
          <a:xfrm>
            <a:off x="6587739" y="120656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 err="1">
                <a:latin typeface="Trebuchet MS" panose="020B0703020202090204" pitchFamily="34" charset="0"/>
              </a:rPr>
              <a:t>,d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1DFB88-4EA2-8E40-BAF4-05FB484D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74873" y="2070100"/>
            <a:ext cx="10257644" cy="37079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E6ED63-F1BE-AF4A-AA45-2EDDE37B8BB8}"/>
              </a:ext>
            </a:extLst>
          </p:cNvPr>
          <p:cNvSpPr txBox="1"/>
          <p:nvPr/>
        </p:nvSpPr>
        <p:spPr>
          <a:xfrm>
            <a:off x="3681379" y="683342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 err="1">
                <a:latin typeface="Trebuchet MS" panose="020B0703020202090204" pitchFamily="34" charset="0"/>
              </a:rPr>
              <a:t>Mahalanobis</a:t>
            </a:r>
            <a:endParaRPr lang="es-ES_tradnl" sz="28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99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072384" y="4092031"/>
            <a:ext cx="6933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Trebuchet MS"/>
                <a:cs typeface="Trebuchet MS"/>
              </a:rPr>
              <a:t>En el Clasificador </a:t>
            </a:r>
            <a:r>
              <a:rPr lang="es-ES_tradnl" dirty="0" err="1">
                <a:latin typeface="Trebuchet MS"/>
                <a:cs typeface="Trebuchet MS"/>
              </a:rPr>
              <a:t>Mahalanobis</a:t>
            </a:r>
            <a:r>
              <a:rPr lang="es-ES_tradnl" dirty="0">
                <a:latin typeface="Trebuchet MS"/>
                <a:cs typeface="Trebuchet MS"/>
              </a:rPr>
              <a:t> se asume </a:t>
            </a:r>
            <a:r>
              <a:rPr lang="es-ES_tradnl" i="1" dirty="0">
                <a:latin typeface="LM Roman 10 Regular"/>
                <a:cs typeface="LM Roman 10 Regular"/>
              </a:rPr>
              <a:t>p(</a:t>
            </a:r>
            <a:r>
              <a:rPr lang="es-ES_tradnl" i="1" dirty="0" err="1">
                <a:latin typeface="LM Roman 10 Regular"/>
                <a:cs typeface="LM Roman 10 Regular"/>
              </a:rPr>
              <a:t>w</a:t>
            </a:r>
            <a:r>
              <a:rPr lang="es-ES_tradnl" i="1" baseline="-25000" dirty="0" err="1">
                <a:latin typeface="LM Roman 10 Regular"/>
                <a:cs typeface="LM Roman 10 Regular"/>
              </a:rPr>
              <a:t>i</a:t>
            </a:r>
            <a:r>
              <a:rPr lang="es-ES_tradnl" i="1" dirty="0">
                <a:latin typeface="LM Roman 10 Regular"/>
                <a:cs typeface="LM Roman 10 Regular"/>
              </a:rPr>
              <a:t>) = p</a:t>
            </a:r>
            <a:r>
              <a:rPr lang="es-ES_tradnl" dirty="0">
                <a:latin typeface="Trebuchet MS"/>
                <a:cs typeface="Trebuchet MS"/>
              </a:rPr>
              <a:t>.</a:t>
            </a:r>
          </a:p>
          <a:p>
            <a:endParaRPr lang="es-ES_tradnl" dirty="0">
              <a:latin typeface="Trebuchet MS"/>
              <a:cs typeface="Trebuchet MS"/>
            </a:endParaRPr>
          </a:p>
          <a:p>
            <a:r>
              <a:rPr lang="es-ES_tradnl" dirty="0">
                <a:latin typeface="Trebuchet MS"/>
                <a:cs typeface="Trebuchet MS"/>
              </a:rPr>
              <a:t>Hay una variante de </a:t>
            </a:r>
            <a:r>
              <a:rPr lang="es-ES_tradnl" dirty="0" err="1">
                <a:latin typeface="Trebuchet MS"/>
                <a:cs typeface="Trebuchet MS"/>
              </a:rPr>
              <a:t>Mahalanobis</a:t>
            </a:r>
            <a:r>
              <a:rPr lang="es-ES_tradnl" dirty="0">
                <a:latin typeface="Trebuchet MS"/>
                <a:cs typeface="Trebuchet MS"/>
              </a:rPr>
              <a:t> en la que se supone que </a:t>
            </a:r>
            <a:r>
              <a:rPr lang="es-ES_tradnl" dirty="0" err="1">
                <a:latin typeface="Trebuchet MS"/>
                <a:cs typeface="Trebuchet MS"/>
              </a:rPr>
              <a:t>Σ</a:t>
            </a:r>
            <a:r>
              <a:rPr lang="es-ES_tradnl" baseline="-25000" dirty="0" err="1">
                <a:latin typeface="Trebuchet MS"/>
                <a:cs typeface="Trebuchet MS"/>
              </a:rPr>
              <a:t>i</a:t>
            </a:r>
            <a:r>
              <a:rPr lang="es-ES_tradnl" dirty="0">
                <a:latin typeface="Trebuchet MS"/>
                <a:cs typeface="Trebuchet MS"/>
              </a:rPr>
              <a:t> = </a:t>
            </a:r>
            <a:r>
              <a:rPr lang="es-ES_tradnl" dirty="0" err="1">
                <a:latin typeface="Trebuchet MS"/>
                <a:cs typeface="Trebuchet MS"/>
              </a:rPr>
              <a:t>Σ</a:t>
            </a:r>
            <a:r>
              <a:rPr lang="es-ES_tradnl" dirty="0"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18308" y="2153538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179890" y="2754907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20" name="Picture 19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2" name="Picture 21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475152" y="2471885"/>
              <a:ext cx="1935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   }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7780" y="2460591"/>
              <a:ext cx="17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}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49982" y="204430"/>
            <a:ext cx="3514104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MAHALANOBIS-0</a:t>
            </a:r>
          </a:p>
        </p:txBody>
      </p:sp>
    </p:spTree>
    <p:extLst>
      <p:ext uri="{BB962C8B-B14F-4D97-AF65-F5344CB8AC3E}">
        <p14:creationId xmlns:p14="http://schemas.microsoft.com/office/powerpoint/2010/main" val="657286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4E1C10-73BD-FB44-B57E-7BF0017B39AE}"/>
              </a:ext>
            </a:extLst>
          </p:cNvPr>
          <p:cNvSpPr txBox="1"/>
          <p:nvPr/>
        </p:nvSpPr>
        <p:spPr>
          <a:xfrm>
            <a:off x="1587062" y="157589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37474-A788-3140-8F24-DFB62D279098}"/>
              </a:ext>
            </a:extLst>
          </p:cNvPr>
          <p:cNvSpPr txBox="1"/>
          <p:nvPr/>
        </p:nvSpPr>
        <p:spPr>
          <a:xfrm>
            <a:off x="6469118" y="157589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B80FF-E6F6-AB4A-8355-39A01E2E1450}"/>
              </a:ext>
            </a:extLst>
          </p:cNvPr>
          <p:cNvSpPr txBox="1"/>
          <p:nvPr/>
        </p:nvSpPr>
        <p:spPr>
          <a:xfrm>
            <a:off x="457200" y="544811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>
                <a:latin typeface="Trebuchet MS" panose="020B0703020202090204" pitchFamily="34" charset="0"/>
              </a:rPr>
              <a:t>Ejemplo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6BABD-B4A5-8642-A54E-DEA9A83127CC}"/>
              </a:ext>
            </a:extLst>
          </p:cNvPr>
          <p:cNvSpPr/>
          <p:nvPr/>
        </p:nvSpPr>
        <p:spPr>
          <a:xfrm>
            <a:off x="1860238" y="1206562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X,d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74503-D2D2-1449-AB47-2471CBE58787}"/>
              </a:ext>
            </a:extLst>
          </p:cNvPr>
          <p:cNvSpPr/>
          <p:nvPr/>
        </p:nvSpPr>
        <p:spPr>
          <a:xfrm>
            <a:off x="6587739" y="120656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 err="1">
                <a:latin typeface="Trebuchet MS" panose="020B0703020202090204" pitchFamily="34" charset="0"/>
              </a:rPr>
              <a:t>,d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E6ED63-F1BE-AF4A-AA45-2EDDE37B8BB8}"/>
              </a:ext>
            </a:extLst>
          </p:cNvPr>
          <p:cNvSpPr txBox="1"/>
          <p:nvPr/>
        </p:nvSpPr>
        <p:spPr>
          <a:xfrm>
            <a:off x="3681379" y="683342"/>
            <a:ext cx="2464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>
                <a:latin typeface="Trebuchet MS" panose="020B0703020202090204" pitchFamily="34" charset="0"/>
              </a:rPr>
              <a:t>Mahalanobis-0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0E0EC841-A946-1948-BCFE-5EFE98316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573" y="2031207"/>
            <a:ext cx="9301655" cy="381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B3CA8B-BDD7-6D43-8384-9AB47053DAAA}"/>
              </a:ext>
            </a:extLst>
          </p:cNvPr>
          <p:cNvSpPr/>
          <p:nvPr/>
        </p:nvSpPr>
        <p:spPr>
          <a:xfrm>
            <a:off x="6217447" y="683342"/>
            <a:ext cx="1306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800" dirty="0">
                <a:latin typeface="Trebuchet MS"/>
                <a:cs typeface="Trebuchet MS"/>
              </a:rPr>
              <a:t>(</a:t>
            </a:r>
            <a:r>
              <a:rPr lang="es-ES_tradnl" sz="2800" dirty="0" err="1">
                <a:latin typeface="Trebuchet MS"/>
                <a:cs typeface="Trebuchet MS"/>
              </a:rPr>
              <a:t>Σ</a:t>
            </a:r>
            <a:r>
              <a:rPr lang="es-ES_tradnl" sz="2800" baseline="-25000" dirty="0" err="1">
                <a:latin typeface="Trebuchet MS"/>
                <a:cs typeface="Trebuchet MS"/>
              </a:rPr>
              <a:t>i</a:t>
            </a:r>
            <a:r>
              <a:rPr lang="es-ES_tradnl" sz="2800" dirty="0">
                <a:latin typeface="Trebuchet MS"/>
                <a:cs typeface="Trebuchet MS"/>
              </a:rPr>
              <a:t> = </a:t>
            </a:r>
            <a:r>
              <a:rPr lang="es-ES_tradnl" sz="2800" dirty="0" err="1">
                <a:latin typeface="Trebuchet MS"/>
                <a:cs typeface="Trebuchet MS"/>
              </a:rPr>
              <a:t>Σ</a:t>
            </a:r>
            <a:r>
              <a:rPr lang="es-ES_tradnl" sz="2800" dirty="0">
                <a:latin typeface="Trebuchet MS"/>
                <a:cs typeface="Trebuchet MS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1592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31" name="Picture 30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32" name="Picture 31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3475152" y="2471885"/>
              <a:ext cx="1882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  }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67780" y="2460591"/>
              <a:ext cx="17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}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93710" y="4092031"/>
            <a:ext cx="7407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En QDA (Análisis Discriminante Cuadrático) se supone que Σ</a:t>
            </a:r>
            <a:r>
              <a:rPr lang="es-ES_tradnl" baseline="-25000">
                <a:latin typeface="Trebuchet MS"/>
                <a:cs typeface="Trebuchet MS"/>
              </a:rPr>
              <a:t>i</a:t>
            </a:r>
            <a:r>
              <a:rPr lang="es-ES_tradnl">
                <a:latin typeface="Trebuchet MS"/>
                <a:cs typeface="Trebuchet MS"/>
              </a:rPr>
              <a:t> y </a:t>
            </a:r>
            <a:r>
              <a:rPr lang="es-ES_tradnl" i="1">
                <a:latin typeface="LM Roman 10 Regular"/>
                <a:cs typeface="LM Roman 10 Regular"/>
              </a:rPr>
              <a:t>p(w</a:t>
            </a:r>
            <a:r>
              <a:rPr lang="es-ES_tradnl" i="1" baseline="-25000">
                <a:latin typeface="LM Roman 10 Regular"/>
                <a:cs typeface="LM Roman 10 Regular"/>
              </a:rPr>
              <a:t>i</a:t>
            </a:r>
            <a:r>
              <a:rPr lang="es-ES_tradnl" i="1">
                <a:latin typeface="LM Roman 10 Regular"/>
                <a:cs typeface="LM Roman 10 Regular"/>
              </a:rPr>
              <a:t>) </a:t>
            </a:r>
            <a:r>
              <a:rPr lang="es-ES_tradnl">
                <a:latin typeface="Trebuchet MS"/>
                <a:cs typeface="Trebuchet MS"/>
              </a:rPr>
              <a:t>
son diferentes.
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9982" y="204430"/>
            <a:ext cx="1074333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QDA</a:t>
            </a:r>
          </a:p>
        </p:txBody>
      </p:sp>
    </p:spTree>
    <p:extLst>
      <p:ext uri="{BB962C8B-B14F-4D97-AF65-F5344CB8AC3E}">
        <p14:creationId xmlns:p14="http://schemas.microsoft.com/office/powerpoint/2010/main" val="1124020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4E1C10-73BD-FB44-B57E-7BF0017B39AE}"/>
              </a:ext>
            </a:extLst>
          </p:cNvPr>
          <p:cNvSpPr txBox="1"/>
          <p:nvPr/>
        </p:nvSpPr>
        <p:spPr>
          <a:xfrm>
            <a:off x="1587062" y="157589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37474-A788-3140-8F24-DFB62D279098}"/>
              </a:ext>
            </a:extLst>
          </p:cNvPr>
          <p:cNvSpPr txBox="1"/>
          <p:nvPr/>
        </p:nvSpPr>
        <p:spPr>
          <a:xfrm>
            <a:off x="6469118" y="157589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B80FF-E6F6-AB4A-8355-39A01E2E1450}"/>
              </a:ext>
            </a:extLst>
          </p:cNvPr>
          <p:cNvSpPr txBox="1"/>
          <p:nvPr/>
        </p:nvSpPr>
        <p:spPr>
          <a:xfrm>
            <a:off x="457200" y="544811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>
                <a:latin typeface="Trebuchet MS" panose="020B0703020202090204" pitchFamily="34" charset="0"/>
              </a:rPr>
              <a:t>Ejemplo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6BABD-B4A5-8642-A54E-DEA9A83127CC}"/>
              </a:ext>
            </a:extLst>
          </p:cNvPr>
          <p:cNvSpPr/>
          <p:nvPr/>
        </p:nvSpPr>
        <p:spPr>
          <a:xfrm>
            <a:off x="1860238" y="1206562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X,d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74503-D2D2-1449-AB47-2471CBE58787}"/>
              </a:ext>
            </a:extLst>
          </p:cNvPr>
          <p:cNvSpPr/>
          <p:nvPr/>
        </p:nvSpPr>
        <p:spPr>
          <a:xfrm>
            <a:off x="6587739" y="120656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 err="1">
                <a:latin typeface="Trebuchet MS" panose="020B0703020202090204" pitchFamily="34" charset="0"/>
              </a:rPr>
              <a:t>,d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1DFB88-4EA2-8E40-BAF4-05FB484D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74873" y="2070100"/>
            <a:ext cx="10257644" cy="370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3B8BB2-E0B8-7345-B022-1B88A29EA15D}"/>
              </a:ext>
            </a:extLst>
          </p:cNvPr>
          <p:cNvSpPr txBox="1"/>
          <p:nvPr/>
        </p:nvSpPr>
        <p:spPr>
          <a:xfrm>
            <a:off x="4143037" y="683342"/>
            <a:ext cx="857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dirty="0">
                <a:latin typeface="Trebuchet MS" panose="020B0703020202090204" pitchFamily="34" charset="0"/>
              </a:rPr>
              <a:t>QDA</a:t>
            </a:r>
          </a:p>
        </p:txBody>
      </p:sp>
    </p:spTree>
    <p:extLst>
      <p:ext uri="{BB962C8B-B14F-4D97-AF65-F5344CB8AC3E}">
        <p14:creationId xmlns:p14="http://schemas.microsoft.com/office/powerpoint/2010/main" val="401569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F01A47-6661-4843-8FDB-7E017FBF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766484"/>
            <a:ext cx="2873045" cy="561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2088A3-BAA4-7C4B-B479-708A82BD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98" y="676919"/>
            <a:ext cx="4572000" cy="650631"/>
          </a:xfrm>
          <a:prstGeom prst="rect">
            <a:avLst/>
          </a:prstGeom>
        </p:spPr>
      </p:pic>
      <p:pic>
        <p:nvPicPr>
          <p:cNvPr id="9" name="Picture 8" descr="Screen Shot 2014-10-29 at 9.35.32 AM.png">
            <a:extLst>
              <a:ext uri="{FF2B5EF4-FFF2-40B4-BE49-F238E27FC236}">
                <a16:creationId xmlns:a16="http://schemas.microsoft.com/office/drawing/2014/main" id="{F6E78745-84A5-804A-8C2A-76C08B4E1C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9" y="766484"/>
            <a:ext cx="1397000" cy="533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7754B4-4A87-BA48-8EDE-1A144A67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348291"/>
            <a:ext cx="2873045" cy="5610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A0489A-702B-984C-9D14-A03116E0B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98" y="2258726"/>
            <a:ext cx="4572000" cy="650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D45873-AB61-EC4A-A548-D6779FD11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398" y="3840533"/>
            <a:ext cx="2873045" cy="5610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C81A4A-16F6-CF45-9559-180495C2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46" y="3750968"/>
            <a:ext cx="4572000" cy="6506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C90DF46-F4D4-0E41-8D81-388D0D377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398" y="5422340"/>
            <a:ext cx="2873045" cy="56106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90E91C-0F5F-DC41-BD61-D3BA6A6EC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46" y="5332775"/>
            <a:ext cx="4572000" cy="65063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2627A9-0CC7-FA47-814D-CBA38040B390}"/>
              </a:ext>
            </a:extLst>
          </p:cNvPr>
          <p:cNvCxnSpPr/>
          <p:nvPr/>
        </p:nvCxnSpPr>
        <p:spPr>
          <a:xfrm flipV="1">
            <a:off x="6143946" y="215431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8D049C-9689-9E41-B20B-E2A33E617322}"/>
              </a:ext>
            </a:extLst>
          </p:cNvPr>
          <p:cNvCxnSpPr/>
          <p:nvPr/>
        </p:nvCxnSpPr>
        <p:spPr>
          <a:xfrm flipV="1">
            <a:off x="6143946" y="3736120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C648EB-6ACF-274F-94F4-45757435C9C6}"/>
              </a:ext>
            </a:extLst>
          </p:cNvPr>
          <p:cNvCxnSpPr/>
          <p:nvPr/>
        </p:nvCxnSpPr>
        <p:spPr>
          <a:xfrm flipV="1">
            <a:off x="6143946" y="5157717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BCF3C0-104A-F242-8380-499F827441F7}"/>
              </a:ext>
            </a:extLst>
          </p:cNvPr>
          <p:cNvCxnSpPr/>
          <p:nvPr/>
        </p:nvCxnSpPr>
        <p:spPr>
          <a:xfrm flipV="1">
            <a:off x="4680804" y="2130545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A83A4C-9E26-A04A-B2F5-5F64CE76BF12}"/>
              </a:ext>
            </a:extLst>
          </p:cNvPr>
          <p:cNvCxnSpPr/>
          <p:nvPr/>
        </p:nvCxnSpPr>
        <p:spPr>
          <a:xfrm flipV="1">
            <a:off x="7554195" y="3736119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677F46-C270-D444-B069-FE7FC644E95C}"/>
              </a:ext>
            </a:extLst>
          </p:cNvPr>
          <p:cNvCxnSpPr/>
          <p:nvPr/>
        </p:nvCxnSpPr>
        <p:spPr>
          <a:xfrm flipV="1">
            <a:off x="4707078" y="3691338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F36AF1D-7665-9C4D-97D0-C3A3F6E2E87E}"/>
              </a:ext>
            </a:extLst>
          </p:cNvPr>
          <p:cNvSpPr/>
          <p:nvPr/>
        </p:nvSpPr>
        <p:spPr>
          <a:xfrm>
            <a:off x="5748821" y="1761213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baseline="-25000" dirty="0" err="1">
                <a:latin typeface="Trebuchet MS"/>
                <a:cs typeface="Trebuchet MS"/>
              </a:rPr>
              <a:t>i</a:t>
            </a:r>
            <a:r>
              <a:rPr lang="en-US" dirty="0">
                <a:latin typeface="Trebuchet MS"/>
                <a:cs typeface="Trebuchet MS"/>
              </a:rPr>
              <a:t> = </a:t>
            </a:r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dirty="0">
                <a:latin typeface="Trebuchet MS"/>
                <a:cs typeface="Trebuchet MS"/>
              </a:rPr>
              <a:t> = </a:t>
            </a:r>
            <a:r>
              <a:rPr lang="en-US" dirty="0" err="1">
                <a:latin typeface="Trebuchet MS"/>
                <a:cs typeface="Trebuchet MS"/>
              </a:rPr>
              <a:t>cte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7981F8-F1D6-CE47-8E2F-71157F215349}"/>
              </a:ext>
            </a:extLst>
          </p:cNvPr>
          <p:cNvSpPr/>
          <p:nvPr/>
        </p:nvSpPr>
        <p:spPr>
          <a:xfrm>
            <a:off x="5722547" y="3261379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baseline="-25000" dirty="0" err="1">
                <a:latin typeface="Trebuchet MS"/>
                <a:cs typeface="Trebuchet MS"/>
              </a:rPr>
              <a:t>i</a:t>
            </a:r>
            <a:r>
              <a:rPr lang="en-US" dirty="0">
                <a:latin typeface="Trebuchet MS"/>
                <a:cs typeface="Trebuchet MS"/>
              </a:rPr>
              <a:t> = </a:t>
            </a:r>
            <a:r>
              <a:rPr lang="en-US" dirty="0" err="1">
                <a:latin typeface="Trebuchet MS"/>
                <a:cs typeface="Trebuchet MS"/>
              </a:rPr>
              <a:t>Σ</a:t>
            </a:r>
            <a:r>
              <a:rPr lang="en-US" dirty="0">
                <a:latin typeface="Trebuchet MS"/>
                <a:cs typeface="Trebuchet MS"/>
              </a:rPr>
              <a:t> = </a:t>
            </a:r>
            <a:r>
              <a:rPr lang="en-US" dirty="0" err="1">
                <a:latin typeface="Trebuchet MS"/>
                <a:cs typeface="Trebuchet MS"/>
              </a:rPr>
              <a:t>cte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3D7042-E6D8-AE4B-B8ED-1F8E88727161}"/>
              </a:ext>
            </a:extLst>
          </p:cNvPr>
          <p:cNvSpPr/>
          <p:nvPr/>
        </p:nvSpPr>
        <p:spPr>
          <a:xfrm>
            <a:off x="7327236" y="1761519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cte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73557A1-4263-2842-8872-40E5DF41AF52}"/>
              </a:ext>
            </a:extLst>
          </p:cNvPr>
          <p:cNvSpPr/>
          <p:nvPr/>
        </p:nvSpPr>
        <p:spPr>
          <a:xfrm>
            <a:off x="7295951" y="3261379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cte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766D41-33F1-164D-BF89-B0D43BB87048}"/>
              </a:ext>
            </a:extLst>
          </p:cNvPr>
          <p:cNvSpPr/>
          <p:nvPr/>
        </p:nvSpPr>
        <p:spPr>
          <a:xfrm>
            <a:off x="7322570" y="4788384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cte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89AF186-0427-E846-BB84-19DA44EFB95D}"/>
              </a:ext>
            </a:extLst>
          </p:cNvPr>
          <p:cNvSpPr/>
          <p:nvPr/>
        </p:nvSpPr>
        <p:spPr>
          <a:xfrm>
            <a:off x="8022805" y="3244334"/>
            <a:ext cx="1147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p(</a:t>
            </a:r>
            <a:r>
              <a:rPr lang="en-US" i="1" dirty="0" err="1">
                <a:latin typeface="LM Roman 10 Regular"/>
                <a:cs typeface="LM Roman 10 Regular"/>
              </a:rPr>
              <a:t>w</a:t>
            </a:r>
            <a:r>
              <a:rPr lang="en-US" i="1" baseline="-25000" dirty="0" err="1">
                <a:latin typeface="LM Roman 10 Regular"/>
                <a:cs typeface="LM Roman 10 Regular"/>
              </a:rPr>
              <a:t>i</a:t>
            </a:r>
            <a:r>
              <a:rPr lang="en-US" i="1" dirty="0">
                <a:latin typeface="LM Roman 10 Regular"/>
                <a:cs typeface="LM Roman 10 Regular"/>
              </a:rPr>
              <a:t>) = </a:t>
            </a:r>
            <a:r>
              <a:rPr lang="en-US" i="1" dirty="0" err="1">
                <a:latin typeface="LM Roman 10 Regular"/>
                <a:cs typeface="LM Roman 10 Regular"/>
              </a:rPr>
              <a:t>cte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B18777-5E2B-304B-9820-D912D8978F3F}"/>
              </a:ext>
            </a:extLst>
          </p:cNvPr>
          <p:cNvSpPr txBox="1"/>
          <p:nvPr/>
        </p:nvSpPr>
        <p:spPr>
          <a:xfrm>
            <a:off x="477445" y="244415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27F450-FC19-7B45-B5F6-BC68C99E8B07}"/>
              </a:ext>
            </a:extLst>
          </p:cNvPr>
          <p:cNvSpPr txBox="1"/>
          <p:nvPr/>
        </p:nvSpPr>
        <p:spPr>
          <a:xfrm>
            <a:off x="477444" y="547342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QDA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38F7AB-5154-504C-B1F1-F400EFDFF79A}"/>
              </a:ext>
            </a:extLst>
          </p:cNvPr>
          <p:cNvSpPr txBox="1"/>
          <p:nvPr/>
        </p:nvSpPr>
        <p:spPr>
          <a:xfrm>
            <a:off x="180892" y="389435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Mahalanobis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0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4-10-29 at 9.06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023" y="2607421"/>
            <a:ext cx="4104054" cy="5253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38385" y="2061308"/>
            <a:ext cx="57775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Clasificador de Bayes: </a:t>
            </a:r>
            <a:r>
              <a:rPr lang="es-ES_tradnl" sz="2200" b="1" i="1">
                <a:latin typeface="Times" charset="0"/>
                <a:ea typeface="Times" charset="0"/>
                <a:cs typeface="Times" charset="0"/>
              </a:rPr>
              <a:t>x</a:t>
            </a:r>
            <a:r>
              <a:rPr lang="es-ES_tradnl">
                <a:latin typeface="Trebuchet MS"/>
                <a:cs typeface="Trebuchet MS"/>
              </a:rPr>
              <a:t> es clasificado como clase </a:t>
            </a:r>
            <a:r>
              <a:rPr lang="es-ES_tradnl" sz="2200" i="1">
                <a:latin typeface="Times" charset="0"/>
                <a:ea typeface="Times" charset="0"/>
                <a:cs typeface="Times" charset="0"/>
              </a:rPr>
              <a:t>j</a:t>
            </a:r>
            <a:r>
              <a:rPr lang="es-ES_tradnl">
                <a:latin typeface="Trebuchet MS"/>
                <a:cs typeface="Trebuchet MS"/>
              </a:rPr>
              <a:t>  si</a:t>
            </a:r>
          </a:p>
        </p:txBody>
      </p:sp>
      <p:pic>
        <p:nvPicPr>
          <p:cNvPr id="16" name="Picture 15" descr="Screen Shot 2014-10-29 at 9.06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37" y="5102212"/>
            <a:ext cx="5320323" cy="497511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1334481" y="3796286"/>
            <a:ext cx="3608752" cy="1268491"/>
            <a:chOff x="1334481" y="3796286"/>
            <a:chExt cx="3608752" cy="1268491"/>
          </a:xfrm>
        </p:grpSpPr>
        <p:pic>
          <p:nvPicPr>
            <p:cNvPr id="17" name="Picture 16" descr="Screen Shot 2014-10-29 at 9.02.16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7507" y="4276081"/>
              <a:ext cx="2635726" cy="78869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334481" y="3796286"/>
              <a:ext cx="3193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rebuchet MS"/>
                  <a:cs typeface="Trebuchet MS"/>
                </a:rPr>
                <a:t>Usando el teorema de Bayes: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9 at 9.05.3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0"/>
            <a:ext cx="9144000" cy="51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3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10-29 at 9.05.2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0900"/>
            <a:ext cx="9144000" cy="51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8385" y="908566"/>
            <a:ext cx="3330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Trebuchet MS"/>
                <a:cs typeface="Trebuchet MS"/>
              </a:rPr>
              <a:t>Para distribuciones Gaussianas</a:t>
            </a:r>
          </a:p>
        </p:txBody>
      </p:sp>
      <p:pic>
        <p:nvPicPr>
          <p:cNvPr id="5" name="Picture 4" descr="Screen Shot 2014-10-29 at 9.02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304" y="1694013"/>
            <a:ext cx="6017845" cy="86668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3622414" y="3911375"/>
            <a:ext cx="2011891" cy="2532186"/>
            <a:chOff x="3622414" y="4129451"/>
            <a:chExt cx="2011891" cy="2532186"/>
          </a:xfrm>
        </p:grpSpPr>
        <p:pic>
          <p:nvPicPr>
            <p:cNvPr id="8" name="Picture 7" descr="Screen Shot 2014-10-29 at 9.16.5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1884" y="4129451"/>
              <a:ext cx="1384300" cy="1803400"/>
            </a:xfrm>
            <a:prstGeom prst="rect">
              <a:avLst/>
            </a:prstGeom>
          </p:spPr>
        </p:pic>
        <p:pic>
          <p:nvPicPr>
            <p:cNvPr id="9" name="Picture 8" descr="Screen Shot 2014-10-29 at 9.17.00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2414" y="6191962"/>
              <a:ext cx="2011891" cy="46967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4382478" y="4577858"/>
              <a:ext cx="3353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b="1">
                  <a:latin typeface="Trebuchet MS"/>
                  <a:cs typeface="Trebuchet MS"/>
                </a:rPr>
                <a:t>.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16346" y="3914787"/>
            <a:ext cx="1955805" cy="2519005"/>
            <a:chOff x="6716346" y="4132863"/>
            <a:chExt cx="1955805" cy="2519005"/>
          </a:xfrm>
        </p:grpSpPr>
        <p:pic>
          <p:nvPicPr>
            <p:cNvPr id="10" name="Picture 9" descr="Screen Shot 2014-10-29 at 9.17.43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346" y="4132863"/>
              <a:ext cx="1892300" cy="1854200"/>
            </a:xfrm>
            <a:prstGeom prst="rect">
              <a:avLst/>
            </a:prstGeom>
          </p:spPr>
        </p:pic>
        <p:pic>
          <p:nvPicPr>
            <p:cNvPr id="11" name="Picture 10" descr="Screen Shot 2014-10-29 at 9.17.49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511" y="6182193"/>
              <a:ext cx="1836640" cy="469675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6926385" y="4630615"/>
              <a:ext cx="195384" cy="2637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641492" y="4563681"/>
              <a:ext cx="3353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b="1">
                  <a:latin typeface="Trebuchet MS"/>
                  <a:cs typeface="Trebuchet MS"/>
                </a:rPr>
                <a:t>.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32146" y="3620031"/>
            <a:ext cx="2862651" cy="2864564"/>
            <a:chOff x="332146" y="3838107"/>
            <a:chExt cx="2862651" cy="2864564"/>
          </a:xfrm>
        </p:grpSpPr>
        <p:pic>
          <p:nvPicPr>
            <p:cNvPr id="6" name="Picture 5" descr="Screen Shot 2014-10-29 at 9.15.49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403" y="4631707"/>
              <a:ext cx="1219200" cy="749300"/>
            </a:xfrm>
            <a:prstGeom prst="rect">
              <a:avLst/>
            </a:prstGeom>
          </p:spPr>
        </p:pic>
        <p:pic>
          <p:nvPicPr>
            <p:cNvPr id="7" name="Picture 6" descr="Screen Shot 2014-10-29 at 9.16.01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146" y="6183925"/>
              <a:ext cx="1899732" cy="51874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435708" y="3838107"/>
              <a:ext cx="27590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rebuchet MS"/>
                  <a:cs typeface="Trebuchet MS"/>
                </a:rPr>
                <a:t>Ejemplos de Σ y μ en 2D:
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3923" y="4592627"/>
              <a:ext cx="33534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3200" b="1">
                  <a:latin typeface="Trebuchet MS"/>
                  <a:cs typeface="Trebuchet MS"/>
                </a:rPr>
                <a:t>.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97550" y="2653025"/>
            <a:ext cx="6944945" cy="1054178"/>
            <a:chOff x="397550" y="2653025"/>
            <a:chExt cx="6944945" cy="1054178"/>
          </a:xfrm>
        </p:grpSpPr>
        <p:pic>
          <p:nvPicPr>
            <p:cNvPr id="23" name="Picture 22" descr="Screen Shot 2014-10-29 at 9.43.40 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7336" y="2653025"/>
              <a:ext cx="3225159" cy="105417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397550" y="2914026"/>
              <a:ext cx="38571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rebuchet MS"/>
                  <a:cs typeface="Trebuchet MS"/>
                </a:rPr>
                <a:t>Estimador de Matriz de Covarianza:
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>
            <a:off x="6696834" y="4617961"/>
            <a:ext cx="449021" cy="269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614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261410" y="547630"/>
            <a:ext cx="2375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Clasificador de Bayes
</a:t>
            </a:r>
          </a:p>
        </p:txBody>
      </p:sp>
      <p:pic>
        <p:nvPicPr>
          <p:cNvPr id="16" name="Picture 15" descr="Screen Shot 2014-10-29 at 9.06.1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70" y="1792671"/>
            <a:ext cx="5320323" cy="497511"/>
          </a:xfrm>
          <a:prstGeom prst="rect">
            <a:avLst/>
          </a:prstGeom>
        </p:spPr>
      </p:pic>
      <p:pic>
        <p:nvPicPr>
          <p:cNvPr id="15" name="Picture 14" descr="Screen Shot 2014-10-29 at 9.06.0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47" y="1093717"/>
            <a:ext cx="4104054" cy="52539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936527" y="4494202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grpSp>
        <p:nvGrpSpPr>
          <p:cNvPr id="29" name="Group 28"/>
          <p:cNvGrpSpPr/>
          <p:nvPr/>
        </p:nvGrpSpPr>
        <p:grpSpPr>
          <a:xfrm>
            <a:off x="1131568" y="3214255"/>
            <a:ext cx="6352358" cy="1167976"/>
            <a:chOff x="1131568" y="3214255"/>
            <a:chExt cx="6352358" cy="1167976"/>
          </a:xfrm>
        </p:grpSpPr>
        <p:pic>
          <p:nvPicPr>
            <p:cNvPr id="27" name="Picture 26" descr="Screen Shot 2014-10-29 at 9.02.00 AM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6081" y="3515549"/>
              <a:ext cx="6017845" cy="866682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1131568" y="3214255"/>
              <a:ext cx="3415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>
                  <a:latin typeface="Trebuchet MS"/>
                  <a:cs typeface="Trebuchet MS"/>
                </a:rPr>
                <a:t>Para distribuciones Gaussianas: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67776" y="2432289"/>
            <a:ext cx="5736804" cy="504511"/>
            <a:chOff x="1667780" y="2419437"/>
            <a:chExt cx="5736804" cy="504511"/>
          </a:xfrm>
        </p:grpSpPr>
        <p:pic>
          <p:nvPicPr>
            <p:cNvPr id="23" name="Picture 22" descr="Screen Shot 2014-10-29 at 9.27.29 AM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4" name="Picture 23" descr="Screen Shot 2014-10-29 at 9.27.21 AM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475152" y="2461375"/>
              <a:ext cx="1935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   }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67780" y="2460591"/>
              <a:ext cx="17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}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71A856-281C-D74A-B990-CAC93A51F991}"/>
              </a:ext>
            </a:extLst>
          </p:cNvPr>
          <p:cNvGrpSpPr/>
          <p:nvPr/>
        </p:nvGrpSpPr>
        <p:grpSpPr>
          <a:xfrm>
            <a:off x="3637381" y="4277710"/>
            <a:ext cx="3530674" cy="1497063"/>
            <a:chOff x="3637381" y="4277710"/>
            <a:chExt cx="3530674" cy="149706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42DF816-7E57-0A4B-A4E0-3A3A0A4F27DA}"/>
                </a:ext>
              </a:extLst>
            </p:cNvPr>
            <p:cNvCxnSpPr/>
            <p:nvPr/>
          </p:nvCxnSpPr>
          <p:spPr>
            <a:xfrm>
              <a:off x="4813738" y="4277710"/>
              <a:ext cx="235431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69D3776-2B03-7D4F-8AC3-5E01782A5E8E}"/>
                </a:ext>
              </a:extLst>
            </p:cNvPr>
            <p:cNvCxnSpPr>
              <a:cxnSpLocks/>
            </p:cNvCxnSpPr>
            <p:nvPr/>
          </p:nvCxnSpPr>
          <p:spPr>
            <a:xfrm>
              <a:off x="3637381" y="5774773"/>
              <a:ext cx="286563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39CA661-9F82-F044-8CF3-9CE9BF5573AB}"/>
              </a:ext>
            </a:extLst>
          </p:cNvPr>
          <p:cNvGrpSpPr/>
          <p:nvPr/>
        </p:nvGrpSpPr>
        <p:grpSpPr>
          <a:xfrm>
            <a:off x="3528488" y="4269829"/>
            <a:ext cx="4596009" cy="1497063"/>
            <a:chOff x="2165140" y="4277710"/>
            <a:chExt cx="4596009" cy="149706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30995E6-719E-4246-A447-E74C3E0A65CE}"/>
                </a:ext>
              </a:extLst>
            </p:cNvPr>
            <p:cNvCxnSpPr/>
            <p:nvPr/>
          </p:nvCxnSpPr>
          <p:spPr>
            <a:xfrm>
              <a:off x="2165140" y="4277710"/>
              <a:ext cx="684000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228B6E2-DE7B-3D43-8D36-38048BB7FB0F}"/>
                </a:ext>
              </a:extLst>
            </p:cNvPr>
            <p:cNvCxnSpPr>
              <a:cxnSpLocks/>
            </p:cNvCxnSpPr>
            <p:nvPr/>
          </p:nvCxnSpPr>
          <p:spPr>
            <a:xfrm>
              <a:off x="5310721" y="5774773"/>
              <a:ext cx="1450428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E59C0F-DAAA-8642-A5B4-40A11E6C9B49}"/>
              </a:ext>
            </a:extLst>
          </p:cNvPr>
          <p:cNvGrpSpPr/>
          <p:nvPr/>
        </p:nvGrpSpPr>
        <p:grpSpPr>
          <a:xfrm>
            <a:off x="2608279" y="4274135"/>
            <a:ext cx="2273225" cy="2138194"/>
            <a:chOff x="4487924" y="3636579"/>
            <a:chExt cx="2273225" cy="213819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695E1F2-29A3-1842-A5A5-45D7F1EEF75D}"/>
                </a:ext>
              </a:extLst>
            </p:cNvPr>
            <p:cNvCxnSpPr/>
            <p:nvPr/>
          </p:nvCxnSpPr>
          <p:spPr>
            <a:xfrm>
              <a:off x="4487924" y="3636579"/>
              <a:ext cx="684000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6F6899-4F2D-1346-8F5F-A1BC2EBEA7D6}"/>
                </a:ext>
              </a:extLst>
            </p:cNvPr>
            <p:cNvCxnSpPr>
              <a:cxnSpLocks/>
            </p:cNvCxnSpPr>
            <p:nvPr/>
          </p:nvCxnSpPr>
          <p:spPr>
            <a:xfrm>
              <a:off x="5310721" y="5774773"/>
              <a:ext cx="1450428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A57B9E4-4E06-B543-90E2-ACE70785CC5B}"/>
              </a:ext>
            </a:extLst>
          </p:cNvPr>
          <p:cNvGrpSpPr/>
          <p:nvPr/>
        </p:nvGrpSpPr>
        <p:grpSpPr>
          <a:xfrm>
            <a:off x="5151652" y="5086720"/>
            <a:ext cx="1450428" cy="1318389"/>
            <a:chOff x="5310721" y="4456384"/>
            <a:chExt cx="1450428" cy="131838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3D8A739-0B63-D945-BF31-65F4128E2872}"/>
                </a:ext>
              </a:extLst>
            </p:cNvPr>
            <p:cNvCxnSpPr/>
            <p:nvPr/>
          </p:nvCxnSpPr>
          <p:spPr>
            <a:xfrm>
              <a:off x="5433849" y="4456384"/>
              <a:ext cx="1116000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6EE8203-DC9B-A847-BF9B-06C332F1549D}"/>
                </a:ext>
              </a:extLst>
            </p:cNvPr>
            <p:cNvCxnSpPr>
              <a:cxnSpLocks/>
            </p:cNvCxnSpPr>
            <p:nvPr/>
          </p:nvCxnSpPr>
          <p:spPr>
            <a:xfrm>
              <a:off x="5310721" y="5774773"/>
              <a:ext cx="1450428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583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1182376" y="4133475"/>
            <a:ext cx="683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Trebuchet MS"/>
                <a:cs typeface="Trebuchet MS"/>
              </a:rPr>
              <a:t>Este término es constante, se puede eliminar de la desigualdad.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19" name="Picture 18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0" name="Picture 19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475152" y="2482395"/>
              <a:ext cx="19351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   }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7780" y="2460591"/>
              <a:ext cx="17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 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671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4E1C10-73BD-FB44-B57E-7BF0017B39AE}"/>
              </a:ext>
            </a:extLst>
          </p:cNvPr>
          <p:cNvSpPr txBox="1"/>
          <p:nvPr/>
        </p:nvSpPr>
        <p:spPr>
          <a:xfrm>
            <a:off x="1587062" y="1575894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TRAINING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D37474-A788-3140-8F24-DFB62D279098}"/>
              </a:ext>
            </a:extLst>
          </p:cNvPr>
          <p:cNvSpPr txBox="1"/>
          <p:nvPr/>
        </p:nvSpPr>
        <p:spPr>
          <a:xfrm>
            <a:off x="6469118" y="157589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TESTING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B80FF-E6F6-AB4A-8355-39A01E2E1450}"/>
              </a:ext>
            </a:extLst>
          </p:cNvPr>
          <p:cNvSpPr txBox="1"/>
          <p:nvPr/>
        </p:nvSpPr>
        <p:spPr>
          <a:xfrm>
            <a:off x="457200" y="544811"/>
            <a:ext cx="1500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>
                <a:latin typeface="Trebuchet MS" panose="020B0703020202090204" pitchFamily="34" charset="0"/>
              </a:rPr>
              <a:t>Ejemplo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0F5D12-06CB-5C47-9CFA-1CE116917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121"/>
            <a:ext cx="9144000" cy="37517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A6BABD-B4A5-8642-A54E-DEA9A83127CC}"/>
              </a:ext>
            </a:extLst>
          </p:cNvPr>
          <p:cNvSpPr/>
          <p:nvPr/>
        </p:nvSpPr>
        <p:spPr>
          <a:xfrm>
            <a:off x="1860238" y="1206562"/>
            <a:ext cx="696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X,d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74503-D2D2-1449-AB47-2471CBE58787}"/>
              </a:ext>
            </a:extLst>
          </p:cNvPr>
          <p:cNvSpPr/>
          <p:nvPr/>
        </p:nvSpPr>
        <p:spPr>
          <a:xfrm>
            <a:off x="6587739" y="1206562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(</a:t>
            </a:r>
            <a:r>
              <a:rPr lang="es-ES_tradnl" dirty="0" err="1">
                <a:latin typeface="Trebuchet MS" panose="020B0703020202090204" pitchFamily="34" charset="0"/>
              </a:rPr>
              <a:t>X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 err="1">
                <a:latin typeface="Trebuchet MS" panose="020B0703020202090204" pitchFamily="34" charset="0"/>
              </a:rPr>
              <a:t>,d</a:t>
            </a:r>
            <a:r>
              <a:rPr lang="es-ES_tradnl" baseline="-25000" dirty="0" err="1">
                <a:latin typeface="Trebuchet MS" panose="020B0703020202090204" pitchFamily="34" charset="0"/>
              </a:rPr>
              <a:t>t</a:t>
            </a:r>
            <a:r>
              <a:rPr lang="es-ES_tradnl" dirty="0">
                <a:latin typeface="Trebuchet MS" panose="020B070302020209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83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910868" y="1633646"/>
            <a:ext cx="7594876" cy="1993842"/>
            <a:chOff x="936527" y="4494202"/>
            <a:chExt cx="7594876" cy="1993842"/>
          </a:xfrm>
        </p:grpSpPr>
        <p:pic>
          <p:nvPicPr>
            <p:cNvPr id="6" name="Picture 5" descr="Screen Shot 2014-10-29 at 9.02.33 A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1210" y="4494202"/>
              <a:ext cx="6940588" cy="1993842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6503018" y="4617802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88639" y="58220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23409" y="4616270"/>
              <a:ext cx="2028385" cy="4876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Screen Shot 2014-10-29 at 9.35.32 A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27" y="4573338"/>
              <a:ext cx="1397000" cy="533400"/>
            </a:xfrm>
            <a:prstGeom prst="rect">
              <a:avLst/>
            </a:prstGeom>
          </p:spPr>
        </p:pic>
        <p:pic>
          <p:nvPicPr>
            <p:cNvPr id="9" name="Picture 8" descr="Screen Shot 2014-10-29 at 9.35.57 A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0426" y="4611565"/>
              <a:ext cx="800100" cy="48260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630953" y="4092031"/>
            <a:ext cx="7996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>
                <a:latin typeface="Trebuchet MS"/>
                <a:cs typeface="Trebuchet MS"/>
              </a:rPr>
              <a:t>En LDA (Análisis Discriminante Lineal) se supone que Σ</a:t>
            </a:r>
            <a:r>
              <a:rPr lang="es-ES_tradnl" baseline="-25000">
                <a:latin typeface="Trebuchet MS"/>
                <a:cs typeface="Trebuchet MS"/>
              </a:rPr>
              <a:t>i</a:t>
            </a:r>
            <a:r>
              <a:rPr lang="es-ES_tradnl">
                <a:latin typeface="Trebuchet MS"/>
                <a:cs typeface="Trebuchet MS"/>
              </a:rPr>
              <a:t> = Σ  (es constante) .
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348417" y="2860593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618308" y="2153538"/>
            <a:ext cx="1436868" cy="859455"/>
          </a:xfrm>
          <a:prstGeom prst="line">
            <a:avLst/>
          </a:prstGeom>
          <a:ln w="3810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46871" y="4898643"/>
            <a:ext cx="8173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 err="1">
                <a:latin typeface="Trebuchet MS"/>
                <a:cs typeface="Trebuchet MS"/>
              </a:rPr>
              <a:t>Σ</a:t>
            </a:r>
            <a:r>
              <a:rPr lang="es-ES_tradnl" dirty="0">
                <a:latin typeface="Trebuchet MS"/>
                <a:cs typeface="Trebuchet MS"/>
              </a:rPr>
              <a:t> se calcula a partir de datos de entrenamiento. Una buena estimación es el promedio de las matrices de covarianza individuales: </a:t>
            </a:r>
            <a:r>
              <a:rPr lang="es-ES_tradnl" dirty="0" err="1">
                <a:latin typeface="Trebuchet MS"/>
                <a:cs typeface="Trebuchet MS"/>
              </a:rPr>
              <a:t>Σ</a:t>
            </a:r>
            <a:r>
              <a:rPr lang="es-ES_tradnl" dirty="0">
                <a:latin typeface="Trebuchet MS"/>
                <a:cs typeface="Trebuchet MS"/>
              </a:rPr>
              <a:t> = (Σ</a:t>
            </a:r>
            <a:r>
              <a:rPr lang="es-ES_tradnl" baseline="-25000" dirty="0">
                <a:latin typeface="Trebuchet MS"/>
                <a:cs typeface="Trebuchet MS"/>
              </a:rPr>
              <a:t>1</a:t>
            </a:r>
            <a:r>
              <a:rPr lang="es-ES_tradnl" dirty="0">
                <a:latin typeface="Trebuchet MS"/>
                <a:cs typeface="Trebuchet MS"/>
              </a:rPr>
              <a:t>+Σ</a:t>
            </a:r>
            <a:r>
              <a:rPr lang="es-ES_tradnl" baseline="-25000" dirty="0">
                <a:latin typeface="Trebuchet MS"/>
                <a:cs typeface="Trebuchet MS"/>
              </a:rPr>
              <a:t>2</a:t>
            </a:r>
            <a:r>
              <a:rPr lang="es-ES_tradnl" dirty="0">
                <a:latin typeface="Trebuchet MS"/>
                <a:cs typeface="Trebuchet MS"/>
              </a:rPr>
              <a:t>)/2 
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411196" y="854445"/>
            <a:ext cx="5736804" cy="504511"/>
            <a:chOff x="1667780" y="2419437"/>
            <a:chExt cx="5736804" cy="504511"/>
          </a:xfrm>
        </p:grpSpPr>
        <p:pic>
          <p:nvPicPr>
            <p:cNvPr id="19" name="Picture 18" descr="Screen Shot 2014-10-29 at 9.27.29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3391" y="2419437"/>
              <a:ext cx="3511193" cy="503999"/>
            </a:xfrm>
            <a:prstGeom prst="rect">
              <a:avLst/>
            </a:prstGeom>
          </p:spPr>
        </p:pic>
        <p:pic>
          <p:nvPicPr>
            <p:cNvPr id="20" name="Picture 19" descr="Screen Shot 2014-10-29 at 9.27.21 AM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247" y="2419949"/>
              <a:ext cx="1504472" cy="50399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3475152" y="2461375"/>
              <a:ext cx="1929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  }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667780" y="2450081"/>
              <a:ext cx="1801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LM Roman 10 Regular"/>
                  <a:cs typeface="LM Roman 10 Regular"/>
                </a:rPr>
                <a:t>log{                  }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9982" y="204430"/>
            <a:ext cx="982961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LDA</a:t>
            </a:r>
          </a:p>
        </p:txBody>
      </p:sp>
    </p:spTree>
    <p:extLst>
      <p:ext uri="{BB962C8B-B14F-4D97-AF65-F5344CB8AC3E}">
        <p14:creationId xmlns:p14="http://schemas.microsoft.com/office/powerpoint/2010/main" val="268102104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11620</TotalTime>
  <Words>343</Words>
  <Application>Microsoft Macintosh PowerPoint</Application>
  <PresentationFormat>On-screen Show (4:3)</PresentationFormat>
  <Paragraphs>91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LM Roman 10 Regular</vt:lpstr>
      <vt:lpstr>Times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76</cp:revision>
  <dcterms:created xsi:type="dcterms:W3CDTF">2010-05-25T21:48:43Z</dcterms:created>
  <dcterms:modified xsi:type="dcterms:W3CDTF">2021-05-20T14:06:50Z</dcterms:modified>
</cp:coreProperties>
</file>