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93" r:id="rId2"/>
    <p:sldId id="282" r:id="rId3"/>
    <p:sldId id="283" r:id="rId4"/>
    <p:sldId id="284" r:id="rId5"/>
    <p:sldId id="289" r:id="rId6"/>
    <p:sldId id="285" r:id="rId7"/>
    <p:sldId id="287" r:id="rId8"/>
    <p:sldId id="294" r:id="rId9"/>
    <p:sldId id="288" r:id="rId10"/>
    <p:sldId id="290" r:id="rId11"/>
    <p:sldId id="291" r:id="rId12"/>
    <p:sldId id="292" r:id="rId13"/>
    <p:sldId id="295" r:id="rId1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F5FF"/>
    <a:srgbClr val="FFC7FF"/>
    <a:srgbClr val="00FF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/>
    <p:restoredTop sz="94762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latin typeface="Trebuchet MS"/>
                <a:cs typeface="Trebuchet MS"/>
              </a:rPr>
              <a:t>LDA</a:t>
            </a:r>
            <a:endParaRPr lang="en-US" sz="2400" b="1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</p:spTree>
    <p:extLst>
      <p:ext uri="{BB962C8B-B14F-4D97-AF65-F5344CB8AC3E}">
        <p14:creationId xmlns:p14="http://schemas.microsoft.com/office/powerpoint/2010/main" val="122208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94753" y="496817"/>
            <a:ext cx="2539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X:  training data</a:t>
            </a:r>
          </a:p>
          <a:p>
            <a:r>
              <a:rPr lang="en-US" dirty="0">
                <a:latin typeface="Courier"/>
                <a:cs typeface="Courier"/>
              </a:rPr>
              <a:t>d:  labels of X</a:t>
            </a:r>
          </a:p>
          <a:p>
            <a:r>
              <a:rPr lang="en-US" dirty="0" err="1">
                <a:latin typeface="Courier"/>
                <a:cs typeface="Courier"/>
              </a:rPr>
              <a:t>Xt</a:t>
            </a:r>
            <a:r>
              <a:rPr lang="en-US" dirty="0">
                <a:latin typeface="Courier"/>
                <a:cs typeface="Courier"/>
              </a:rPr>
              <a:t>: testing data</a:t>
            </a:r>
          </a:p>
          <a:p>
            <a:r>
              <a:rPr lang="en-US" dirty="0" err="1">
                <a:latin typeface="Courier"/>
                <a:cs typeface="Courier"/>
              </a:rPr>
              <a:t>dt</a:t>
            </a:r>
            <a:r>
              <a:rPr lang="en-US" dirty="0">
                <a:latin typeface="Courier"/>
                <a:cs typeface="Courier"/>
              </a:rPr>
              <a:t>: labels of </a:t>
            </a:r>
            <a:r>
              <a:rPr lang="en-US" dirty="0" err="1">
                <a:latin typeface="Courier"/>
                <a:cs typeface="Courier"/>
              </a:rPr>
              <a:t>Xt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293" y="2175936"/>
            <a:ext cx="808426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Example for LDA in </a:t>
            </a:r>
            <a:r>
              <a:rPr lang="en-US" sz="1600" b="1" dirty="0" err="1">
                <a:latin typeface="Courier" pitchFamily="2" charset="0"/>
              </a:rPr>
              <a:t>Matlab</a:t>
            </a:r>
            <a:r>
              <a:rPr lang="en-US" sz="1600" b="1" dirty="0">
                <a:latin typeface="Courier" pitchFamily="2" charset="0"/>
              </a:rPr>
              <a:t>:</a:t>
            </a:r>
          </a:p>
          <a:p>
            <a:endParaRPr lang="en-US" sz="1600" dirty="0">
              <a:latin typeface="Trebuchet MS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op.p</a:t>
            </a:r>
            <a:r>
              <a:rPr lang="en-US" sz="1600" dirty="0">
                <a:latin typeface="Courier"/>
                <a:cs typeface="Courier"/>
              </a:rPr>
              <a:t> = [0.5 0.5];             % prior probability for each class</a:t>
            </a:r>
          </a:p>
          <a:p>
            <a:r>
              <a:rPr lang="en-US" sz="1600" dirty="0">
                <a:latin typeface="Courier"/>
                <a:cs typeface="Courier"/>
              </a:rPr>
              <a:t>cl   = </a:t>
            </a:r>
            <a:r>
              <a:rPr lang="en-US" sz="1600" dirty="0" err="1">
                <a:latin typeface="Courier"/>
                <a:cs typeface="Courier"/>
              </a:rPr>
              <a:t>Bcl_lda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X,d,op</a:t>
            </a:r>
            <a:r>
              <a:rPr lang="en-US" sz="1600" dirty="0">
                <a:latin typeface="Courier"/>
                <a:cs typeface="Courier"/>
              </a:rPr>
              <a:t>);       % training</a:t>
            </a:r>
          </a:p>
          <a:p>
            <a:r>
              <a:rPr lang="en-US" sz="1600" dirty="0">
                <a:latin typeface="Courier"/>
                <a:cs typeface="Courier"/>
              </a:rPr>
              <a:t>ds   = </a:t>
            </a:r>
            <a:r>
              <a:rPr lang="en-US" sz="1600" dirty="0" err="1">
                <a:latin typeface="Courier"/>
                <a:cs typeface="Courier"/>
              </a:rPr>
              <a:t>Bcl_lda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Xt,cl</a:t>
            </a:r>
            <a:r>
              <a:rPr lang="en-US" sz="1600" dirty="0">
                <a:latin typeface="Courier"/>
                <a:cs typeface="Courier"/>
              </a:rPr>
              <a:t>);        % testing</a:t>
            </a:r>
          </a:p>
          <a:p>
            <a:r>
              <a:rPr lang="en-US" sz="1600" dirty="0">
                <a:latin typeface="Courier"/>
                <a:cs typeface="Courier"/>
              </a:rPr>
              <a:t>p    = </a:t>
            </a:r>
            <a:r>
              <a:rPr lang="en-US" sz="1600" dirty="0" err="1">
                <a:latin typeface="Courier"/>
                <a:cs typeface="Courier"/>
              </a:rPr>
              <a:t>Bev_performance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ds,dt</a:t>
            </a:r>
            <a:r>
              <a:rPr lang="en-US" sz="1600" dirty="0">
                <a:latin typeface="Courier"/>
                <a:cs typeface="Courier"/>
              </a:rPr>
              <a:t>) % performance on test data</a:t>
            </a:r>
            <a:endParaRPr lang="pt-BR" sz="16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982" y="204430"/>
            <a:ext cx="982961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LDA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8BC10D-359B-5440-AA65-645C4692D8A6}"/>
              </a:ext>
            </a:extLst>
          </p:cNvPr>
          <p:cNvSpPr txBox="1"/>
          <p:nvPr/>
        </p:nvSpPr>
        <p:spPr>
          <a:xfrm>
            <a:off x="275293" y="4511352"/>
            <a:ext cx="89338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Example for LDA in Python: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 err="1">
                <a:latin typeface="Courier" pitchFamily="2" charset="0"/>
              </a:rPr>
              <a:t>clf</a:t>
            </a:r>
            <a:r>
              <a:rPr lang="en-US" sz="1600" dirty="0">
                <a:latin typeface="Courier" pitchFamily="2" charset="0"/>
              </a:rPr>
              <a:t>	 = </a:t>
            </a:r>
            <a:r>
              <a:rPr lang="en-US" sz="1600" dirty="0" err="1">
                <a:latin typeface="Courier" pitchFamily="2" charset="0"/>
              </a:rPr>
              <a:t>LinearDiscriminantAnalysis</a:t>
            </a:r>
            <a:r>
              <a:rPr lang="en-US" sz="1600" dirty="0">
                <a:latin typeface="Courier" pitchFamily="2" charset="0"/>
              </a:rPr>
              <a:t>()	# definition of classifier</a:t>
            </a:r>
          </a:p>
          <a:p>
            <a:r>
              <a:rPr lang="en-US" sz="1600" dirty="0" err="1">
                <a:latin typeface="Courier" pitchFamily="2" charset="0"/>
              </a:rPr>
              <a:t>clf.fit</a:t>
            </a:r>
            <a:r>
              <a:rPr lang="en-US" sz="1600" dirty="0">
                <a:latin typeface="Courier" pitchFamily="2" charset="0"/>
              </a:rPr>
              <a:t>(X, d)                         	# training</a:t>
            </a:r>
          </a:p>
          <a:p>
            <a:r>
              <a:rPr lang="en-US" sz="1600" dirty="0">
                <a:latin typeface="Courier" pitchFamily="2" charset="0"/>
              </a:rPr>
              <a:t>ds	 = </a:t>
            </a:r>
            <a:r>
              <a:rPr lang="en-US" sz="1600" dirty="0" err="1">
                <a:latin typeface="Courier" pitchFamily="2" charset="0"/>
              </a:rPr>
              <a:t>clf.predict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Xt</a:t>
            </a:r>
            <a:r>
              <a:rPr lang="en-US" sz="1600" dirty="0">
                <a:latin typeface="Courier" pitchFamily="2" charset="0"/>
              </a:rPr>
              <a:t>)             	# testing</a:t>
            </a:r>
          </a:p>
          <a:p>
            <a:r>
              <a:rPr lang="en-US" sz="1600" dirty="0">
                <a:latin typeface="Courier" pitchFamily="2" charset="0"/>
              </a:rPr>
              <a:t>Acc	 = </a:t>
            </a:r>
            <a:r>
              <a:rPr lang="en-US" sz="1600" dirty="0" err="1">
                <a:latin typeface="Courier" pitchFamily="2" charset="0"/>
              </a:rPr>
              <a:t>accuracy_score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ds,dt</a:t>
            </a:r>
            <a:r>
              <a:rPr lang="en-US" sz="1600" dirty="0">
                <a:latin typeface="Courier" pitchFamily="2" charset="0"/>
              </a:rPr>
              <a:t>) 		# accuracy</a:t>
            </a:r>
          </a:p>
        </p:txBody>
      </p:sp>
    </p:spTree>
    <p:extLst>
      <p:ext uri="{BB962C8B-B14F-4D97-AF65-F5344CB8AC3E}">
        <p14:creationId xmlns:p14="http://schemas.microsoft.com/office/powerpoint/2010/main" val="468088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10868" y="1633646"/>
            <a:ext cx="7594876" cy="1993842"/>
            <a:chOff x="936527" y="4494202"/>
            <a:chExt cx="7594876" cy="1993842"/>
          </a:xfrm>
        </p:grpSpPr>
        <p:pic>
          <p:nvPicPr>
            <p:cNvPr id="6" name="Picture 5" descr="Screen Shot 2014-10-29 at 9.02.33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210" y="4494202"/>
              <a:ext cx="6940588" cy="1993842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6503018" y="4617802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88639" y="58220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23409" y="46162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Screen Shot 2014-10-29 at 9.35.32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27" y="4573338"/>
              <a:ext cx="1397000" cy="533400"/>
            </a:xfrm>
            <a:prstGeom prst="rect">
              <a:avLst/>
            </a:prstGeom>
          </p:spPr>
        </p:pic>
        <p:pic>
          <p:nvPicPr>
            <p:cNvPr id="9" name="Picture 8" descr="Screen Shot 2014-10-29 at 9.35.57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426" y="4611565"/>
              <a:ext cx="800100" cy="48260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641463" y="4092031"/>
            <a:ext cx="6919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In </a:t>
            </a:r>
            <a:r>
              <a:rPr lang="en-US" dirty="0" err="1">
                <a:latin typeface="Trebuchet MS"/>
                <a:cs typeface="Trebuchet MS"/>
              </a:rPr>
              <a:t>Mahalanobis</a:t>
            </a:r>
            <a:r>
              <a:rPr lang="en-US" dirty="0">
                <a:latin typeface="Trebuchet MS"/>
                <a:cs typeface="Trebuchet MS"/>
              </a:rPr>
              <a:t> Classifier it is assumed that </a:t>
            </a:r>
            <a:r>
              <a:rPr lang="en-US" dirty="0" err="1">
                <a:latin typeface="Trebuchet MS"/>
                <a:cs typeface="Trebuchet MS"/>
              </a:rPr>
              <a:t>Σ</a:t>
            </a:r>
            <a:r>
              <a:rPr lang="en-US" baseline="-25000" dirty="0" err="1">
                <a:latin typeface="Trebuchet MS"/>
                <a:cs typeface="Trebuchet MS"/>
              </a:rPr>
              <a:t>i</a:t>
            </a:r>
            <a:r>
              <a:rPr lang="en-US" dirty="0">
                <a:latin typeface="Trebuchet MS"/>
                <a:cs typeface="Trebuchet MS"/>
              </a:rPr>
              <a:t> = </a:t>
            </a:r>
            <a:r>
              <a:rPr lang="en-US" dirty="0" err="1">
                <a:latin typeface="Trebuchet MS"/>
                <a:cs typeface="Trebuchet MS"/>
              </a:rPr>
              <a:t>Σ</a:t>
            </a:r>
            <a:r>
              <a:rPr lang="en-US" dirty="0">
                <a:latin typeface="Trebuchet MS"/>
                <a:cs typeface="Trebuchet MS"/>
              </a:rPr>
              <a:t>  and </a:t>
            </a:r>
            <a:r>
              <a:rPr lang="en-US" i="1" dirty="0">
                <a:latin typeface="LM Roman 10 Regular"/>
                <a:cs typeface="LM Roman 10 Regular"/>
              </a:rPr>
              <a:t>p(</a:t>
            </a:r>
            <a:r>
              <a:rPr lang="en-US" i="1" dirty="0" err="1">
                <a:latin typeface="LM Roman 10 Regular"/>
                <a:cs typeface="LM Roman 10 Regular"/>
              </a:rPr>
              <a:t>w</a:t>
            </a:r>
            <a:r>
              <a:rPr lang="en-US" i="1" baseline="-25000" dirty="0" err="1">
                <a:latin typeface="LM Roman 10 Regular"/>
                <a:cs typeface="LM Roman 10 Regular"/>
              </a:rPr>
              <a:t>i</a:t>
            </a:r>
            <a:r>
              <a:rPr lang="en-US" i="1" dirty="0">
                <a:latin typeface="LM Roman 10 Regular"/>
                <a:cs typeface="LM Roman 10 Regular"/>
              </a:rPr>
              <a:t>) = p</a:t>
            </a:r>
            <a:r>
              <a:rPr lang="en-US" dirty="0">
                <a:latin typeface="Trebuchet MS"/>
                <a:cs typeface="Trebuchet MS"/>
              </a:rPr>
              <a:t>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48417" y="2860593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618308" y="2153538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179890" y="2754907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411196" y="854445"/>
            <a:ext cx="5736804" cy="504511"/>
            <a:chOff x="1667780" y="2419437"/>
            <a:chExt cx="5736804" cy="504511"/>
          </a:xfrm>
        </p:grpSpPr>
        <p:pic>
          <p:nvPicPr>
            <p:cNvPr id="20" name="Picture 19" descr="Screen Shot 2014-10-29 at 9.27.29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391" y="2419437"/>
              <a:ext cx="3511193" cy="503999"/>
            </a:xfrm>
            <a:prstGeom prst="rect">
              <a:avLst/>
            </a:prstGeom>
          </p:spPr>
        </p:pic>
        <p:pic>
          <p:nvPicPr>
            <p:cNvPr id="22" name="Picture 21" descr="Screen Shot 2014-10-29 at 9.27.21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247" y="2419949"/>
              <a:ext cx="1504472" cy="503999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475152" y="2471885"/>
              <a:ext cx="1935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     }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67780" y="2460591"/>
              <a:ext cx="1776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  }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49982" y="204430"/>
            <a:ext cx="3150221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/>
              <a:t>MAHALANOBIS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4634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10868" y="1633646"/>
            <a:ext cx="7594876" cy="1993842"/>
            <a:chOff x="936527" y="4494202"/>
            <a:chExt cx="7594876" cy="1993842"/>
          </a:xfrm>
        </p:grpSpPr>
        <p:pic>
          <p:nvPicPr>
            <p:cNvPr id="6" name="Picture 5" descr="Screen Shot 2014-10-29 at 9.02.33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210" y="4494202"/>
              <a:ext cx="6940588" cy="1993842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6503018" y="4617802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88639" y="58220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23409" y="46162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Screen Shot 2014-10-29 at 9.35.32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27" y="4573338"/>
              <a:ext cx="1397000" cy="533400"/>
            </a:xfrm>
            <a:prstGeom prst="rect">
              <a:avLst/>
            </a:prstGeom>
          </p:spPr>
        </p:pic>
        <p:pic>
          <p:nvPicPr>
            <p:cNvPr id="9" name="Picture 8" descr="Screen Shot 2014-10-29 at 9.35.57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426" y="4611565"/>
              <a:ext cx="800100" cy="482600"/>
            </a:xfrm>
            <a:prstGeom prst="rect">
              <a:avLst/>
            </a:prstGeom>
          </p:spPr>
        </p:pic>
      </p:grpSp>
      <p:cxnSp>
        <p:nvCxnSpPr>
          <p:cNvPr id="8" name="Straight Connector 7"/>
          <p:cNvCxnSpPr/>
          <p:nvPr/>
        </p:nvCxnSpPr>
        <p:spPr>
          <a:xfrm flipV="1">
            <a:off x="3348417" y="2860593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411196" y="854445"/>
            <a:ext cx="5736804" cy="504511"/>
            <a:chOff x="1667780" y="2419437"/>
            <a:chExt cx="5736804" cy="504511"/>
          </a:xfrm>
        </p:grpSpPr>
        <p:pic>
          <p:nvPicPr>
            <p:cNvPr id="31" name="Picture 30" descr="Screen Shot 2014-10-29 at 9.27.29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391" y="2419437"/>
              <a:ext cx="3511193" cy="503999"/>
            </a:xfrm>
            <a:prstGeom prst="rect">
              <a:avLst/>
            </a:prstGeom>
          </p:spPr>
        </p:pic>
        <p:pic>
          <p:nvPicPr>
            <p:cNvPr id="32" name="Picture 31" descr="Screen Shot 2014-10-29 at 9.27.21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247" y="2419949"/>
              <a:ext cx="1504472" cy="503999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3475152" y="2471885"/>
              <a:ext cx="1882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    }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67780" y="2460591"/>
              <a:ext cx="1776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  }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41463" y="4092031"/>
            <a:ext cx="7532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In QDA (Quadratic Discriminant Analysis) it is assumed that </a:t>
            </a:r>
            <a:r>
              <a:rPr lang="en-US" dirty="0" err="1">
                <a:latin typeface="Trebuchet MS"/>
                <a:cs typeface="Trebuchet MS"/>
              </a:rPr>
              <a:t>Σ</a:t>
            </a:r>
            <a:r>
              <a:rPr lang="en-US" baseline="-25000" dirty="0" err="1">
                <a:latin typeface="Trebuchet MS"/>
                <a:cs typeface="Trebuchet MS"/>
              </a:rPr>
              <a:t>i</a:t>
            </a:r>
            <a:r>
              <a:rPr lang="en-US" dirty="0">
                <a:latin typeface="Trebuchet MS"/>
                <a:cs typeface="Trebuchet MS"/>
              </a:rPr>
              <a:t> and </a:t>
            </a:r>
            <a:r>
              <a:rPr lang="en-US" i="1" dirty="0">
                <a:latin typeface="LM Roman 10 Regular"/>
                <a:cs typeface="LM Roman 10 Regular"/>
              </a:rPr>
              <a:t>p(</a:t>
            </a:r>
            <a:r>
              <a:rPr lang="en-US" i="1" dirty="0" err="1">
                <a:latin typeface="LM Roman 10 Regular"/>
                <a:cs typeface="LM Roman 10 Regular"/>
              </a:rPr>
              <a:t>w</a:t>
            </a:r>
            <a:r>
              <a:rPr lang="en-US" i="1" baseline="-25000" dirty="0" err="1">
                <a:latin typeface="LM Roman 10 Regular"/>
                <a:cs typeface="LM Roman 10 Regular"/>
              </a:rPr>
              <a:t>i</a:t>
            </a:r>
            <a:r>
              <a:rPr lang="en-US" i="1" dirty="0">
                <a:latin typeface="LM Roman 10 Regular"/>
                <a:cs typeface="LM Roman 10 Regular"/>
              </a:rPr>
              <a:t>)</a:t>
            </a:r>
          </a:p>
          <a:p>
            <a:r>
              <a:rPr lang="en-US">
                <a:latin typeface="Trebuchet MS"/>
                <a:cs typeface="Trebuchet MS"/>
              </a:rPr>
              <a:t>are </a:t>
            </a:r>
            <a:r>
              <a:rPr lang="en-US" dirty="0">
                <a:latin typeface="Trebuchet MS"/>
                <a:cs typeface="Trebuchet MS"/>
              </a:rPr>
              <a:t>different.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9982" y="204430"/>
            <a:ext cx="1074333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QDA</a:t>
            </a:r>
          </a:p>
        </p:txBody>
      </p:sp>
    </p:spTree>
    <p:extLst>
      <p:ext uri="{BB962C8B-B14F-4D97-AF65-F5344CB8AC3E}">
        <p14:creationId xmlns:p14="http://schemas.microsoft.com/office/powerpoint/2010/main" val="1124020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F01A47-6661-4843-8FDB-7E017FBF1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766484"/>
            <a:ext cx="2873045" cy="561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2088A3-BAA4-7C4B-B479-708A82BDF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398" y="676919"/>
            <a:ext cx="4572000" cy="650631"/>
          </a:xfrm>
          <a:prstGeom prst="rect">
            <a:avLst/>
          </a:prstGeom>
        </p:spPr>
      </p:pic>
      <p:pic>
        <p:nvPicPr>
          <p:cNvPr id="9" name="Picture 8" descr="Screen Shot 2014-10-29 at 9.35.32 AM.png">
            <a:extLst>
              <a:ext uri="{FF2B5EF4-FFF2-40B4-BE49-F238E27FC236}">
                <a16:creationId xmlns:a16="http://schemas.microsoft.com/office/drawing/2014/main" id="{F6E78745-84A5-804A-8C2A-76C08B4E1C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9" y="766484"/>
            <a:ext cx="1397000" cy="533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7754B4-4A87-BA48-8EDE-1A144A671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348291"/>
            <a:ext cx="2873045" cy="5610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A0489A-702B-984C-9D14-A03116E0B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398" y="2258726"/>
            <a:ext cx="4572000" cy="6506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D45873-AB61-EC4A-A548-D6779FD11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398" y="3840533"/>
            <a:ext cx="2873045" cy="5610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C81A4A-16F6-CF45-9559-180495C2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946" y="3750968"/>
            <a:ext cx="4572000" cy="6506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90DF46-F4D4-0E41-8D81-388D0D377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398" y="5422340"/>
            <a:ext cx="2873045" cy="5610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90E91C-0F5F-DC41-BD61-D3BA6A6EC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946" y="5332775"/>
            <a:ext cx="4572000" cy="65063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2627A9-0CC7-FA47-814D-CBA38040B390}"/>
              </a:ext>
            </a:extLst>
          </p:cNvPr>
          <p:cNvCxnSpPr/>
          <p:nvPr/>
        </p:nvCxnSpPr>
        <p:spPr>
          <a:xfrm flipV="1">
            <a:off x="6143946" y="2154313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8D049C-9689-9E41-B20B-E2A33E617322}"/>
              </a:ext>
            </a:extLst>
          </p:cNvPr>
          <p:cNvCxnSpPr/>
          <p:nvPr/>
        </p:nvCxnSpPr>
        <p:spPr>
          <a:xfrm flipV="1">
            <a:off x="6143946" y="3736120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C648EB-6ACF-274F-94F4-45757435C9C6}"/>
              </a:ext>
            </a:extLst>
          </p:cNvPr>
          <p:cNvCxnSpPr/>
          <p:nvPr/>
        </p:nvCxnSpPr>
        <p:spPr>
          <a:xfrm flipV="1">
            <a:off x="6143946" y="5157717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BCF3C0-104A-F242-8380-499F827441F7}"/>
              </a:ext>
            </a:extLst>
          </p:cNvPr>
          <p:cNvCxnSpPr/>
          <p:nvPr/>
        </p:nvCxnSpPr>
        <p:spPr>
          <a:xfrm flipV="1">
            <a:off x="4680804" y="2130545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A83A4C-9E26-A04A-B2F5-5F64CE76BF12}"/>
              </a:ext>
            </a:extLst>
          </p:cNvPr>
          <p:cNvCxnSpPr/>
          <p:nvPr/>
        </p:nvCxnSpPr>
        <p:spPr>
          <a:xfrm flipV="1">
            <a:off x="7554195" y="3736119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677F46-C270-D444-B069-FE7FC644E95C}"/>
              </a:ext>
            </a:extLst>
          </p:cNvPr>
          <p:cNvCxnSpPr/>
          <p:nvPr/>
        </p:nvCxnSpPr>
        <p:spPr>
          <a:xfrm flipV="1">
            <a:off x="4707078" y="3691338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F36AF1D-7665-9C4D-97D0-C3A3F6E2E87E}"/>
              </a:ext>
            </a:extLst>
          </p:cNvPr>
          <p:cNvSpPr/>
          <p:nvPr/>
        </p:nvSpPr>
        <p:spPr>
          <a:xfrm>
            <a:off x="5748821" y="1761213"/>
            <a:ext cx="132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Σ</a:t>
            </a:r>
            <a:r>
              <a:rPr lang="en-US" baseline="-25000" dirty="0" err="1">
                <a:latin typeface="Trebuchet MS"/>
                <a:cs typeface="Trebuchet MS"/>
              </a:rPr>
              <a:t>i</a:t>
            </a:r>
            <a:r>
              <a:rPr lang="en-US" dirty="0">
                <a:latin typeface="Trebuchet MS"/>
                <a:cs typeface="Trebuchet MS"/>
              </a:rPr>
              <a:t> = </a:t>
            </a:r>
            <a:r>
              <a:rPr lang="en-US" dirty="0" err="1">
                <a:latin typeface="Trebuchet MS"/>
                <a:cs typeface="Trebuchet MS"/>
              </a:rPr>
              <a:t>Σ</a:t>
            </a:r>
            <a:r>
              <a:rPr lang="en-US" dirty="0">
                <a:latin typeface="Trebuchet MS"/>
                <a:cs typeface="Trebuchet MS"/>
              </a:rPr>
              <a:t> = </a:t>
            </a:r>
            <a:r>
              <a:rPr lang="en-US" dirty="0" err="1">
                <a:latin typeface="Trebuchet MS"/>
                <a:cs typeface="Trebuchet MS"/>
              </a:rPr>
              <a:t>cte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7981F8-F1D6-CE47-8E2F-71157F215349}"/>
              </a:ext>
            </a:extLst>
          </p:cNvPr>
          <p:cNvSpPr/>
          <p:nvPr/>
        </p:nvSpPr>
        <p:spPr>
          <a:xfrm>
            <a:off x="5722547" y="3261379"/>
            <a:ext cx="132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Σ</a:t>
            </a:r>
            <a:r>
              <a:rPr lang="en-US" baseline="-25000" dirty="0" err="1">
                <a:latin typeface="Trebuchet MS"/>
                <a:cs typeface="Trebuchet MS"/>
              </a:rPr>
              <a:t>i</a:t>
            </a:r>
            <a:r>
              <a:rPr lang="en-US" dirty="0">
                <a:latin typeface="Trebuchet MS"/>
                <a:cs typeface="Trebuchet MS"/>
              </a:rPr>
              <a:t> = </a:t>
            </a:r>
            <a:r>
              <a:rPr lang="en-US" dirty="0" err="1">
                <a:latin typeface="Trebuchet MS"/>
                <a:cs typeface="Trebuchet MS"/>
              </a:rPr>
              <a:t>Σ</a:t>
            </a:r>
            <a:r>
              <a:rPr lang="en-US" dirty="0">
                <a:latin typeface="Trebuchet MS"/>
                <a:cs typeface="Trebuchet MS"/>
              </a:rPr>
              <a:t> = </a:t>
            </a:r>
            <a:r>
              <a:rPr lang="en-US" dirty="0" err="1">
                <a:latin typeface="Trebuchet MS"/>
                <a:cs typeface="Trebuchet MS"/>
              </a:rPr>
              <a:t>cte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3D7042-E6D8-AE4B-B8ED-1F8E88727161}"/>
              </a:ext>
            </a:extLst>
          </p:cNvPr>
          <p:cNvSpPr/>
          <p:nvPr/>
        </p:nvSpPr>
        <p:spPr>
          <a:xfrm>
            <a:off x="7327236" y="1761519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cte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3557A1-4263-2842-8872-40E5DF41AF52}"/>
              </a:ext>
            </a:extLst>
          </p:cNvPr>
          <p:cNvSpPr/>
          <p:nvPr/>
        </p:nvSpPr>
        <p:spPr>
          <a:xfrm>
            <a:off x="7295951" y="3261379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cte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766D41-33F1-164D-BF89-B0D43BB87048}"/>
              </a:ext>
            </a:extLst>
          </p:cNvPr>
          <p:cNvSpPr/>
          <p:nvPr/>
        </p:nvSpPr>
        <p:spPr>
          <a:xfrm>
            <a:off x="7322570" y="4788384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cte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9AF186-0427-E846-BB84-19DA44EFB95D}"/>
              </a:ext>
            </a:extLst>
          </p:cNvPr>
          <p:cNvSpPr/>
          <p:nvPr/>
        </p:nvSpPr>
        <p:spPr>
          <a:xfrm>
            <a:off x="8022805" y="3244334"/>
            <a:ext cx="1147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p(</a:t>
            </a:r>
            <a:r>
              <a:rPr lang="en-US" i="1" dirty="0" err="1">
                <a:latin typeface="LM Roman 10 Regular"/>
                <a:cs typeface="LM Roman 10 Regular"/>
              </a:rPr>
              <a:t>w</a:t>
            </a:r>
            <a:r>
              <a:rPr lang="en-US" i="1" baseline="-25000" dirty="0" err="1">
                <a:latin typeface="LM Roman 10 Regular"/>
                <a:cs typeface="LM Roman 10 Regular"/>
              </a:rPr>
              <a:t>i</a:t>
            </a:r>
            <a:r>
              <a:rPr lang="en-US" i="1" dirty="0">
                <a:latin typeface="LM Roman 10 Regular"/>
                <a:cs typeface="LM Roman 10 Regular"/>
              </a:rPr>
              <a:t>) = </a:t>
            </a:r>
            <a:r>
              <a:rPr lang="en-US" i="1" dirty="0" err="1">
                <a:latin typeface="LM Roman 10 Regular"/>
                <a:cs typeface="LM Roman 10 Regular"/>
              </a:rPr>
              <a:t>cte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B18777-5E2B-304B-9820-D912D8978F3F}"/>
              </a:ext>
            </a:extLst>
          </p:cNvPr>
          <p:cNvSpPr txBox="1"/>
          <p:nvPr/>
        </p:nvSpPr>
        <p:spPr>
          <a:xfrm>
            <a:off x="477445" y="24441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LDA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27F450-FC19-7B45-B5F6-BC68C99E8B07}"/>
              </a:ext>
            </a:extLst>
          </p:cNvPr>
          <p:cNvSpPr txBox="1"/>
          <p:nvPr/>
        </p:nvSpPr>
        <p:spPr>
          <a:xfrm>
            <a:off x="477444" y="547342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38F7AB-5154-504C-B1F1-F400EFDFF79A}"/>
              </a:ext>
            </a:extLst>
          </p:cNvPr>
          <p:cNvSpPr txBox="1"/>
          <p:nvPr/>
        </p:nvSpPr>
        <p:spPr>
          <a:xfrm>
            <a:off x="180892" y="389435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Mahalanobis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0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4-10-29 at 9.06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023" y="2607421"/>
            <a:ext cx="4104054" cy="52539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38385" y="2061308"/>
            <a:ext cx="47591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Bayes’ Classifier: </a:t>
            </a:r>
            <a:r>
              <a:rPr lang="en-US" sz="2200" b="1" i="1" dirty="0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n-US" dirty="0">
                <a:latin typeface="Trebuchet MS"/>
                <a:cs typeface="Trebuchet MS"/>
              </a:rPr>
              <a:t> is classified as class  </a:t>
            </a:r>
            <a:r>
              <a:rPr lang="en-US" sz="2200" i="1" dirty="0">
                <a:latin typeface="Times" charset="0"/>
                <a:ea typeface="Times" charset="0"/>
                <a:cs typeface="Times" charset="0"/>
              </a:rPr>
              <a:t>j</a:t>
            </a:r>
            <a:r>
              <a:rPr lang="en-US" dirty="0">
                <a:latin typeface="Trebuchet MS"/>
                <a:cs typeface="Trebuchet MS"/>
              </a:rPr>
              <a:t>  if</a:t>
            </a:r>
          </a:p>
        </p:txBody>
      </p:sp>
      <p:pic>
        <p:nvPicPr>
          <p:cNvPr id="16" name="Picture 15" descr="Screen Shot 2014-10-29 at 9.06.1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537" y="5102212"/>
            <a:ext cx="5320323" cy="49751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334481" y="3796286"/>
            <a:ext cx="3608752" cy="1268491"/>
            <a:chOff x="1334481" y="3796286"/>
            <a:chExt cx="3608752" cy="1268491"/>
          </a:xfrm>
        </p:grpSpPr>
        <p:pic>
          <p:nvPicPr>
            <p:cNvPr id="17" name="Picture 16" descr="Screen Shot 2014-10-29 at 9.02.16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507" y="4276081"/>
              <a:ext cx="2635726" cy="788696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334481" y="3796286"/>
              <a:ext cx="1983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Using Bayes’ Rule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278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29 at 9.05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00"/>
            <a:ext cx="9144000" cy="518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3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29 at 9.05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900"/>
            <a:ext cx="9144000" cy="515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8723" y="2754003"/>
            <a:ext cx="54296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How to estimate the probability density functions?</a:t>
            </a:r>
          </a:p>
          <a:p>
            <a:pPr algn="ctr"/>
            <a:endParaRPr lang="en-US" dirty="0">
              <a:latin typeface="Trebuchet MS"/>
              <a:cs typeface="Trebuchet MS"/>
            </a:endParaRPr>
          </a:p>
          <a:p>
            <a:pPr algn="ctr"/>
            <a:endParaRPr lang="en-US" dirty="0">
              <a:latin typeface="Trebuchet MS"/>
              <a:cs typeface="Trebuchet MS"/>
            </a:endParaRPr>
          </a:p>
          <a:p>
            <a:pPr algn="ctr"/>
            <a:r>
              <a:rPr lang="pt-BR" dirty="0">
                <a:latin typeface="Trebuchet MS"/>
                <a:cs typeface="Trebuchet MS"/>
              </a:rPr>
              <a:t>PAT04_EstimationPDF.m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2453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8385" y="908566"/>
            <a:ext cx="28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For Gaussian Distributions</a:t>
            </a:r>
          </a:p>
        </p:txBody>
      </p:sp>
      <p:pic>
        <p:nvPicPr>
          <p:cNvPr id="5" name="Picture 4" descr="Screen Shot 2014-10-29 at 9.02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04" y="1694013"/>
            <a:ext cx="6017845" cy="866682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3622414" y="3911375"/>
            <a:ext cx="2011891" cy="2532186"/>
            <a:chOff x="3622414" y="4129451"/>
            <a:chExt cx="2011891" cy="2532186"/>
          </a:xfrm>
        </p:grpSpPr>
        <p:pic>
          <p:nvPicPr>
            <p:cNvPr id="8" name="Picture 7" descr="Screen Shot 2014-10-29 at 9.16.52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1884" y="4129451"/>
              <a:ext cx="1384300" cy="1803400"/>
            </a:xfrm>
            <a:prstGeom prst="rect">
              <a:avLst/>
            </a:prstGeom>
          </p:spPr>
        </p:pic>
        <p:pic>
          <p:nvPicPr>
            <p:cNvPr id="9" name="Picture 8" descr="Screen Shot 2014-10-29 at 9.17.00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2414" y="6191962"/>
              <a:ext cx="2011891" cy="46967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382478" y="4577858"/>
              <a:ext cx="33534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Trebuchet MS"/>
                  <a:cs typeface="Trebuchet MS"/>
                </a:rPr>
                <a:t>.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16346" y="3914787"/>
            <a:ext cx="1955805" cy="2519005"/>
            <a:chOff x="6716346" y="4132863"/>
            <a:chExt cx="1955805" cy="2519005"/>
          </a:xfrm>
        </p:grpSpPr>
        <p:pic>
          <p:nvPicPr>
            <p:cNvPr id="10" name="Picture 9" descr="Screen Shot 2014-10-29 at 9.17.43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6346" y="4132863"/>
              <a:ext cx="1892300" cy="1854200"/>
            </a:xfrm>
            <a:prstGeom prst="rect">
              <a:avLst/>
            </a:prstGeom>
          </p:spPr>
        </p:pic>
        <p:pic>
          <p:nvPicPr>
            <p:cNvPr id="11" name="Picture 10" descr="Screen Shot 2014-10-29 at 9.17.49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511" y="6182193"/>
              <a:ext cx="1836640" cy="469675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926385" y="4630615"/>
              <a:ext cx="195384" cy="26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41492" y="4563681"/>
              <a:ext cx="33534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Trebuchet MS"/>
                  <a:cs typeface="Trebuchet MS"/>
                </a:rPr>
                <a:t>.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2146" y="3620031"/>
            <a:ext cx="3049425" cy="2864564"/>
            <a:chOff x="332146" y="3838107"/>
            <a:chExt cx="3049425" cy="2864564"/>
          </a:xfrm>
        </p:grpSpPr>
        <p:pic>
          <p:nvPicPr>
            <p:cNvPr id="6" name="Picture 5" descr="Screen Shot 2014-10-29 at 9.15.49 AM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403" y="4631707"/>
              <a:ext cx="1219200" cy="749300"/>
            </a:xfrm>
            <a:prstGeom prst="rect">
              <a:avLst/>
            </a:prstGeom>
          </p:spPr>
        </p:pic>
        <p:pic>
          <p:nvPicPr>
            <p:cNvPr id="7" name="Picture 6" descr="Screen Shot 2014-10-29 at 9.16.01 AM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146" y="6183925"/>
              <a:ext cx="1899732" cy="51874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35708" y="3838107"/>
              <a:ext cx="2945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Examples of </a:t>
              </a:r>
              <a:r>
                <a:rPr lang="en-US" dirty="0" err="1">
                  <a:latin typeface="Trebuchet MS"/>
                  <a:cs typeface="Trebuchet MS"/>
                </a:rPr>
                <a:t>Σ</a:t>
              </a:r>
              <a:r>
                <a:rPr lang="en-US" dirty="0">
                  <a:latin typeface="Trebuchet MS"/>
                  <a:cs typeface="Trebuchet MS"/>
                </a:rPr>
                <a:t> and μ in 2D: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03923" y="4592627"/>
              <a:ext cx="33534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Trebuchet MS"/>
                  <a:cs typeface="Trebuchet MS"/>
                </a:rPr>
                <a:t>.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33870" y="2653025"/>
            <a:ext cx="6608625" cy="1054178"/>
            <a:chOff x="733870" y="2653025"/>
            <a:chExt cx="6608625" cy="1054178"/>
          </a:xfrm>
        </p:grpSpPr>
        <p:pic>
          <p:nvPicPr>
            <p:cNvPr id="23" name="Picture 22" descr="Screen Shot 2014-10-29 at 9.43.40 AM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7336" y="2653025"/>
              <a:ext cx="3225159" cy="1054178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33870" y="2882496"/>
              <a:ext cx="3466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Estimator of Covariance Matrix: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6696834" y="4617961"/>
            <a:ext cx="449021" cy="269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4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61410" y="54763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Bayes’ Classifier</a:t>
            </a:r>
          </a:p>
        </p:txBody>
      </p:sp>
      <p:pic>
        <p:nvPicPr>
          <p:cNvPr id="16" name="Picture 15" descr="Screen Shot 2014-10-29 at 9.06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70" y="1792671"/>
            <a:ext cx="5320323" cy="497511"/>
          </a:xfrm>
          <a:prstGeom prst="rect">
            <a:avLst/>
          </a:prstGeom>
        </p:spPr>
      </p:pic>
      <p:pic>
        <p:nvPicPr>
          <p:cNvPr id="15" name="Picture 14" descr="Screen Shot 2014-10-29 at 9.06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447" y="1093717"/>
            <a:ext cx="4104054" cy="5253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936527" y="4494202"/>
            <a:ext cx="7594876" cy="1993842"/>
            <a:chOff x="936527" y="4494202"/>
            <a:chExt cx="7594876" cy="1993842"/>
          </a:xfrm>
        </p:grpSpPr>
        <p:pic>
          <p:nvPicPr>
            <p:cNvPr id="6" name="Picture 5" descr="Screen Shot 2014-10-29 at 9.02.33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210" y="4494202"/>
              <a:ext cx="6940588" cy="1993842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6503018" y="4617802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88639" y="58220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23409" y="46162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Screen Shot 2014-10-29 at 9.35.32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27" y="4573338"/>
              <a:ext cx="1397000" cy="533400"/>
            </a:xfrm>
            <a:prstGeom prst="rect">
              <a:avLst/>
            </a:prstGeom>
          </p:spPr>
        </p:pic>
        <p:pic>
          <p:nvPicPr>
            <p:cNvPr id="9" name="Picture 8" descr="Screen Shot 2014-10-29 at 9.35.57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426" y="4611565"/>
              <a:ext cx="800100" cy="48260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1131568" y="3214255"/>
            <a:ext cx="6352358" cy="1167976"/>
            <a:chOff x="1131568" y="3214255"/>
            <a:chExt cx="6352358" cy="1167976"/>
          </a:xfrm>
        </p:grpSpPr>
        <p:pic>
          <p:nvPicPr>
            <p:cNvPr id="27" name="Picture 26" descr="Screen Shot 2014-10-29 at 9.02.00 AM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081" y="3515549"/>
              <a:ext cx="6017845" cy="866682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131568" y="3214255"/>
              <a:ext cx="2950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For Gaussian Distributions: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667776" y="2432289"/>
            <a:ext cx="5736804" cy="504511"/>
            <a:chOff x="1667780" y="2419437"/>
            <a:chExt cx="5736804" cy="504511"/>
          </a:xfrm>
        </p:grpSpPr>
        <p:pic>
          <p:nvPicPr>
            <p:cNvPr id="23" name="Picture 22" descr="Screen Shot 2014-10-29 at 9.27.29 AM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391" y="2419437"/>
              <a:ext cx="3511193" cy="503999"/>
            </a:xfrm>
            <a:prstGeom prst="rect">
              <a:avLst/>
            </a:prstGeom>
          </p:spPr>
        </p:pic>
        <p:pic>
          <p:nvPicPr>
            <p:cNvPr id="24" name="Picture 23" descr="Screen Shot 2014-10-29 at 9.27.21 AM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247" y="2419949"/>
              <a:ext cx="1504472" cy="503999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475152" y="2461375"/>
              <a:ext cx="1935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     }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67780" y="2460591"/>
              <a:ext cx="1776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 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583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10868" y="1633646"/>
            <a:ext cx="7594876" cy="1993842"/>
            <a:chOff x="936527" y="4494202"/>
            <a:chExt cx="7594876" cy="1993842"/>
          </a:xfrm>
        </p:grpSpPr>
        <p:pic>
          <p:nvPicPr>
            <p:cNvPr id="6" name="Picture 5" descr="Screen Shot 2014-10-29 at 9.02.33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210" y="4494202"/>
              <a:ext cx="6940588" cy="1993842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6503018" y="4617802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88639" y="58220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23409" y="46162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Screen Shot 2014-10-29 at 9.35.32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27" y="4573338"/>
              <a:ext cx="1397000" cy="533400"/>
            </a:xfrm>
            <a:prstGeom prst="rect">
              <a:avLst/>
            </a:prstGeom>
          </p:spPr>
        </p:pic>
        <p:pic>
          <p:nvPicPr>
            <p:cNvPr id="9" name="Picture 8" descr="Screen Shot 2014-10-29 at 9.35.57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426" y="4611565"/>
              <a:ext cx="800100" cy="48260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182376" y="4133475"/>
            <a:ext cx="652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This term is constant, it can be removed from </a:t>
            </a:r>
            <a:r>
              <a:rPr lang="en-US">
                <a:latin typeface="Trebuchet MS"/>
                <a:cs typeface="Trebuchet MS"/>
              </a:rPr>
              <a:t>the inequality.</a:t>
            </a:r>
            <a:endParaRPr lang="en-US" dirty="0">
              <a:latin typeface="Trebuchet MS"/>
              <a:cs typeface="Trebuchet M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48417" y="2860593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411196" y="854445"/>
            <a:ext cx="5736804" cy="504511"/>
            <a:chOff x="1667780" y="2419437"/>
            <a:chExt cx="5736804" cy="504511"/>
          </a:xfrm>
        </p:grpSpPr>
        <p:pic>
          <p:nvPicPr>
            <p:cNvPr id="19" name="Picture 18" descr="Screen Shot 2014-10-29 at 9.27.29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391" y="2419437"/>
              <a:ext cx="3511193" cy="503999"/>
            </a:xfrm>
            <a:prstGeom prst="rect">
              <a:avLst/>
            </a:prstGeom>
          </p:spPr>
        </p:pic>
        <p:pic>
          <p:nvPicPr>
            <p:cNvPr id="20" name="Picture 19" descr="Screen Shot 2014-10-29 at 9.27.21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247" y="2419949"/>
              <a:ext cx="1504472" cy="503999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475152" y="2482395"/>
              <a:ext cx="1935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     }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67780" y="2460591"/>
              <a:ext cx="1776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 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671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10868" y="1633646"/>
            <a:ext cx="7594876" cy="1993842"/>
            <a:chOff x="936527" y="4494202"/>
            <a:chExt cx="7594876" cy="1993842"/>
          </a:xfrm>
        </p:grpSpPr>
        <p:pic>
          <p:nvPicPr>
            <p:cNvPr id="6" name="Picture 5" descr="Screen Shot 2014-10-29 at 9.02.33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210" y="4494202"/>
              <a:ext cx="6940588" cy="1993842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6503018" y="4617802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88639" y="58220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23409" y="46162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Screen Shot 2014-10-29 at 9.35.32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27" y="4573338"/>
              <a:ext cx="1397000" cy="533400"/>
            </a:xfrm>
            <a:prstGeom prst="rect">
              <a:avLst/>
            </a:prstGeom>
          </p:spPr>
        </p:pic>
        <p:pic>
          <p:nvPicPr>
            <p:cNvPr id="9" name="Picture 8" descr="Screen Shot 2014-10-29 at 9.35.57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426" y="4611565"/>
              <a:ext cx="800100" cy="48260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641463" y="4092031"/>
            <a:ext cx="814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In LDA (Linear Discriminant Analysis) it is assumed that </a:t>
            </a:r>
            <a:r>
              <a:rPr lang="en-US" dirty="0" err="1">
                <a:latin typeface="Trebuchet MS"/>
                <a:cs typeface="Trebuchet MS"/>
              </a:rPr>
              <a:t>Σ</a:t>
            </a:r>
            <a:r>
              <a:rPr lang="en-US" baseline="-25000" dirty="0" err="1">
                <a:latin typeface="Trebuchet MS"/>
                <a:cs typeface="Trebuchet MS"/>
              </a:rPr>
              <a:t>i</a:t>
            </a:r>
            <a:r>
              <a:rPr lang="en-US" dirty="0">
                <a:latin typeface="Trebuchet MS"/>
                <a:cs typeface="Trebuchet MS"/>
              </a:rPr>
              <a:t> = </a:t>
            </a:r>
            <a:r>
              <a:rPr lang="en-US" dirty="0" err="1">
                <a:latin typeface="Trebuchet MS"/>
                <a:cs typeface="Trebuchet MS"/>
              </a:rPr>
              <a:t>Σ</a:t>
            </a:r>
            <a:r>
              <a:rPr lang="en-US" dirty="0">
                <a:latin typeface="Trebuchet MS"/>
                <a:cs typeface="Trebuchet MS"/>
              </a:rPr>
              <a:t> (it is constant).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48417" y="2860593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618308" y="2153538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8401" y="4898643"/>
            <a:ext cx="817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Σ</a:t>
            </a:r>
            <a:r>
              <a:rPr lang="en-US" baseline="-25000" dirty="0">
                <a:latin typeface="Trebuchet MS"/>
                <a:cs typeface="Trebuchet MS"/>
              </a:rPr>
              <a:t> </a:t>
            </a:r>
            <a:r>
              <a:rPr lang="en-US" dirty="0">
                <a:latin typeface="Trebuchet MS"/>
                <a:cs typeface="Trebuchet MS"/>
              </a:rPr>
              <a:t>is computed from training data. A good estimation is the average of the individual covariance matrices: </a:t>
            </a:r>
            <a:r>
              <a:rPr lang="en-US" dirty="0" err="1">
                <a:latin typeface="Trebuchet MS"/>
                <a:cs typeface="Trebuchet MS"/>
              </a:rPr>
              <a:t>Σ</a:t>
            </a:r>
            <a:r>
              <a:rPr lang="en-US" dirty="0">
                <a:latin typeface="Trebuchet MS"/>
                <a:cs typeface="Trebuchet MS"/>
              </a:rPr>
              <a:t> = (Σ</a:t>
            </a:r>
            <a:r>
              <a:rPr lang="en-US" baseline="-25000" dirty="0">
                <a:latin typeface="Trebuchet MS"/>
                <a:cs typeface="Trebuchet MS"/>
              </a:rPr>
              <a:t>1</a:t>
            </a:r>
            <a:r>
              <a:rPr lang="en-US" dirty="0">
                <a:latin typeface="Trebuchet MS"/>
                <a:cs typeface="Trebuchet MS"/>
              </a:rPr>
              <a:t>+Σ</a:t>
            </a:r>
            <a:r>
              <a:rPr lang="en-US" baseline="-25000" dirty="0">
                <a:latin typeface="Trebuchet MS"/>
                <a:cs typeface="Trebuchet MS"/>
              </a:rPr>
              <a:t>2</a:t>
            </a:r>
            <a:r>
              <a:rPr lang="en-US" dirty="0">
                <a:latin typeface="Trebuchet MS"/>
                <a:cs typeface="Trebuchet MS"/>
              </a:rPr>
              <a:t>)/2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411196" y="854445"/>
            <a:ext cx="5736804" cy="504511"/>
            <a:chOff x="1667780" y="2419437"/>
            <a:chExt cx="5736804" cy="504511"/>
          </a:xfrm>
        </p:grpSpPr>
        <p:pic>
          <p:nvPicPr>
            <p:cNvPr id="19" name="Picture 18" descr="Screen Shot 2014-10-29 at 9.27.29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391" y="2419437"/>
              <a:ext cx="3511193" cy="503999"/>
            </a:xfrm>
            <a:prstGeom prst="rect">
              <a:avLst/>
            </a:prstGeom>
          </p:spPr>
        </p:pic>
        <p:pic>
          <p:nvPicPr>
            <p:cNvPr id="20" name="Picture 19" descr="Screen Shot 2014-10-29 at 9.27.21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247" y="2419949"/>
              <a:ext cx="1504472" cy="503999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475152" y="2461375"/>
              <a:ext cx="1929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}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67780" y="2450081"/>
              <a:ext cx="1801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}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9982" y="204430"/>
            <a:ext cx="982961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LDA</a:t>
            </a:r>
          </a:p>
        </p:txBody>
      </p:sp>
    </p:spTree>
    <p:extLst>
      <p:ext uri="{BB962C8B-B14F-4D97-AF65-F5344CB8AC3E}">
        <p14:creationId xmlns:p14="http://schemas.microsoft.com/office/powerpoint/2010/main" val="2681021047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11512</TotalTime>
  <Words>368</Words>
  <Application>Microsoft Macintosh PowerPoint</Application>
  <PresentationFormat>On-screen Show (4:3)</PresentationFormat>
  <Paragraphs>75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Courier</vt:lpstr>
      <vt:lpstr>LM Roman 10 Regular</vt:lpstr>
      <vt:lpstr>Times</vt:lpstr>
      <vt:lpstr>Trebuchet MS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72</cp:revision>
  <dcterms:created xsi:type="dcterms:W3CDTF">2010-05-25T21:48:43Z</dcterms:created>
  <dcterms:modified xsi:type="dcterms:W3CDTF">2020-05-12T20:48:37Z</dcterms:modified>
</cp:coreProperties>
</file>