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341" r:id="rId2"/>
    <p:sldId id="271" r:id="rId3"/>
    <p:sldId id="338" r:id="rId4"/>
    <p:sldId id="351" r:id="rId5"/>
    <p:sldId id="358" r:id="rId6"/>
    <p:sldId id="352" r:id="rId7"/>
    <p:sldId id="353" r:id="rId8"/>
    <p:sldId id="354" r:id="rId9"/>
    <p:sldId id="355" r:id="rId10"/>
    <p:sldId id="356" r:id="rId11"/>
    <p:sldId id="35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7942"/>
    <a:srgbClr val="AF00EC"/>
    <a:srgbClr val="0000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18"/>
    <p:restoredTop sz="93630"/>
  </p:normalViewPr>
  <p:slideViewPr>
    <p:cSldViewPr snapToGrid="0" snapToObjects="1">
      <p:cViewPr>
        <p:scale>
          <a:sx n="140" d="100"/>
          <a:sy n="140" d="100"/>
        </p:scale>
        <p:origin x="752" y="-6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AA01D-6B85-5A4E-BAEE-62A41445B4EE}" type="datetimeFigureOut">
              <a:rPr lang="en-US" smtClean="0"/>
              <a:t>4/9/25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73EFF-9EBA-0443-AB84-29D9A8E93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380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4986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73EFF-9EBA-0443-AB84-29D9A8E93D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18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86339A-98CB-7EE1-856F-022AACED7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1CE8A2-2755-F864-C5B3-2F4B924D71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8BDCB1-F7B4-0E71-DFBF-B5E995478F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ACAE6-BD65-B70F-C134-4B3C14AED9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73EFF-9EBA-0443-AB84-29D9A8E93D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23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91022-DBCB-A4B3-F635-E5C2E1432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9A8353-24DB-5D6C-9538-7098E63C20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A0DFB2-A083-7750-45A4-AACCAF9ED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87AD7-9603-64C6-5008-E8D2DBA69C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73EFF-9EBA-0443-AB84-29D9A8E93D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136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73094-14CF-16D7-7177-387471004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555BE8-E62A-0926-6644-28DC088BD1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C608DC-2793-39CC-8FF2-44927930AD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B764D-0C71-F2E7-8C15-79BBA8A583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73EFF-9EBA-0443-AB84-29D9A8E93D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11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F61A1-C96B-7691-95E4-15083AE50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66EB4C-B3EB-1A97-E324-5CB70774DB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C4FEAB-0655-3223-D224-F342AB6257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E075A-F4F8-6EB8-B155-3153AC836A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73EFF-9EBA-0443-AB84-29D9A8E93D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57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695B2-CFDD-A6AD-50F3-6C28CBFF6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C84C00-F212-26C9-A7DC-2C77D9F601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48EAE2-27E0-545B-A889-32BB7B6CF3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A70E7-0170-0D56-C240-1C94CFB710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73EFF-9EBA-0443-AB84-29D9A8E93D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58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A9644-05B6-AE1A-2C3E-992682857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EB6D16-F57B-6D3A-9202-9843557448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1ABDA2-5C73-9677-EA10-CD571A0AE1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FB9D9-5BCF-85B7-BF1B-E1A3095F2C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73EFF-9EBA-0443-AB84-29D9A8E93D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45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D3981A-BF7D-8A58-2719-4D0CFFD2D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A973D0-D6BD-F4B9-8073-0B61DC4171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E99C02-F255-3DB4-3633-82E53AA3F2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8D061-C1BE-70FB-2F00-2E5CB8F9E4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73EFF-9EBA-0443-AB84-29D9A8E93D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24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6783C-EAB8-5E4B-BD36-236A855F2960}" type="datetime1">
              <a:rPr lang="en-AU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281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C7F64-870A-8941-91D4-6663750C9762}" type="datetime1">
              <a:rPr lang="en-AU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55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603A-E69E-A242-A106-155A96CCEF2F}" type="datetime1">
              <a:rPr lang="en-AU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1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D13F4-0666-9541-B634-622DE5442DEB}" type="datetime1">
              <a:rPr lang="en-AU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830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B2955-8FFC-8A43-8D9C-4BB56D72CEE5}" type="datetime1">
              <a:rPr lang="en-AU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9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19D6F-58A7-1142-AB87-4317B3F41F29}" type="datetime1">
              <a:rPr lang="en-AU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3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9DB4F-1E49-4A47-950A-89E0B14BAEE6}" type="datetime1">
              <a:rPr lang="en-AU" smtClean="0"/>
              <a:t>9/4/2025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6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4D7F3-1F0F-3A45-A18F-CC2601F4D64F}" type="datetime1">
              <a:rPr lang="en-AU" smtClean="0"/>
              <a:t>9/4/2025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420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5B2A5-18E7-E640-A847-8BF69E7F8C35}" type="datetime1">
              <a:rPr lang="en-AU" smtClean="0"/>
              <a:t>9/4/2025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935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1691C-E45E-E644-A2F0-A693BD7CAB3F}" type="datetime1">
              <a:rPr lang="en-AU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4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09C73-5C58-B341-8AE3-0B0834D046D5}" type="datetime1">
              <a:rPr lang="en-AU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62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E1A6D-B0F9-0A40-8921-409087149229}" type="datetime1">
              <a:rPr lang="en-AU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0F6F9-DD50-C44A-B469-6283C3389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7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09364" y="1690179"/>
            <a:ext cx="4091954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Departamento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Toy Example: FR with LBP + SFS + KNN 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2 ]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2960B2-F4C3-694A-B202-9128CFAD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00F6F9-DD50-C44A-B469-6283C33897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62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88FC9-7E68-9F76-C092-D24896A45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35966F49-2A5B-AEF1-5076-4FDB5AC74E7C}"/>
              </a:ext>
            </a:extLst>
          </p:cNvPr>
          <p:cNvSpPr txBox="1"/>
          <p:nvPr/>
        </p:nvSpPr>
        <p:spPr>
          <a:xfrm>
            <a:off x="30994" y="15479"/>
            <a:ext cx="6102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Evaluation: Confusion Matrix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8DCF55-C95D-D8D2-2FB4-39A21148F8A7}"/>
              </a:ext>
            </a:extLst>
          </p:cNvPr>
          <p:cNvSpPr txBox="1"/>
          <p:nvPr/>
        </p:nvSpPr>
        <p:spPr>
          <a:xfrm>
            <a:off x="369749" y="1493930"/>
            <a:ext cx="220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Selection of Testing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2A38C90-14FB-6E5E-C3C9-C0523A006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521" y="1453896"/>
            <a:ext cx="5417730" cy="380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3A27F9-5F24-F46F-A503-7C357F287153}"/>
              </a:ext>
            </a:extLst>
          </p:cNvPr>
          <p:cNvSpPr txBox="1"/>
          <p:nvPr/>
        </p:nvSpPr>
        <p:spPr>
          <a:xfrm>
            <a:off x="4222012" y="5477848"/>
            <a:ext cx="413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9 x 3 = 27 points, one for each sample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526277-79B1-C0DD-CAEA-EAB4F7F78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334164"/>
              </p:ext>
            </p:extLst>
          </p:nvPr>
        </p:nvGraphicFramePr>
        <p:xfrm>
          <a:off x="447936" y="1935719"/>
          <a:ext cx="2783195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639">
                  <a:extLst>
                    <a:ext uri="{9D8B030D-6E8A-4147-A177-3AD203B41FA5}">
                      <a16:colId xmlns:a16="http://schemas.microsoft.com/office/drawing/2014/main" val="1061028968"/>
                    </a:ext>
                  </a:extLst>
                </a:gridCol>
                <a:gridCol w="556639">
                  <a:extLst>
                    <a:ext uri="{9D8B030D-6E8A-4147-A177-3AD203B41FA5}">
                      <a16:colId xmlns:a16="http://schemas.microsoft.com/office/drawing/2014/main" val="2157913178"/>
                    </a:ext>
                  </a:extLst>
                </a:gridCol>
                <a:gridCol w="556639">
                  <a:extLst>
                    <a:ext uri="{9D8B030D-6E8A-4147-A177-3AD203B41FA5}">
                      <a16:colId xmlns:a16="http://schemas.microsoft.com/office/drawing/2014/main" val="3369388061"/>
                    </a:ext>
                  </a:extLst>
                </a:gridCol>
                <a:gridCol w="556639">
                  <a:extLst>
                    <a:ext uri="{9D8B030D-6E8A-4147-A177-3AD203B41FA5}">
                      <a16:colId xmlns:a16="http://schemas.microsoft.com/office/drawing/2014/main" val="1616934172"/>
                    </a:ext>
                  </a:extLst>
                </a:gridCol>
                <a:gridCol w="556639">
                  <a:extLst>
                    <a:ext uri="{9D8B030D-6E8A-4147-A177-3AD203B41FA5}">
                      <a16:colId xmlns:a16="http://schemas.microsoft.com/office/drawing/2014/main" val="971367579"/>
                    </a:ext>
                  </a:extLst>
                </a:gridCol>
              </a:tblGrid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CL" sz="8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CL" sz="8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000" baseline="0" dirty="0"/>
                        <a:t>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000" baseline="0" dirty="0"/>
                        <a:t>PRED</a:t>
                      </a:r>
                      <a:endParaRPr lang="en-CL" sz="10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80042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0.14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0.61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236650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20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0.43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0.17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649184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30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0.49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0.78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855351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2EC92CCA-1563-0BA4-D795-D00B369756B9}"/>
              </a:ext>
            </a:extLst>
          </p:cNvPr>
          <p:cNvGrpSpPr/>
          <p:nvPr/>
        </p:nvGrpSpPr>
        <p:grpSpPr>
          <a:xfrm>
            <a:off x="292608" y="2212848"/>
            <a:ext cx="4375776" cy="782184"/>
            <a:chOff x="292608" y="2212848"/>
            <a:chExt cx="4375776" cy="78218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CEF8CA-7975-7324-E848-EA44FA90366E}"/>
                </a:ext>
              </a:extLst>
            </p:cNvPr>
            <p:cNvSpPr/>
            <p:nvPr/>
          </p:nvSpPr>
          <p:spPr>
            <a:xfrm>
              <a:off x="292608" y="221284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E0C6B5E-AC17-7816-1862-21295B55A0EF}"/>
                </a:ext>
              </a:extLst>
            </p:cNvPr>
            <p:cNvSpPr/>
            <p:nvPr/>
          </p:nvSpPr>
          <p:spPr>
            <a:xfrm>
              <a:off x="4596384" y="292303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2D119DA-6CF8-D651-8256-27E384CDF227}"/>
              </a:ext>
            </a:extLst>
          </p:cNvPr>
          <p:cNvGrpSpPr/>
          <p:nvPr/>
        </p:nvGrpSpPr>
        <p:grpSpPr>
          <a:xfrm>
            <a:off x="295656" y="2423160"/>
            <a:ext cx="5902824" cy="294504"/>
            <a:chOff x="295656" y="2423160"/>
            <a:chExt cx="5902824" cy="29450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69E0BEA-1341-2FEB-5468-AA0DED181C2F}"/>
                </a:ext>
              </a:extLst>
            </p:cNvPr>
            <p:cNvSpPr/>
            <p:nvPr/>
          </p:nvSpPr>
          <p:spPr>
            <a:xfrm>
              <a:off x="295656" y="2645664"/>
              <a:ext cx="72000" cy="72000"/>
            </a:xfrm>
            <a:prstGeom prst="ellipse">
              <a:avLst/>
            </a:prstGeom>
            <a:solidFill>
              <a:srgbClr val="AB794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5BD308B-FD65-5D5B-DED8-8CB95CF7108D}"/>
                </a:ext>
              </a:extLst>
            </p:cNvPr>
            <p:cNvSpPr/>
            <p:nvPr/>
          </p:nvSpPr>
          <p:spPr>
            <a:xfrm>
              <a:off x="6126480" y="2423160"/>
              <a:ext cx="72000" cy="72000"/>
            </a:xfrm>
            <a:prstGeom prst="ellipse">
              <a:avLst/>
            </a:prstGeom>
            <a:solidFill>
              <a:srgbClr val="AB794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CE1032-DC77-D08F-927F-FBC99B651076}"/>
              </a:ext>
            </a:extLst>
          </p:cNvPr>
          <p:cNvCxnSpPr>
            <a:cxnSpLocks/>
          </p:cNvCxnSpPr>
          <p:nvPr/>
        </p:nvCxnSpPr>
        <p:spPr>
          <a:xfrm flipV="1">
            <a:off x="4695816" y="2834879"/>
            <a:ext cx="461400" cy="108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A444081-07FF-29D3-08FE-47D0FFF21883}"/>
              </a:ext>
            </a:extLst>
          </p:cNvPr>
          <p:cNvGrpSpPr/>
          <p:nvPr/>
        </p:nvGrpSpPr>
        <p:grpSpPr>
          <a:xfrm>
            <a:off x="298704" y="2438400"/>
            <a:ext cx="5610216" cy="1870320"/>
            <a:chOff x="298704" y="2438400"/>
            <a:chExt cx="5610216" cy="187032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550DEAC-7E8B-36E5-10A5-237336B462B2}"/>
                </a:ext>
              </a:extLst>
            </p:cNvPr>
            <p:cNvSpPr/>
            <p:nvPr/>
          </p:nvSpPr>
          <p:spPr>
            <a:xfrm>
              <a:off x="298704" y="2438400"/>
              <a:ext cx="72000" cy="72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25C1B65-BA59-0684-7EEF-A1B00DCF047F}"/>
                </a:ext>
              </a:extLst>
            </p:cNvPr>
            <p:cNvSpPr/>
            <p:nvPr/>
          </p:nvSpPr>
          <p:spPr>
            <a:xfrm>
              <a:off x="5836920" y="4236720"/>
              <a:ext cx="72000" cy="72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22A4898-EFDC-1646-5D7A-820DF0ED695C}"/>
              </a:ext>
            </a:extLst>
          </p:cNvPr>
          <p:cNvCxnSpPr>
            <a:cxnSpLocks/>
          </p:cNvCxnSpPr>
          <p:nvPr/>
        </p:nvCxnSpPr>
        <p:spPr>
          <a:xfrm>
            <a:off x="5967780" y="4272720"/>
            <a:ext cx="724295" cy="0"/>
          </a:xfrm>
          <a:prstGeom prst="straightConnector1">
            <a:avLst/>
          </a:prstGeom>
          <a:ln>
            <a:solidFill>
              <a:srgbClr val="AF00E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FFF166-29CA-2ABC-E3D9-2A4CB64C57F7}"/>
              </a:ext>
            </a:extLst>
          </p:cNvPr>
          <p:cNvCxnSpPr>
            <a:cxnSpLocks/>
          </p:cNvCxnSpPr>
          <p:nvPr/>
        </p:nvCxnSpPr>
        <p:spPr>
          <a:xfrm flipH="1">
            <a:off x="6027792" y="2497415"/>
            <a:ext cx="108000" cy="180000"/>
          </a:xfrm>
          <a:prstGeom prst="straightConnector1">
            <a:avLst/>
          </a:prstGeom>
          <a:ln>
            <a:solidFill>
              <a:srgbClr val="AB794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98C1F44-5545-7B6F-F886-9FAD9F48B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808187"/>
              </p:ext>
            </p:extLst>
          </p:nvPr>
        </p:nvGraphicFramePr>
        <p:xfrm>
          <a:off x="447936" y="3596402"/>
          <a:ext cx="2226556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200">
                  <a:extLst>
                    <a:ext uri="{9D8B030D-6E8A-4147-A177-3AD203B41FA5}">
                      <a16:colId xmlns:a16="http://schemas.microsoft.com/office/drawing/2014/main" val="1061028968"/>
                    </a:ext>
                  </a:extLst>
                </a:gridCol>
                <a:gridCol w="473078">
                  <a:extLst>
                    <a:ext uri="{9D8B030D-6E8A-4147-A177-3AD203B41FA5}">
                      <a16:colId xmlns:a16="http://schemas.microsoft.com/office/drawing/2014/main" val="2157913178"/>
                    </a:ext>
                  </a:extLst>
                </a:gridCol>
                <a:gridCol w="556639">
                  <a:extLst>
                    <a:ext uri="{9D8B030D-6E8A-4147-A177-3AD203B41FA5}">
                      <a16:colId xmlns:a16="http://schemas.microsoft.com/office/drawing/2014/main" val="3369388061"/>
                    </a:ext>
                  </a:extLst>
                </a:gridCol>
                <a:gridCol w="556639">
                  <a:extLst>
                    <a:ext uri="{9D8B030D-6E8A-4147-A177-3AD203B41FA5}">
                      <a16:colId xmlns:a16="http://schemas.microsoft.com/office/drawing/2014/main" val="1616934172"/>
                    </a:ext>
                  </a:extLst>
                </a:gridCol>
              </a:tblGrid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GT/PRED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dirty="0"/>
                        <a:t>0</a:t>
                      </a:r>
                      <a:endParaRPr lang="en-CL" sz="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dirty="0"/>
                        <a:t>1</a:t>
                      </a:r>
                      <a:endParaRPr lang="en-CL" sz="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000" baseline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80042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236650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649184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85535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07A1CEB-1602-675B-3D47-1485B473C96E}"/>
              </a:ext>
            </a:extLst>
          </p:cNvPr>
          <p:cNvSpPr txBox="1"/>
          <p:nvPr/>
        </p:nvSpPr>
        <p:spPr>
          <a:xfrm>
            <a:off x="369749" y="3244334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3128680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27D43-3925-08FF-3EF1-3D20F43D1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5AA2310F-AEA0-9186-1863-767DBBD55C05}"/>
              </a:ext>
            </a:extLst>
          </p:cNvPr>
          <p:cNvSpPr txBox="1"/>
          <p:nvPr/>
        </p:nvSpPr>
        <p:spPr>
          <a:xfrm>
            <a:off x="30994" y="15479"/>
            <a:ext cx="4488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Evaluation: Accuracy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048645-AF21-1FAC-D76E-2C0A65A0D3BC}"/>
              </a:ext>
            </a:extLst>
          </p:cNvPr>
          <p:cNvSpPr txBox="1"/>
          <p:nvPr/>
        </p:nvSpPr>
        <p:spPr>
          <a:xfrm>
            <a:off x="369749" y="1493930"/>
            <a:ext cx="220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Selection of Testing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B41B59AA-0799-84D1-BB0B-8754EF983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521" y="1453896"/>
            <a:ext cx="5417730" cy="380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C81968-BC2D-B951-0A7D-6327A62D149A}"/>
              </a:ext>
            </a:extLst>
          </p:cNvPr>
          <p:cNvSpPr txBox="1"/>
          <p:nvPr/>
        </p:nvSpPr>
        <p:spPr>
          <a:xfrm>
            <a:off x="4222012" y="5477848"/>
            <a:ext cx="413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9 x 3 = 27 points, one for each sample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99FDC7-9FE8-2F37-55EA-07CC72439DB7}"/>
              </a:ext>
            </a:extLst>
          </p:cNvPr>
          <p:cNvGraphicFramePr>
            <a:graphicFrameLocks noGrp="1"/>
          </p:cNvGraphicFramePr>
          <p:nvPr/>
        </p:nvGraphicFramePr>
        <p:xfrm>
          <a:off x="447936" y="1935719"/>
          <a:ext cx="2783195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639">
                  <a:extLst>
                    <a:ext uri="{9D8B030D-6E8A-4147-A177-3AD203B41FA5}">
                      <a16:colId xmlns:a16="http://schemas.microsoft.com/office/drawing/2014/main" val="1061028968"/>
                    </a:ext>
                  </a:extLst>
                </a:gridCol>
                <a:gridCol w="556639">
                  <a:extLst>
                    <a:ext uri="{9D8B030D-6E8A-4147-A177-3AD203B41FA5}">
                      <a16:colId xmlns:a16="http://schemas.microsoft.com/office/drawing/2014/main" val="2157913178"/>
                    </a:ext>
                  </a:extLst>
                </a:gridCol>
                <a:gridCol w="556639">
                  <a:extLst>
                    <a:ext uri="{9D8B030D-6E8A-4147-A177-3AD203B41FA5}">
                      <a16:colId xmlns:a16="http://schemas.microsoft.com/office/drawing/2014/main" val="3369388061"/>
                    </a:ext>
                  </a:extLst>
                </a:gridCol>
                <a:gridCol w="556639">
                  <a:extLst>
                    <a:ext uri="{9D8B030D-6E8A-4147-A177-3AD203B41FA5}">
                      <a16:colId xmlns:a16="http://schemas.microsoft.com/office/drawing/2014/main" val="1616934172"/>
                    </a:ext>
                  </a:extLst>
                </a:gridCol>
                <a:gridCol w="556639">
                  <a:extLst>
                    <a:ext uri="{9D8B030D-6E8A-4147-A177-3AD203B41FA5}">
                      <a16:colId xmlns:a16="http://schemas.microsoft.com/office/drawing/2014/main" val="971367579"/>
                    </a:ext>
                  </a:extLst>
                </a:gridCol>
              </a:tblGrid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CL" sz="8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CL" sz="8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000" baseline="0" dirty="0"/>
                        <a:t>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000" baseline="0" dirty="0"/>
                        <a:t>PRED</a:t>
                      </a:r>
                      <a:endParaRPr lang="en-CL" sz="10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80042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0.14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0.61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236650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20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0.43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0.17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649184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30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0.49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0.78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855351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706380E1-31B4-4CF6-D204-62BB8520FD77}"/>
              </a:ext>
            </a:extLst>
          </p:cNvPr>
          <p:cNvGrpSpPr/>
          <p:nvPr/>
        </p:nvGrpSpPr>
        <p:grpSpPr>
          <a:xfrm>
            <a:off x="292608" y="2212848"/>
            <a:ext cx="4375776" cy="782184"/>
            <a:chOff x="292608" y="2212848"/>
            <a:chExt cx="4375776" cy="78218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81DB779-0F04-A199-EF5A-4D84C5DD21C1}"/>
                </a:ext>
              </a:extLst>
            </p:cNvPr>
            <p:cNvSpPr/>
            <p:nvPr/>
          </p:nvSpPr>
          <p:spPr>
            <a:xfrm>
              <a:off x="292608" y="221284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88DDEE6-07C2-E123-A38C-6ACC0A40BC4B}"/>
                </a:ext>
              </a:extLst>
            </p:cNvPr>
            <p:cNvSpPr/>
            <p:nvPr/>
          </p:nvSpPr>
          <p:spPr>
            <a:xfrm>
              <a:off x="4596384" y="292303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8B9A46A-1C0C-3AE3-4422-B4113AE64D91}"/>
              </a:ext>
            </a:extLst>
          </p:cNvPr>
          <p:cNvGrpSpPr/>
          <p:nvPr/>
        </p:nvGrpSpPr>
        <p:grpSpPr>
          <a:xfrm>
            <a:off x="295656" y="2423160"/>
            <a:ext cx="5902824" cy="294504"/>
            <a:chOff x="295656" y="2423160"/>
            <a:chExt cx="5902824" cy="29450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DC9A1CE-3E59-415F-26E9-51E464012ED0}"/>
                </a:ext>
              </a:extLst>
            </p:cNvPr>
            <p:cNvSpPr/>
            <p:nvPr/>
          </p:nvSpPr>
          <p:spPr>
            <a:xfrm>
              <a:off x="295656" y="2645664"/>
              <a:ext cx="72000" cy="72000"/>
            </a:xfrm>
            <a:prstGeom prst="ellipse">
              <a:avLst/>
            </a:prstGeom>
            <a:solidFill>
              <a:srgbClr val="AB794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4B621BB-822F-EEF6-BD9E-546407B82F35}"/>
                </a:ext>
              </a:extLst>
            </p:cNvPr>
            <p:cNvSpPr/>
            <p:nvPr/>
          </p:nvSpPr>
          <p:spPr>
            <a:xfrm>
              <a:off x="6126480" y="2423160"/>
              <a:ext cx="72000" cy="72000"/>
            </a:xfrm>
            <a:prstGeom prst="ellipse">
              <a:avLst/>
            </a:prstGeom>
            <a:solidFill>
              <a:srgbClr val="AB794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338F75-6EC4-CA26-1EBD-8DF05DD146F7}"/>
              </a:ext>
            </a:extLst>
          </p:cNvPr>
          <p:cNvCxnSpPr>
            <a:cxnSpLocks/>
          </p:cNvCxnSpPr>
          <p:nvPr/>
        </p:nvCxnSpPr>
        <p:spPr>
          <a:xfrm flipV="1">
            <a:off x="4695816" y="2834879"/>
            <a:ext cx="461400" cy="108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5C50314-8A67-CE93-3448-4F6C55E4D110}"/>
              </a:ext>
            </a:extLst>
          </p:cNvPr>
          <p:cNvGrpSpPr/>
          <p:nvPr/>
        </p:nvGrpSpPr>
        <p:grpSpPr>
          <a:xfrm>
            <a:off x="298704" y="2438400"/>
            <a:ext cx="5610216" cy="1870320"/>
            <a:chOff x="298704" y="2438400"/>
            <a:chExt cx="5610216" cy="187032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20C207D-0CEE-C132-1B6C-9F3F5F282B23}"/>
                </a:ext>
              </a:extLst>
            </p:cNvPr>
            <p:cNvSpPr/>
            <p:nvPr/>
          </p:nvSpPr>
          <p:spPr>
            <a:xfrm>
              <a:off x="298704" y="2438400"/>
              <a:ext cx="72000" cy="72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C8A8A77-B899-3439-ABD8-F0B33AD18E64}"/>
                </a:ext>
              </a:extLst>
            </p:cNvPr>
            <p:cNvSpPr/>
            <p:nvPr/>
          </p:nvSpPr>
          <p:spPr>
            <a:xfrm>
              <a:off x="5836920" y="4236720"/>
              <a:ext cx="72000" cy="72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EEE8E38-A9F8-2311-8CFF-8F45DC506538}"/>
              </a:ext>
            </a:extLst>
          </p:cNvPr>
          <p:cNvCxnSpPr>
            <a:cxnSpLocks/>
          </p:cNvCxnSpPr>
          <p:nvPr/>
        </p:nvCxnSpPr>
        <p:spPr>
          <a:xfrm>
            <a:off x="5967780" y="4272720"/>
            <a:ext cx="724295" cy="0"/>
          </a:xfrm>
          <a:prstGeom prst="straightConnector1">
            <a:avLst/>
          </a:prstGeom>
          <a:ln>
            <a:solidFill>
              <a:srgbClr val="AF00E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B304EA-9437-C7A7-B9AB-633BDDCC1CDD}"/>
              </a:ext>
            </a:extLst>
          </p:cNvPr>
          <p:cNvCxnSpPr>
            <a:cxnSpLocks/>
          </p:cNvCxnSpPr>
          <p:nvPr/>
        </p:nvCxnSpPr>
        <p:spPr>
          <a:xfrm flipH="1">
            <a:off x="6027792" y="2497415"/>
            <a:ext cx="108000" cy="180000"/>
          </a:xfrm>
          <a:prstGeom prst="straightConnector1">
            <a:avLst/>
          </a:prstGeom>
          <a:ln>
            <a:solidFill>
              <a:srgbClr val="AB794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13B83E2-EB0C-48D5-A9F5-6F20DBDE22D8}"/>
              </a:ext>
            </a:extLst>
          </p:cNvPr>
          <p:cNvGraphicFramePr>
            <a:graphicFrameLocks noGrp="1"/>
          </p:cNvGraphicFramePr>
          <p:nvPr/>
        </p:nvGraphicFramePr>
        <p:xfrm>
          <a:off x="447936" y="3596402"/>
          <a:ext cx="2226556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200">
                  <a:extLst>
                    <a:ext uri="{9D8B030D-6E8A-4147-A177-3AD203B41FA5}">
                      <a16:colId xmlns:a16="http://schemas.microsoft.com/office/drawing/2014/main" val="1061028968"/>
                    </a:ext>
                  </a:extLst>
                </a:gridCol>
                <a:gridCol w="473078">
                  <a:extLst>
                    <a:ext uri="{9D8B030D-6E8A-4147-A177-3AD203B41FA5}">
                      <a16:colId xmlns:a16="http://schemas.microsoft.com/office/drawing/2014/main" val="2157913178"/>
                    </a:ext>
                  </a:extLst>
                </a:gridCol>
                <a:gridCol w="556639">
                  <a:extLst>
                    <a:ext uri="{9D8B030D-6E8A-4147-A177-3AD203B41FA5}">
                      <a16:colId xmlns:a16="http://schemas.microsoft.com/office/drawing/2014/main" val="3369388061"/>
                    </a:ext>
                  </a:extLst>
                </a:gridCol>
                <a:gridCol w="556639">
                  <a:extLst>
                    <a:ext uri="{9D8B030D-6E8A-4147-A177-3AD203B41FA5}">
                      <a16:colId xmlns:a16="http://schemas.microsoft.com/office/drawing/2014/main" val="1616934172"/>
                    </a:ext>
                  </a:extLst>
                </a:gridCol>
              </a:tblGrid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GT/PRED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dirty="0"/>
                        <a:t>0</a:t>
                      </a:r>
                      <a:endParaRPr lang="en-CL" sz="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800" dirty="0"/>
                        <a:t>1</a:t>
                      </a:r>
                      <a:endParaRPr lang="en-CL" sz="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000" baseline="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80042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236650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649184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85535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83C98ED-3D57-CA53-6A04-10E3BA5FC242}"/>
              </a:ext>
            </a:extLst>
          </p:cNvPr>
          <p:cNvSpPr txBox="1"/>
          <p:nvPr/>
        </p:nvSpPr>
        <p:spPr>
          <a:xfrm>
            <a:off x="369749" y="3244334"/>
            <a:ext cx="1909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Confusion Matrix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DE73FC1-BDD2-0C58-73EC-359EC17B66DE}"/>
              </a:ext>
            </a:extLst>
          </p:cNvPr>
          <p:cNvSpPr txBox="1"/>
          <p:nvPr/>
        </p:nvSpPr>
        <p:spPr>
          <a:xfrm>
            <a:off x="369749" y="4769312"/>
            <a:ext cx="2502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Accuracy = 3/3 = 100%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06C95A8-8065-3987-6F44-6ED289177E71}"/>
              </a:ext>
            </a:extLst>
          </p:cNvPr>
          <p:cNvSpPr/>
          <p:nvPr/>
        </p:nvSpPr>
        <p:spPr>
          <a:xfrm rot="17374044">
            <a:off x="1697837" y="3459051"/>
            <a:ext cx="360383" cy="14029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16774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close up of a person&#10;&#10;AI-generated content may be incorrect.">
            <a:extLst>
              <a:ext uri="{FF2B5EF4-FFF2-40B4-BE49-F238E27FC236}">
                <a16:creationId xmlns:a16="http://schemas.microsoft.com/office/drawing/2014/main" id="{C97546CB-FB78-31CB-D366-8157B63BB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74" y="2084070"/>
            <a:ext cx="2637839" cy="2683713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42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person wearing glasses&#10;&#10;AI-generated content may be incorrect.">
            <a:extLst>
              <a:ext uri="{FF2B5EF4-FFF2-40B4-BE49-F238E27FC236}">
                <a16:creationId xmlns:a16="http://schemas.microsoft.com/office/drawing/2014/main" id="{1EE034C3-1946-B3DF-B0BF-E450DE626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3007" y="2110958"/>
            <a:ext cx="2653008" cy="2629937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9694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close up of a person's face&#10;&#10;AI-generated content may be incorrect.">
            <a:extLst>
              <a:ext uri="{FF2B5EF4-FFF2-40B4-BE49-F238E27FC236}">
                <a16:creationId xmlns:a16="http://schemas.microsoft.com/office/drawing/2014/main" id="{FB405647-C14E-0DB0-DF48-CE79B9D98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752" y="2107008"/>
            <a:ext cx="2637840" cy="2637840"/>
          </a:xfrm>
          <a:prstGeom prst="rect">
            <a:avLst/>
          </a:prstGeom>
        </p:spPr>
      </p:pic>
      <p:sp>
        <p:nvSpPr>
          <p:cNvPr id="6" name="AutoShape 2">
            <a:extLst>
              <a:ext uri="{FF2B5EF4-FFF2-40B4-BE49-F238E27FC236}">
                <a16:creationId xmlns:a16="http://schemas.microsoft.com/office/drawing/2014/main" id="{84E3BC55-6CEB-2FD2-DABF-A9A4FE3F7C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B0AE05-FF1C-B2DC-95C9-D23E05173E16}"/>
              </a:ext>
            </a:extLst>
          </p:cNvPr>
          <p:cNvSpPr txBox="1"/>
          <p:nvPr/>
        </p:nvSpPr>
        <p:spPr>
          <a:xfrm>
            <a:off x="30994" y="15479"/>
            <a:ext cx="8414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Example: Face Recognition for 3 people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21F9C0-A79D-6B7B-4065-B70988D86B67}"/>
              </a:ext>
            </a:extLst>
          </p:cNvPr>
          <p:cNvSpPr txBox="1"/>
          <p:nvPr/>
        </p:nvSpPr>
        <p:spPr>
          <a:xfrm>
            <a:off x="654100" y="4894365"/>
            <a:ext cx="79752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Subject 0       Subject 1       Subject 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EAA9C7-7DC9-7CD1-3232-0EB2FC8C1574}"/>
              </a:ext>
            </a:extLst>
          </p:cNvPr>
          <p:cNvSpPr txBox="1"/>
          <p:nvPr/>
        </p:nvSpPr>
        <p:spPr>
          <a:xfrm>
            <a:off x="729004" y="5797888"/>
            <a:ext cx="7353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10 images per subject: images 1… 9 for training, image 10 for testing</a:t>
            </a:r>
          </a:p>
        </p:txBody>
      </p:sp>
    </p:spTree>
    <p:extLst>
      <p:ext uri="{BB962C8B-B14F-4D97-AF65-F5344CB8AC3E}">
        <p14:creationId xmlns:p14="http://schemas.microsoft.com/office/powerpoint/2010/main" val="3649908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erson wearing glasses&#10;&#10;AI-generated content may be incorrect.">
            <a:extLst>
              <a:ext uri="{FF2B5EF4-FFF2-40B4-BE49-F238E27FC236}">
                <a16:creationId xmlns:a16="http://schemas.microsoft.com/office/drawing/2014/main" id="{F836B581-C0E8-D837-B6D5-876894A7E7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824" y="1062447"/>
            <a:ext cx="1743160" cy="1728000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4493357-A073-3AC3-BC88-89BE704C9B5F}"/>
              </a:ext>
            </a:extLst>
          </p:cNvPr>
          <p:cNvCxnSpPr>
            <a:stCxn id="3" idx="1"/>
            <a:endCxn id="3" idx="3"/>
          </p:cNvCxnSpPr>
          <p:nvPr/>
        </p:nvCxnSpPr>
        <p:spPr>
          <a:xfrm>
            <a:off x="877824" y="1926447"/>
            <a:ext cx="174316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EA1F65-DE25-3E78-588F-817DB5088F72}"/>
              </a:ext>
            </a:extLst>
          </p:cNvPr>
          <p:cNvCxnSpPr>
            <a:cxnSpLocks/>
            <a:stCxn id="3" idx="2"/>
            <a:endCxn id="3" idx="0"/>
          </p:cNvCxnSpPr>
          <p:nvPr/>
        </p:nvCxnSpPr>
        <p:spPr>
          <a:xfrm flipV="1">
            <a:off x="1749404" y="1062447"/>
            <a:ext cx="0" cy="1728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C2FA465-767B-63D4-463E-1103DEAD4943}"/>
              </a:ext>
            </a:extLst>
          </p:cNvPr>
          <p:cNvSpPr/>
          <p:nvPr/>
        </p:nvSpPr>
        <p:spPr>
          <a:xfrm>
            <a:off x="841248" y="1025871"/>
            <a:ext cx="1816608" cy="18008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pic>
        <p:nvPicPr>
          <p:cNvPr id="12" name="Imagen 23" descr="Screen shot 2011-09-26 at 3.09.19 PM.png">
            <a:extLst>
              <a:ext uri="{FF2B5EF4-FFF2-40B4-BE49-F238E27FC236}">
                <a16:creationId xmlns:a16="http://schemas.microsoft.com/office/drawing/2014/main" id="{D58BD9DF-12E4-37D2-2E77-6929AE59B94D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67656" y="1700390"/>
            <a:ext cx="735104" cy="453053"/>
          </a:xfrm>
          <a:prstGeom prst="rect">
            <a:avLst/>
          </a:prstGeom>
        </p:spPr>
      </p:pic>
      <p:pic>
        <p:nvPicPr>
          <p:cNvPr id="13" name="Imagen 23" descr="Screen shot 2011-09-26 at 3.09.19 PM.png">
            <a:extLst>
              <a:ext uri="{FF2B5EF4-FFF2-40B4-BE49-F238E27FC236}">
                <a16:creationId xmlns:a16="http://schemas.microsoft.com/office/drawing/2014/main" id="{5490DD74-D2E2-9AD6-9ED0-8E5CC99694FE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59236" y="1694011"/>
            <a:ext cx="735104" cy="453053"/>
          </a:xfrm>
          <a:prstGeom prst="rect">
            <a:avLst/>
          </a:prstGeom>
        </p:spPr>
      </p:pic>
      <p:pic>
        <p:nvPicPr>
          <p:cNvPr id="14" name="Imagen 23" descr="Screen shot 2011-09-26 at 3.09.19 PM.png">
            <a:extLst>
              <a:ext uri="{FF2B5EF4-FFF2-40B4-BE49-F238E27FC236}">
                <a16:creationId xmlns:a16="http://schemas.microsoft.com/office/drawing/2014/main" id="{95613949-6DC9-29CA-FB0D-3700694C24EE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394596" y="1699920"/>
            <a:ext cx="735104" cy="4530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98BD4E7-C1E7-61B9-8665-4787BD544D4B}"/>
              </a:ext>
            </a:extLst>
          </p:cNvPr>
          <p:cNvSpPr txBox="1"/>
          <p:nvPr/>
        </p:nvSpPr>
        <p:spPr>
          <a:xfrm>
            <a:off x="6267951" y="1690514"/>
            <a:ext cx="570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. . .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3F1DF9A-BF5B-067A-7B9B-7CA5A8322C12}"/>
              </a:ext>
            </a:extLst>
          </p:cNvPr>
          <p:cNvSpPr/>
          <p:nvPr/>
        </p:nvSpPr>
        <p:spPr>
          <a:xfrm>
            <a:off x="3031665" y="1615551"/>
            <a:ext cx="731520" cy="6217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LBP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20EAEE3-2BDD-D4BF-683C-72AA1225456C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>
            <a:off x="2657856" y="1926276"/>
            <a:ext cx="373809" cy="1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E8B7EDB-94D5-79DE-6C62-06A980369EAE}"/>
              </a:ext>
            </a:extLst>
          </p:cNvPr>
          <p:cNvSpPr txBox="1"/>
          <p:nvPr/>
        </p:nvSpPr>
        <p:spPr>
          <a:xfrm>
            <a:off x="4386604" y="2160973"/>
            <a:ext cx="3651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1            2                                 4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1C0D68E-6B0F-34C3-2F64-B8779CFD2B75}"/>
              </a:ext>
            </a:extLst>
          </p:cNvPr>
          <p:cNvSpPr/>
          <p:nvPr/>
        </p:nvSpPr>
        <p:spPr>
          <a:xfrm>
            <a:off x="863083" y="1084137"/>
            <a:ext cx="407963" cy="4535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3698B84-EFBF-79BF-75EC-7457B3E4F8CA}"/>
              </a:ext>
            </a:extLst>
          </p:cNvPr>
          <p:cNvSpPr/>
          <p:nvPr/>
        </p:nvSpPr>
        <p:spPr>
          <a:xfrm>
            <a:off x="862612" y="2344132"/>
            <a:ext cx="407963" cy="4535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732BCD3-74C5-BF03-6A28-38BB0EE3A81F}"/>
              </a:ext>
            </a:extLst>
          </p:cNvPr>
          <p:cNvSpPr/>
          <p:nvPr/>
        </p:nvSpPr>
        <p:spPr>
          <a:xfrm>
            <a:off x="2231457" y="1055222"/>
            <a:ext cx="407963" cy="4535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F5BCCA1-5594-5491-665C-60EABFFF895D}"/>
              </a:ext>
            </a:extLst>
          </p:cNvPr>
          <p:cNvSpPr/>
          <p:nvPr/>
        </p:nvSpPr>
        <p:spPr>
          <a:xfrm>
            <a:off x="2255249" y="2357454"/>
            <a:ext cx="407963" cy="4535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4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FDDF9D76-00EA-64E5-0FE3-1F4DB851F992}"/>
              </a:ext>
            </a:extLst>
          </p:cNvPr>
          <p:cNvSpPr/>
          <p:nvPr/>
        </p:nvSpPr>
        <p:spPr>
          <a:xfrm rot="5400000" flipH="1">
            <a:off x="6022866" y="-443395"/>
            <a:ext cx="238977" cy="379242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6C1E8B-83EF-844C-E1EF-210F2D3FFE65}"/>
              </a:ext>
            </a:extLst>
          </p:cNvPr>
          <p:cNvSpPr txBox="1"/>
          <p:nvPr/>
        </p:nvSpPr>
        <p:spPr>
          <a:xfrm>
            <a:off x="4949508" y="797936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4 x 59 = 236 features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CB86529-F252-47B1-E79D-CBE251F44DA2}"/>
              </a:ext>
            </a:extLst>
          </p:cNvPr>
          <p:cNvSpPr txBox="1"/>
          <p:nvPr/>
        </p:nvSpPr>
        <p:spPr>
          <a:xfrm>
            <a:off x="30994" y="15479"/>
            <a:ext cx="40511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Feature Extraction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04D34645-0155-6967-37B1-0BB407168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947302"/>
              </p:ext>
            </p:extLst>
          </p:nvPr>
        </p:nvGraphicFramePr>
        <p:xfrm>
          <a:off x="2844760" y="3124715"/>
          <a:ext cx="365196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392">
                  <a:extLst>
                    <a:ext uri="{9D8B030D-6E8A-4147-A177-3AD203B41FA5}">
                      <a16:colId xmlns:a16="http://schemas.microsoft.com/office/drawing/2014/main" val="1061028968"/>
                    </a:ext>
                  </a:extLst>
                </a:gridCol>
                <a:gridCol w="730392">
                  <a:extLst>
                    <a:ext uri="{9D8B030D-6E8A-4147-A177-3AD203B41FA5}">
                      <a16:colId xmlns:a16="http://schemas.microsoft.com/office/drawing/2014/main" val="2157913178"/>
                    </a:ext>
                  </a:extLst>
                </a:gridCol>
                <a:gridCol w="730392">
                  <a:extLst>
                    <a:ext uri="{9D8B030D-6E8A-4147-A177-3AD203B41FA5}">
                      <a16:colId xmlns:a16="http://schemas.microsoft.com/office/drawing/2014/main" val="3369388061"/>
                    </a:ext>
                  </a:extLst>
                </a:gridCol>
                <a:gridCol w="723088">
                  <a:extLst>
                    <a:ext uri="{9D8B030D-6E8A-4147-A177-3AD203B41FA5}">
                      <a16:colId xmlns:a16="http://schemas.microsoft.com/office/drawing/2014/main" val="251597078"/>
                    </a:ext>
                  </a:extLst>
                </a:gridCol>
                <a:gridCol w="737696">
                  <a:extLst>
                    <a:ext uri="{9D8B030D-6E8A-4147-A177-3AD203B41FA5}">
                      <a16:colId xmlns:a16="http://schemas.microsoft.com/office/drawing/2014/main" val="1714838627"/>
                    </a:ext>
                  </a:extLst>
                </a:gridCol>
              </a:tblGrid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Z</a:t>
                      </a:r>
                      <a:r>
                        <a:rPr lang="en-CL" sz="8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Z</a:t>
                      </a:r>
                      <a:r>
                        <a:rPr lang="en-CL" sz="8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Z</a:t>
                      </a:r>
                      <a:r>
                        <a:rPr lang="en-CL" sz="800" baseline="-25000" dirty="0"/>
                        <a:t>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80042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000339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907984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670370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646633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236650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917142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895913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080286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057781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649184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426186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538858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142956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815025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30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855351"/>
                  </a:ext>
                </a:extLst>
              </a:tr>
            </a:tbl>
          </a:graphicData>
        </a:graphic>
      </p:graphicFrame>
      <p:sp>
        <p:nvSpPr>
          <p:cNvPr id="29" name="Right Brace 28">
            <a:extLst>
              <a:ext uri="{FF2B5EF4-FFF2-40B4-BE49-F238E27FC236}">
                <a16:creationId xmlns:a16="http://schemas.microsoft.com/office/drawing/2014/main" id="{A35095A6-739D-E0E9-D659-4CC2BDCA18B2}"/>
              </a:ext>
            </a:extLst>
          </p:cNvPr>
          <p:cNvSpPr/>
          <p:nvPr/>
        </p:nvSpPr>
        <p:spPr>
          <a:xfrm flipH="1">
            <a:off x="2463246" y="3351707"/>
            <a:ext cx="235707" cy="102691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71C2D5-56F3-EB25-7BF3-9A1FAFD6A4E4}"/>
              </a:ext>
            </a:extLst>
          </p:cNvPr>
          <p:cNvSpPr txBox="1"/>
          <p:nvPr/>
        </p:nvSpPr>
        <p:spPr>
          <a:xfrm>
            <a:off x="1277749" y="3680496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Subject 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52BD8B-050F-822E-CAFD-A09C34561170}"/>
              </a:ext>
            </a:extLst>
          </p:cNvPr>
          <p:cNvSpPr txBox="1"/>
          <p:nvPr/>
        </p:nvSpPr>
        <p:spPr>
          <a:xfrm>
            <a:off x="7015396" y="3559257"/>
            <a:ext cx="100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Training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F8D2B2AC-E7B3-DB1E-8C40-77BB60422D39}"/>
              </a:ext>
            </a:extLst>
          </p:cNvPr>
          <p:cNvSpPr/>
          <p:nvPr/>
        </p:nvSpPr>
        <p:spPr>
          <a:xfrm rot="10800000" flipH="1">
            <a:off x="6647345" y="3331658"/>
            <a:ext cx="191046" cy="84714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BCF1FA4-CA81-1D9B-9F3D-83779D01FBAA}"/>
              </a:ext>
            </a:extLst>
          </p:cNvPr>
          <p:cNvSpPr txBox="1"/>
          <p:nvPr/>
        </p:nvSpPr>
        <p:spPr>
          <a:xfrm>
            <a:off x="7032906" y="4121255"/>
            <a:ext cx="90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C19BC57-9589-A3E3-EED2-74DD2240CABB}"/>
              </a:ext>
            </a:extLst>
          </p:cNvPr>
          <p:cNvCxnSpPr/>
          <p:nvPr/>
        </p:nvCxnSpPr>
        <p:spPr>
          <a:xfrm>
            <a:off x="6553170" y="4300124"/>
            <a:ext cx="4598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ight Brace 35">
            <a:extLst>
              <a:ext uri="{FF2B5EF4-FFF2-40B4-BE49-F238E27FC236}">
                <a16:creationId xmlns:a16="http://schemas.microsoft.com/office/drawing/2014/main" id="{DDE5BB6B-9B59-00FD-7167-53638D04CBA4}"/>
              </a:ext>
            </a:extLst>
          </p:cNvPr>
          <p:cNvSpPr/>
          <p:nvPr/>
        </p:nvSpPr>
        <p:spPr>
          <a:xfrm flipH="1">
            <a:off x="2463246" y="4415193"/>
            <a:ext cx="235707" cy="102691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E1272E7-2F24-95C5-9F36-DE16ACDC3929}"/>
              </a:ext>
            </a:extLst>
          </p:cNvPr>
          <p:cNvSpPr txBox="1"/>
          <p:nvPr/>
        </p:nvSpPr>
        <p:spPr>
          <a:xfrm>
            <a:off x="1277749" y="4743982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Subject 1</a:t>
            </a:r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142747EE-4095-295E-B24B-2C4EC712FF50}"/>
              </a:ext>
            </a:extLst>
          </p:cNvPr>
          <p:cNvSpPr/>
          <p:nvPr/>
        </p:nvSpPr>
        <p:spPr>
          <a:xfrm flipH="1">
            <a:off x="2440978" y="5506752"/>
            <a:ext cx="235707" cy="102691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A526DE7-8BBB-8D5C-0381-28FA9BAC7FEF}"/>
              </a:ext>
            </a:extLst>
          </p:cNvPr>
          <p:cNvSpPr txBox="1"/>
          <p:nvPr/>
        </p:nvSpPr>
        <p:spPr>
          <a:xfrm>
            <a:off x="1255481" y="5835541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Subject 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85B5DC0-9EF6-E1B6-255A-F1814CDFA9CE}"/>
              </a:ext>
            </a:extLst>
          </p:cNvPr>
          <p:cNvSpPr txBox="1"/>
          <p:nvPr/>
        </p:nvSpPr>
        <p:spPr>
          <a:xfrm>
            <a:off x="7012280" y="4646508"/>
            <a:ext cx="100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Training</a:t>
            </a:r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EEB165B2-2070-606E-8608-70994B73B2C9}"/>
              </a:ext>
            </a:extLst>
          </p:cNvPr>
          <p:cNvSpPr/>
          <p:nvPr/>
        </p:nvSpPr>
        <p:spPr>
          <a:xfrm rot="10800000" flipH="1">
            <a:off x="6635153" y="4407602"/>
            <a:ext cx="191046" cy="84714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E23DA79-273E-5755-6C40-BEF26165629E}"/>
              </a:ext>
            </a:extLst>
          </p:cNvPr>
          <p:cNvSpPr txBox="1"/>
          <p:nvPr/>
        </p:nvSpPr>
        <p:spPr>
          <a:xfrm>
            <a:off x="7020714" y="5197199"/>
            <a:ext cx="90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F205B97-FFBF-5FEE-ACD9-78DD7EE48B87}"/>
              </a:ext>
            </a:extLst>
          </p:cNvPr>
          <p:cNvCxnSpPr/>
          <p:nvPr/>
        </p:nvCxnSpPr>
        <p:spPr>
          <a:xfrm>
            <a:off x="6540978" y="5376068"/>
            <a:ext cx="4598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2950B6F-E633-DC43-C8F8-F4548FEA42A1}"/>
              </a:ext>
            </a:extLst>
          </p:cNvPr>
          <p:cNvSpPr txBox="1"/>
          <p:nvPr/>
        </p:nvSpPr>
        <p:spPr>
          <a:xfrm>
            <a:off x="7018376" y="5704164"/>
            <a:ext cx="100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Training</a:t>
            </a:r>
          </a:p>
        </p:txBody>
      </p:sp>
      <p:sp>
        <p:nvSpPr>
          <p:cNvPr id="45" name="Right Brace 44">
            <a:extLst>
              <a:ext uri="{FF2B5EF4-FFF2-40B4-BE49-F238E27FC236}">
                <a16:creationId xmlns:a16="http://schemas.microsoft.com/office/drawing/2014/main" id="{0B64DAD2-E963-2A74-69EF-0FDA9B9D4165}"/>
              </a:ext>
            </a:extLst>
          </p:cNvPr>
          <p:cNvSpPr/>
          <p:nvPr/>
        </p:nvSpPr>
        <p:spPr>
          <a:xfrm rot="10800000" flipH="1">
            <a:off x="6641249" y="5465258"/>
            <a:ext cx="191046" cy="84714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AE9554A-265F-FB12-E615-C93ACE019270}"/>
              </a:ext>
            </a:extLst>
          </p:cNvPr>
          <p:cNvSpPr txBox="1"/>
          <p:nvPr/>
        </p:nvSpPr>
        <p:spPr>
          <a:xfrm>
            <a:off x="7026810" y="6254855"/>
            <a:ext cx="90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464C4A9-BC3F-50C5-099A-3745BC8D2A8B}"/>
              </a:ext>
            </a:extLst>
          </p:cNvPr>
          <p:cNvCxnSpPr/>
          <p:nvPr/>
        </p:nvCxnSpPr>
        <p:spPr>
          <a:xfrm>
            <a:off x="6547074" y="6433724"/>
            <a:ext cx="45981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B7B4D43-E569-94A8-24C4-87973BFF8DC0}"/>
              </a:ext>
            </a:extLst>
          </p:cNvPr>
          <p:cNvCxnSpPr/>
          <p:nvPr/>
        </p:nvCxnSpPr>
        <p:spPr>
          <a:xfrm>
            <a:off x="3761232" y="1914084"/>
            <a:ext cx="373809" cy="1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183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75A34-ADBE-067B-9F9C-FB898D155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439F402-9CDB-0E23-799A-3A9D04BD6392}"/>
              </a:ext>
            </a:extLst>
          </p:cNvPr>
          <p:cNvSpPr txBox="1"/>
          <p:nvPr/>
        </p:nvSpPr>
        <p:spPr>
          <a:xfrm>
            <a:off x="30994" y="15479"/>
            <a:ext cx="5370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Splitting Training/Testing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D2E46D59-19C4-7EEB-9011-E646473FF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807922"/>
              </p:ext>
            </p:extLst>
          </p:nvPr>
        </p:nvGraphicFramePr>
        <p:xfrm>
          <a:off x="319140" y="2264961"/>
          <a:ext cx="365196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392">
                  <a:extLst>
                    <a:ext uri="{9D8B030D-6E8A-4147-A177-3AD203B41FA5}">
                      <a16:colId xmlns:a16="http://schemas.microsoft.com/office/drawing/2014/main" val="1061028968"/>
                    </a:ext>
                  </a:extLst>
                </a:gridCol>
                <a:gridCol w="730392">
                  <a:extLst>
                    <a:ext uri="{9D8B030D-6E8A-4147-A177-3AD203B41FA5}">
                      <a16:colId xmlns:a16="http://schemas.microsoft.com/office/drawing/2014/main" val="2157913178"/>
                    </a:ext>
                  </a:extLst>
                </a:gridCol>
                <a:gridCol w="730392">
                  <a:extLst>
                    <a:ext uri="{9D8B030D-6E8A-4147-A177-3AD203B41FA5}">
                      <a16:colId xmlns:a16="http://schemas.microsoft.com/office/drawing/2014/main" val="3369388061"/>
                    </a:ext>
                  </a:extLst>
                </a:gridCol>
                <a:gridCol w="723088">
                  <a:extLst>
                    <a:ext uri="{9D8B030D-6E8A-4147-A177-3AD203B41FA5}">
                      <a16:colId xmlns:a16="http://schemas.microsoft.com/office/drawing/2014/main" val="251597078"/>
                    </a:ext>
                  </a:extLst>
                </a:gridCol>
                <a:gridCol w="737696">
                  <a:extLst>
                    <a:ext uri="{9D8B030D-6E8A-4147-A177-3AD203B41FA5}">
                      <a16:colId xmlns:a16="http://schemas.microsoft.com/office/drawing/2014/main" val="1714838627"/>
                    </a:ext>
                  </a:extLst>
                </a:gridCol>
              </a:tblGrid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Z</a:t>
                      </a:r>
                      <a:r>
                        <a:rPr lang="en-CL" sz="8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Z</a:t>
                      </a:r>
                      <a:r>
                        <a:rPr lang="en-CL" sz="8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Z</a:t>
                      </a:r>
                      <a:r>
                        <a:rPr lang="en-CL" sz="800" baseline="-25000" dirty="0"/>
                        <a:t>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80042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000339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907984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670370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646633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917142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895913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080286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057781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426186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538858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142956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815025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471DF76A-9A17-6403-0356-C0D45D4309D1}"/>
              </a:ext>
            </a:extLst>
          </p:cNvPr>
          <p:cNvSpPr txBox="1"/>
          <p:nvPr/>
        </p:nvSpPr>
        <p:spPr>
          <a:xfrm>
            <a:off x="218343" y="1862843"/>
            <a:ext cx="100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Training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78FC1C-8138-EE0F-E2D1-37D5CDBD0B70}"/>
              </a:ext>
            </a:extLst>
          </p:cNvPr>
          <p:cNvSpPr txBox="1"/>
          <p:nvPr/>
        </p:nvSpPr>
        <p:spPr>
          <a:xfrm>
            <a:off x="4274237" y="1868834"/>
            <a:ext cx="90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F34809E-AF97-70D9-20C8-40610817A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1449448"/>
              </p:ext>
            </p:extLst>
          </p:nvPr>
        </p:nvGraphicFramePr>
        <p:xfrm>
          <a:off x="4291140" y="2264961"/>
          <a:ext cx="365196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392">
                  <a:extLst>
                    <a:ext uri="{9D8B030D-6E8A-4147-A177-3AD203B41FA5}">
                      <a16:colId xmlns:a16="http://schemas.microsoft.com/office/drawing/2014/main" val="1061028968"/>
                    </a:ext>
                  </a:extLst>
                </a:gridCol>
                <a:gridCol w="730392">
                  <a:extLst>
                    <a:ext uri="{9D8B030D-6E8A-4147-A177-3AD203B41FA5}">
                      <a16:colId xmlns:a16="http://schemas.microsoft.com/office/drawing/2014/main" val="2157913178"/>
                    </a:ext>
                  </a:extLst>
                </a:gridCol>
                <a:gridCol w="730392">
                  <a:extLst>
                    <a:ext uri="{9D8B030D-6E8A-4147-A177-3AD203B41FA5}">
                      <a16:colId xmlns:a16="http://schemas.microsoft.com/office/drawing/2014/main" val="3369388061"/>
                    </a:ext>
                  </a:extLst>
                </a:gridCol>
                <a:gridCol w="723088">
                  <a:extLst>
                    <a:ext uri="{9D8B030D-6E8A-4147-A177-3AD203B41FA5}">
                      <a16:colId xmlns:a16="http://schemas.microsoft.com/office/drawing/2014/main" val="251597078"/>
                    </a:ext>
                  </a:extLst>
                </a:gridCol>
                <a:gridCol w="737696">
                  <a:extLst>
                    <a:ext uri="{9D8B030D-6E8A-4147-A177-3AD203B41FA5}">
                      <a16:colId xmlns:a16="http://schemas.microsoft.com/office/drawing/2014/main" val="1714838627"/>
                    </a:ext>
                  </a:extLst>
                </a:gridCol>
              </a:tblGrid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Z</a:t>
                      </a:r>
                      <a:r>
                        <a:rPr lang="en-CL" sz="8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Z</a:t>
                      </a:r>
                      <a:r>
                        <a:rPr lang="en-CL" sz="8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Z</a:t>
                      </a:r>
                      <a:r>
                        <a:rPr lang="en-CL" sz="800" baseline="-25000" dirty="0"/>
                        <a:t>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80042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236650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649184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30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8553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2717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A7141-2B14-8886-9803-9858FFDDE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DB027355-C31A-E9FA-F41E-89EC52FEDF8B}"/>
              </a:ext>
            </a:extLst>
          </p:cNvPr>
          <p:cNvSpPr txBox="1"/>
          <p:nvPr/>
        </p:nvSpPr>
        <p:spPr>
          <a:xfrm>
            <a:off x="30994" y="15479"/>
            <a:ext cx="30764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Normalization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6F77AC6D-A791-7021-20F4-8AEB56C5037D}"/>
              </a:ext>
            </a:extLst>
          </p:cNvPr>
          <p:cNvGraphicFramePr>
            <a:graphicFrameLocks noGrp="1"/>
          </p:cNvGraphicFramePr>
          <p:nvPr/>
        </p:nvGraphicFramePr>
        <p:xfrm>
          <a:off x="319140" y="2264961"/>
          <a:ext cx="365196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392">
                  <a:extLst>
                    <a:ext uri="{9D8B030D-6E8A-4147-A177-3AD203B41FA5}">
                      <a16:colId xmlns:a16="http://schemas.microsoft.com/office/drawing/2014/main" val="1061028968"/>
                    </a:ext>
                  </a:extLst>
                </a:gridCol>
                <a:gridCol w="730392">
                  <a:extLst>
                    <a:ext uri="{9D8B030D-6E8A-4147-A177-3AD203B41FA5}">
                      <a16:colId xmlns:a16="http://schemas.microsoft.com/office/drawing/2014/main" val="2157913178"/>
                    </a:ext>
                  </a:extLst>
                </a:gridCol>
                <a:gridCol w="730392">
                  <a:extLst>
                    <a:ext uri="{9D8B030D-6E8A-4147-A177-3AD203B41FA5}">
                      <a16:colId xmlns:a16="http://schemas.microsoft.com/office/drawing/2014/main" val="3369388061"/>
                    </a:ext>
                  </a:extLst>
                </a:gridCol>
                <a:gridCol w="723088">
                  <a:extLst>
                    <a:ext uri="{9D8B030D-6E8A-4147-A177-3AD203B41FA5}">
                      <a16:colId xmlns:a16="http://schemas.microsoft.com/office/drawing/2014/main" val="251597078"/>
                    </a:ext>
                  </a:extLst>
                </a:gridCol>
                <a:gridCol w="737696">
                  <a:extLst>
                    <a:ext uri="{9D8B030D-6E8A-4147-A177-3AD203B41FA5}">
                      <a16:colId xmlns:a16="http://schemas.microsoft.com/office/drawing/2014/main" val="1714838627"/>
                    </a:ext>
                  </a:extLst>
                </a:gridCol>
              </a:tblGrid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Z</a:t>
                      </a:r>
                      <a:r>
                        <a:rPr lang="en-CL" sz="8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Z</a:t>
                      </a:r>
                      <a:r>
                        <a:rPr lang="en-CL" sz="8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Z</a:t>
                      </a:r>
                      <a:r>
                        <a:rPr lang="en-CL" sz="800" baseline="-25000" dirty="0"/>
                        <a:t>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80042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000339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907984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670370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646633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917142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895913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080286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057781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426186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538858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142956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815025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AD6D3E75-05A8-12EB-D14C-39622845664B}"/>
              </a:ext>
            </a:extLst>
          </p:cNvPr>
          <p:cNvSpPr txBox="1"/>
          <p:nvPr/>
        </p:nvSpPr>
        <p:spPr>
          <a:xfrm>
            <a:off x="218343" y="1862843"/>
            <a:ext cx="100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Training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1A1927-4884-EC06-A90C-C4ECF7988134}"/>
              </a:ext>
            </a:extLst>
          </p:cNvPr>
          <p:cNvSpPr txBox="1"/>
          <p:nvPr/>
        </p:nvSpPr>
        <p:spPr>
          <a:xfrm>
            <a:off x="4274237" y="1868834"/>
            <a:ext cx="90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F77DED-F4AD-DD6D-6C48-57F29815C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773599"/>
              </p:ext>
            </p:extLst>
          </p:nvPr>
        </p:nvGraphicFramePr>
        <p:xfrm>
          <a:off x="4291140" y="2264961"/>
          <a:ext cx="3651960" cy="85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392">
                  <a:extLst>
                    <a:ext uri="{9D8B030D-6E8A-4147-A177-3AD203B41FA5}">
                      <a16:colId xmlns:a16="http://schemas.microsoft.com/office/drawing/2014/main" val="1061028968"/>
                    </a:ext>
                  </a:extLst>
                </a:gridCol>
                <a:gridCol w="730392">
                  <a:extLst>
                    <a:ext uri="{9D8B030D-6E8A-4147-A177-3AD203B41FA5}">
                      <a16:colId xmlns:a16="http://schemas.microsoft.com/office/drawing/2014/main" val="2157913178"/>
                    </a:ext>
                  </a:extLst>
                </a:gridCol>
                <a:gridCol w="730392">
                  <a:extLst>
                    <a:ext uri="{9D8B030D-6E8A-4147-A177-3AD203B41FA5}">
                      <a16:colId xmlns:a16="http://schemas.microsoft.com/office/drawing/2014/main" val="3369388061"/>
                    </a:ext>
                  </a:extLst>
                </a:gridCol>
                <a:gridCol w="723088">
                  <a:extLst>
                    <a:ext uri="{9D8B030D-6E8A-4147-A177-3AD203B41FA5}">
                      <a16:colId xmlns:a16="http://schemas.microsoft.com/office/drawing/2014/main" val="251597078"/>
                    </a:ext>
                  </a:extLst>
                </a:gridCol>
                <a:gridCol w="737696">
                  <a:extLst>
                    <a:ext uri="{9D8B030D-6E8A-4147-A177-3AD203B41FA5}">
                      <a16:colId xmlns:a16="http://schemas.microsoft.com/office/drawing/2014/main" val="1714838627"/>
                    </a:ext>
                  </a:extLst>
                </a:gridCol>
              </a:tblGrid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Z</a:t>
                      </a:r>
                      <a:r>
                        <a:rPr lang="en-CL" sz="8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Z</a:t>
                      </a:r>
                      <a:r>
                        <a:rPr lang="en-CL" sz="8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Z</a:t>
                      </a:r>
                      <a:r>
                        <a:rPr lang="en-CL" sz="800" baseline="-25000" dirty="0"/>
                        <a:t>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80042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236650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649184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30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85535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21E90D1-8C09-0733-2541-989114256BE0}"/>
              </a:ext>
            </a:extLst>
          </p:cNvPr>
          <p:cNvSpPr txBox="1"/>
          <p:nvPr/>
        </p:nvSpPr>
        <p:spPr>
          <a:xfrm>
            <a:off x="100584" y="622111"/>
            <a:ext cx="8500884" cy="1081706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</a:pPr>
            <a:r>
              <a:rPr lang="en-US" sz="2800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Xtrain_new</a:t>
            </a:r>
            <a:r>
              <a:rPr lang="en-US" sz="28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a, b = minmax(</a:t>
            </a:r>
            <a:r>
              <a:rPr lang="en-US" sz="2800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Xtrain</a:t>
            </a:r>
            <a:r>
              <a:rPr lang="en-US" sz="28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ts val="2475"/>
              </a:lnSpc>
            </a:pPr>
            <a:endParaRPr lang="en-US" sz="2800" b="1" dirty="0">
              <a:solidFill>
                <a:srgbClr val="00B05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475"/>
              </a:lnSpc>
            </a:pPr>
            <a:r>
              <a:rPr lang="en-US" sz="2800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Xtest_new</a:t>
            </a:r>
            <a:r>
              <a:rPr lang="en-US" sz="28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= </a:t>
            </a:r>
            <a:r>
              <a:rPr lang="en-US" sz="2800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Xtest</a:t>
            </a:r>
            <a:r>
              <a:rPr lang="en-US" sz="28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* a + 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F4F9D2-85E5-CFB0-72D0-538C6B0A936F}"/>
              </a:ext>
            </a:extLst>
          </p:cNvPr>
          <p:cNvSpPr txBox="1"/>
          <p:nvPr/>
        </p:nvSpPr>
        <p:spPr>
          <a:xfrm>
            <a:off x="4276344" y="3355508"/>
            <a:ext cx="4325124" cy="327205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</a:pPr>
            <a:r>
              <a:rPr lang="en-US" sz="14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0) Original columns </a:t>
            </a:r>
          </a:p>
          <a:p>
            <a:pPr>
              <a:lnSpc>
                <a:spcPts val="2475"/>
              </a:lnSpc>
            </a:pPr>
            <a:r>
              <a:rPr lang="en-US" sz="1400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xtrain</a:t>
            </a:r>
            <a:r>
              <a:rPr lang="en-US" sz="14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xtest</a:t>
            </a:r>
            <a:endParaRPr lang="en-US" sz="1400" b="1" dirty="0">
              <a:solidFill>
                <a:srgbClr val="00B05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475"/>
              </a:lnSpc>
            </a:pP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475"/>
              </a:lnSpc>
            </a:pPr>
            <a:r>
              <a:rPr lang="en-US" sz="14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1) Parameters (</a:t>
            </a:r>
            <a:r>
              <a:rPr lang="en-US" sz="1400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4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1400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xtrain</a:t>
            </a:r>
            <a:r>
              <a:rPr lang="en-US" sz="1400" b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!!!)</a:t>
            </a:r>
            <a:endParaRPr lang="en-US" sz="1400" b="1" dirty="0">
              <a:solidFill>
                <a:srgbClr val="00B05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475"/>
              </a:lnSpc>
            </a:pPr>
            <a:r>
              <a:rPr lang="en-US" sz="1400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en-US" sz="14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min(</a:t>
            </a:r>
            <a:r>
              <a:rPr lang="en-US" sz="1400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xtrain</a:t>
            </a:r>
            <a:r>
              <a:rPr lang="en-US" sz="1400" b="1" dirty="0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400" b="1" dirty="0" err="1"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xtrain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lnSpc>
                <a:spcPts val="2475"/>
              </a:lnSpc>
            </a:pP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xmax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– </a:t>
            </a: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 = 1/d, b = -</a:t>
            </a: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xmin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/d</a:t>
            </a:r>
          </a:p>
          <a:p>
            <a:pPr>
              <a:lnSpc>
                <a:spcPts val="2475"/>
              </a:lnSpc>
            </a:pPr>
            <a:endParaRPr lang="en-US" sz="14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2475"/>
              </a:lnSpc>
            </a:pP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2) Scaling</a:t>
            </a:r>
          </a:p>
          <a:p>
            <a:pPr>
              <a:lnSpc>
                <a:spcPts val="2475"/>
              </a:lnSpc>
            </a:pP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xtrain_new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a*</a:t>
            </a: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xtrain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b</a:t>
            </a:r>
          </a:p>
          <a:p>
            <a:pPr>
              <a:lnSpc>
                <a:spcPts val="2475"/>
              </a:lnSpc>
            </a:pP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xtest_new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= a*</a:t>
            </a:r>
            <a:r>
              <a:rPr lang="en-US" sz="14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xtest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+ 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928E85-11D6-48CE-114C-C2BD298175F3}"/>
              </a:ext>
            </a:extLst>
          </p:cNvPr>
          <p:cNvSpPr txBox="1"/>
          <p:nvPr/>
        </p:nvSpPr>
        <p:spPr>
          <a:xfrm>
            <a:off x="3257621" y="6026628"/>
            <a:ext cx="911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Trebuchet MS"/>
                <a:cs typeface="Trebuchet MS"/>
              </a:rPr>
              <a:t>Pseudo Code</a:t>
            </a:r>
          </a:p>
        </p:txBody>
      </p:sp>
    </p:spTree>
    <p:extLst>
      <p:ext uri="{BB962C8B-B14F-4D97-AF65-F5344CB8AC3E}">
        <p14:creationId xmlns:p14="http://schemas.microsoft.com/office/powerpoint/2010/main" val="2124177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645F7-8071-EC08-1CB7-03071CAAB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EC40942-177F-0AFF-096F-69B8DD725754}"/>
              </a:ext>
            </a:extLst>
          </p:cNvPr>
          <p:cNvSpPr txBox="1"/>
          <p:nvPr/>
        </p:nvSpPr>
        <p:spPr>
          <a:xfrm>
            <a:off x="30994" y="15479"/>
            <a:ext cx="6877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Feature Selection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rebuchet MS"/>
                <a:cs typeface="Trebuchet MS"/>
              </a:rPr>
              <a:t>(SELECTION OF TWO FEATURES)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0CA5A892-A3F3-DFEE-1590-545A6AE8C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86885"/>
              </p:ext>
            </p:extLst>
          </p:nvPr>
        </p:nvGraphicFramePr>
        <p:xfrm>
          <a:off x="319140" y="2264961"/>
          <a:ext cx="365196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392">
                  <a:extLst>
                    <a:ext uri="{9D8B030D-6E8A-4147-A177-3AD203B41FA5}">
                      <a16:colId xmlns:a16="http://schemas.microsoft.com/office/drawing/2014/main" val="1061028968"/>
                    </a:ext>
                  </a:extLst>
                </a:gridCol>
                <a:gridCol w="730392">
                  <a:extLst>
                    <a:ext uri="{9D8B030D-6E8A-4147-A177-3AD203B41FA5}">
                      <a16:colId xmlns:a16="http://schemas.microsoft.com/office/drawing/2014/main" val="2157913178"/>
                    </a:ext>
                  </a:extLst>
                </a:gridCol>
                <a:gridCol w="730392">
                  <a:extLst>
                    <a:ext uri="{9D8B030D-6E8A-4147-A177-3AD203B41FA5}">
                      <a16:colId xmlns:a16="http://schemas.microsoft.com/office/drawing/2014/main" val="3369388061"/>
                    </a:ext>
                  </a:extLst>
                </a:gridCol>
                <a:gridCol w="723088">
                  <a:extLst>
                    <a:ext uri="{9D8B030D-6E8A-4147-A177-3AD203B41FA5}">
                      <a16:colId xmlns:a16="http://schemas.microsoft.com/office/drawing/2014/main" val="251597078"/>
                    </a:ext>
                  </a:extLst>
                </a:gridCol>
                <a:gridCol w="737696">
                  <a:extLst>
                    <a:ext uri="{9D8B030D-6E8A-4147-A177-3AD203B41FA5}">
                      <a16:colId xmlns:a16="http://schemas.microsoft.com/office/drawing/2014/main" val="1714838627"/>
                    </a:ext>
                  </a:extLst>
                </a:gridCol>
              </a:tblGrid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Z</a:t>
                      </a:r>
                      <a:r>
                        <a:rPr lang="en-CL" sz="8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Z</a:t>
                      </a:r>
                      <a:r>
                        <a:rPr lang="en-CL" sz="8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Z</a:t>
                      </a:r>
                      <a:r>
                        <a:rPr lang="en-CL" sz="800" baseline="-25000" dirty="0"/>
                        <a:t>236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80042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000339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907984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670370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646633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917142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895913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080286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057781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426186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538858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142956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815025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7FEA9D7B-2EE5-E833-8C8E-27D6766970B8}"/>
              </a:ext>
            </a:extLst>
          </p:cNvPr>
          <p:cNvSpPr txBox="1"/>
          <p:nvPr/>
        </p:nvSpPr>
        <p:spPr>
          <a:xfrm>
            <a:off x="218343" y="1862843"/>
            <a:ext cx="1005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Training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AC1B1F-5409-DF04-EF3D-148DC71E95EB}"/>
              </a:ext>
            </a:extLst>
          </p:cNvPr>
          <p:cNvSpPr txBox="1"/>
          <p:nvPr/>
        </p:nvSpPr>
        <p:spPr>
          <a:xfrm>
            <a:off x="5517821" y="1868834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Selection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4B6CCA6-E281-3D14-A56A-9280FD312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860919"/>
              </p:ext>
            </p:extLst>
          </p:nvPr>
        </p:nvGraphicFramePr>
        <p:xfrm>
          <a:off x="5656188" y="2264961"/>
          <a:ext cx="2191176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392">
                  <a:extLst>
                    <a:ext uri="{9D8B030D-6E8A-4147-A177-3AD203B41FA5}">
                      <a16:colId xmlns:a16="http://schemas.microsoft.com/office/drawing/2014/main" val="1061028968"/>
                    </a:ext>
                  </a:extLst>
                </a:gridCol>
                <a:gridCol w="730392">
                  <a:extLst>
                    <a:ext uri="{9D8B030D-6E8A-4147-A177-3AD203B41FA5}">
                      <a16:colId xmlns:a16="http://schemas.microsoft.com/office/drawing/2014/main" val="2157913178"/>
                    </a:ext>
                  </a:extLst>
                </a:gridCol>
                <a:gridCol w="730392">
                  <a:extLst>
                    <a:ext uri="{9D8B030D-6E8A-4147-A177-3AD203B41FA5}">
                      <a16:colId xmlns:a16="http://schemas.microsoft.com/office/drawing/2014/main" val="3369388061"/>
                    </a:ext>
                  </a:extLst>
                </a:gridCol>
              </a:tblGrid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Z</a:t>
                      </a:r>
                      <a:r>
                        <a:rPr lang="en-CL" sz="800" baseline="-250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Z</a:t>
                      </a:r>
                      <a:r>
                        <a:rPr lang="en-CL" sz="800" baseline="-25000" dirty="0"/>
                        <a:t>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80042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000339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907984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670370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646633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917142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895913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080286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057781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426186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538858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142956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815025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61A151F-83DB-B746-C25A-DACBD982F405}"/>
              </a:ext>
            </a:extLst>
          </p:cNvPr>
          <p:cNvSpPr/>
          <p:nvPr/>
        </p:nvSpPr>
        <p:spPr>
          <a:xfrm>
            <a:off x="4445493" y="3428704"/>
            <a:ext cx="731520" cy="621792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SFS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D6A08CC-7BB4-8D0A-27F1-F57D7D867F13}"/>
              </a:ext>
            </a:extLst>
          </p:cNvPr>
          <p:cNvCxnSpPr>
            <a:endCxn id="5" idx="1"/>
          </p:cNvCxnSpPr>
          <p:nvPr/>
        </p:nvCxnSpPr>
        <p:spPr>
          <a:xfrm>
            <a:off x="4071684" y="3739429"/>
            <a:ext cx="373809" cy="1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E8DD17A-E956-F8C1-0089-1DB7FCF201F2}"/>
              </a:ext>
            </a:extLst>
          </p:cNvPr>
          <p:cNvCxnSpPr/>
          <p:nvPr/>
        </p:nvCxnSpPr>
        <p:spPr>
          <a:xfrm>
            <a:off x="5175060" y="3727237"/>
            <a:ext cx="373809" cy="1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reeform 7">
            <a:extLst>
              <a:ext uri="{FF2B5EF4-FFF2-40B4-BE49-F238E27FC236}">
                <a16:creationId xmlns:a16="http://schemas.microsoft.com/office/drawing/2014/main" id="{F4EC4DB3-0F4F-3205-03A4-722713763198}"/>
              </a:ext>
            </a:extLst>
          </p:cNvPr>
          <p:cNvSpPr/>
          <p:nvPr/>
        </p:nvSpPr>
        <p:spPr>
          <a:xfrm>
            <a:off x="2157984" y="600475"/>
            <a:ext cx="4700016" cy="1676381"/>
          </a:xfrm>
          <a:custGeom>
            <a:avLst/>
            <a:gdLst>
              <a:gd name="connsiteX0" fmla="*/ 0 w 4700016"/>
              <a:gd name="connsiteY0" fmla="*/ 1676381 h 1676381"/>
              <a:gd name="connsiteX1" fmla="*/ 2560320 w 4700016"/>
              <a:gd name="connsiteY1" fmla="*/ 3029 h 1676381"/>
              <a:gd name="connsiteX2" fmla="*/ 4700016 w 4700016"/>
              <a:gd name="connsiteY2" fmla="*/ 1347197 h 1676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00016" h="1676381">
                <a:moveTo>
                  <a:pt x="0" y="1676381"/>
                </a:moveTo>
                <a:cubicBezTo>
                  <a:pt x="888492" y="867137"/>
                  <a:pt x="1776984" y="57893"/>
                  <a:pt x="2560320" y="3029"/>
                </a:cubicBezTo>
                <a:cubicBezTo>
                  <a:pt x="3343656" y="-51835"/>
                  <a:pt x="4021836" y="647681"/>
                  <a:pt x="4700016" y="1347197"/>
                </a:cubicBezTo>
              </a:path>
            </a:pathLst>
          </a:custGeom>
          <a:noFill/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0911A7-3F47-F545-5F12-79D58BCC08DC}"/>
              </a:ext>
            </a:extLst>
          </p:cNvPr>
          <p:cNvSpPr txBox="1"/>
          <p:nvPr/>
        </p:nvSpPr>
        <p:spPr>
          <a:xfrm>
            <a:off x="6219392" y="817054"/>
            <a:ext cx="1572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Copy of two columns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CC782E-BE0A-35A1-EF01-C398175C145D}"/>
              </a:ext>
            </a:extLst>
          </p:cNvPr>
          <p:cNvCxnSpPr>
            <a:cxnSpLocks/>
          </p:cNvCxnSpPr>
          <p:nvPr/>
        </p:nvCxnSpPr>
        <p:spPr>
          <a:xfrm>
            <a:off x="4802109" y="3001961"/>
            <a:ext cx="0" cy="426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D2642D-C3E8-0990-E71A-6B0A6AB49020}"/>
              </a:ext>
            </a:extLst>
          </p:cNvPr>
          <p:cNvSpPr txBox="1"/>
          <p:nvPr/>
        </p:nvSpPr>
        <p:spPr>
          <a:xfrm>
            <a:off x="4661984" y="262221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81693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7745E-F667-C240-A30B-9A6426E32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AEECF2F-F349-F484-BC46-B8C350C4CDAE}"/>
              </a:ext>
            </a:extLst>
          </p:cNvPr>
          <p:cNvSpPr txBox="1"/>
          <p:nvPr/>
        </p:nvSpPr>
        <p:spPr>
          <a:xfrm>
            <a:off x="30994" y="15479"/>
            <a:ext cx="31277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Feature Space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E56807-E5EC-B5B3-78DA-8E2777D1CE3C}"/>
              </a:ext>
            </a:extLst>
          </p:cNvPr>
          <p:cNvSpPr txBox="1"/>
          <p:nvPr/>
        </p:nvSpPr>
        <p:spPr>
          <a:xfrm>
            <a:off x="369749" y="1493930"/>
            <a:ext cx="2299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Selection of Training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E1F3216-3CC0-DA86-4FC0-EF0D54DCA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335019"/>
              </p:ext>
            </p:extLst>
          </p:nvPr>
        </p:nvGraphicFramePr>
        <p:xfrm>
          <a:off x="508116" y="1890057"/>
          <a:ext cx="2509404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351">
                  <a:extLst>
                    <a:ext uri="{9D8B030D-6E8A-4147-A177-3AD203B41FA5}">
                      <a16:colId xmlns:a16="http://schemas.microsoft.com/office/drawing/2014/main" val="1061028968"/>
                    </a:ext>
                  </a:extLst>
                </a:gridCol>
                <a:gridCol w="627351">
                  <a:extLst>
                    <a:ext uri="{9D8B030D-6E8A-4147-A177-3AD203B41FA5}">
                      <a16:colId xmlns:a16="http://schemas.microsoft.com/office/drawing/2014/main" val="2157913178"/>
                    </a:ext>
                  </a:extLst>
                </a:gridCol>
                <a:gridCol w="627351">
                  <a:extLst>
                    <a:ext uri="{9D8B030D-6E8A-4147-A177-3AD203B41FA5}">
                      <a16:colId xmlns:a16="http://schemas.microsoft.com/office/drawing/2014/main" val="3369388061"/>
                    </a:ext>
                  </a:extLst>
                </a:gridCol>
                <a:gridCol w="627351">
                  <a:extLst>
                    <a:ext uri="{9D8B030D-6E8A-4147-A177-3AD203B41FA5}">
                      <a16:colId xmlns:a16="http://schemas.microsoft.com/office/drawing/2014/main" val="1516119294"/>
                    </a:ext>
                  </a:extLst>
                </a:gridCol>
              </a:tblGrid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US" sz="800" baseline="-25000" dirty="0"/>
                        <a:t>1</a:t>
                      </a:r>
                      <a:r>
                        <a:rPr lang="en-US" sz="800" dirty="0"/>
                        <a:t> = Z</a:t>
                      </a:r>
                      <a:r>
                        <a:rPr lang="en-CL" sz="800" baseline="-250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US" sz="800" baseline="-25000" dirty="0"/>
                        <a:t>2</a:t>
                      </a:r>
                      <a:r>
                        <a:rPr lang="en-US" sz="800" dirty="0"/>
                        <a:t> = Z</a:t>
                      </a:r>
                      <a:r>
                        <a:rPr lang="en-CL" sz="800" baseline="-25000" dirty="0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000" baseline="0" dirty="0"/>
                        <a:t>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80042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3000339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1907984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9670370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646633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917142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895913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080286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057781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426186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538858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142956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r>
                        <a:rPr lang="en-CL" sz="8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L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815025"/>
                  </a:ext>
                </a:extLst>
              </a:tr>
            </a:tbl>
          </a:graphicData>
        </a:graphic>
      </p:graphicFrame>
      <p:pic>
        <p:nvPicPr>
          <p:cNvPr id="8194" name="Picture 2">
            <a:extLst>
              <a:ext uri="{FF2B5EF4-FFF2-40B4-BE49-F238E27FC236}">
                <a16:creationId xmlns:a16="http://schemas.microsoft.com/office/drawing/2014/main" id="{AD7C351D-9EAD-FF44-1DC2-F27D3D8AF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521" y="1453896"/>
            <a:ext cx="5417730" cy="380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27E5DF-5A24-E26A-32A7-1850CBEA35D5}"/>
              </a:ext>
            </a:extLst>
          </p:cNvPr>
          <p:cNvSpPr txBox="1"/>
          <p:nvPr/>
        </p:nvSpPr>
        <p:spPr>
          <a:xfrm>
            <a:off x="4222012" y="5477848"/>
            <a:ext cx="413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9 x 3 = 27 points, one for each sample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7B4DA7-3E01-5FBE-8D68-6A1180D9A021}"/>
              </a:ext>
            </a:extLst>
          </p:cNvPr>
          <p:cNvSpPr txBox="1"/>
          <p:nvPr/>
        </p:nvSpPr>
        <p:spPr>
          <a:xfrm>
            <a:off x="482491" y="4930085"/>
            <a:ext cx="13662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</a:rPr>
              <a:t>GT: Ground Truth</a:t>
            </a:r>
          </a:p>
        </p:txBody>
      </p:sp>
    </p:spTree>
    <p:extLst>
      <p:ext uri="{BB962C8B-B14F-4D97-AF65-F5344CB8AC3E}">
        <p14:creationId xmlns:p14="http://schemas.microsoft.com/office/powerpoint/2010/main" val="3703895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807A8-858B-BAF0-2038-DA0E6F389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1B1ECC7-3FAE-A48D-A7B2-EB240AD69F21}"/>
              </a:ext>
            </a:extLst>
          </p:cNvPr>
          <p:cNvSpPr txBox="1"/>
          <p:nvPr/>
        </p:nvSpPr>
        <p:spPr>
          <a:xfrm>
            <a:off x="30994" y="15479"/>
            <a:ext cx="1632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Testing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05537D-3F95-CCC3-E393-C73066FF6E1C}"/>
              </a:ext>
            </a:extLst>
          </p:cNvPr>
          <p:cNvSpPr txBox="1"/>
          <p:nvPr/>
        </p:nvSpPr>
        <p:spPr>
          <a:xfrm>
            <a:off x="369749" y="1493930"/>
            <a:ext cx="220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Selection of Testing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0723DC8D-14BF-C40F-497D-1A3FC551F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521" y="1453896"/>
            <a:ext cx="5417730" cy="380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98A9DB5-0A7A-8251-437E-033206593490}"/>
              </a:ext>
            </a:extLst>
          </p:cNvPr>
          <p:cNvSpPr txBox="1"/>
          <p:nvPr/>
        </p:nvSpPr>
        <p:spPr>
          <a:xfrm>
            <a:off x="4222012" y="5477848"/>
            <a:ext cx="413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9 x 3 = 27 points, one for each sample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3F61EA8-24DA-8C00-6473-1F1990ED6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5648051"/>
              </p:ext>
            </p:extLst>
          </p:nvPr>
        </p:nvGraphicFramePr>
        <p:xfrm>
          <a:off x="447936" y="1935719"/>
          <a:ext cx="2226556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639">
                  <a:extLst>
                    <a:ext uri="{9D8B030D-6E8A-4147-A177-3AD203B41FA5}">
                      <a16:colId xmlns:a16="http://schemas.microsoft.com/office/drawing/2014/main" val="1061028968"/>
                    </a:ext>
                  </a:extLst>
                </a:gridCol>
                <a:gridCol w="556639">
                  <a:extLst>
                    <a:ext uri="{9D8B030D-6E8A-4147-A177-3AD203B41FA5}">
                      <a16:colId xmlns:a16="http://schemas.microsoft.com/office/drawing/2014/main" val="2157913178"/>
                    </a:ext>
                  </a:extLst>
                </a:gridCol>
                <a:gridCol w="556639">
                  <a:extLst>
                    <a:ext uri="{9D8B030D-6E8A-4147-A177-3AD203B41FA5}">
                      <a16:colId xmlns:a16="http://schemas.microsoft.com/office/drawing/2014/main" val="3369388061"/>
                    </a:ext>
                  </a:extLst>
                </a:gridCol>
                <a:gridCol w="556639">
                  <a:extLst>
                    <a:ext uri="{9D8B030D-6E8A-4147-A177-3AD203B41FA5}">
                      <a16:colId xmlns:a16="http://schemas.microsoft.com/office/drawing/2014/main" val="1616934172"/>
                    </a:ext>
                  </a:extLst>
                </a:gridCol>
              </a:tblGrid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CL" sz="8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CL" sz="8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000" baseline="0" dirty="0"/>
                        <a:t>GT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80042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0.14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0.61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236650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20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0.43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0.17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649184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30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0.49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0.78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855351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44D6A0C2-57DD-9B42-F4A4-11659AE60A29}"/>
              </a:ext>
            </a:extLst>
          </p:cNvPr>
          <p:cNvGrpSpPr/>
          <p:nvPr/>
        </p:nvGrpSpPr>
        <p:grpSpPr>
          <a:xfrm>
            <a:off x="292608" y="2212848"/>
            <a:ext cx="4375776" cy="782184"/>
            <a:chOff x="292608" y="2212848"/>
            <a:chExt cx="4375776" cy="78218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FE9D5C4-DEBB-9EFD-9BEB-BE21175AE4FB}"/>
                </a:ext>
              </a:extLst>
            </p:cNvPr>
            <p:cNvSpPr/>
            <p:nvPr/>
          </p:nvSpPr>
          <p:spPr>
            <a:xfrm>
              <a:off x="292608" y="221284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4C2FD3F-6E24-C07B-CCFA-D4C0E8389C14}"/>
                </a:ext>
              </a:extLst>
            </p:cNvPr>
            <p:cNvSpPr/>
            <p:nvPr/>
          </p:nvSpPr>
          <p:spPr>
            <a:xfrm>
              <a:off x="4596384" y="292303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E8FB55A-0303-C279-E024-FCC4706CF166}"/>
              </a:ext>
            </a:extLst>
          </p:cNvPr>
          <p:cNvGrpSpPr/>
          <p:nvPr/>
        </p:nvGrpSpPr>
        <p:grpSpPr>
          <a:xfrm>
            <a:off x="295656" y="2423160"/>
            <a:ext cx="5902824" cy="294504"/>
            <a:chOff x="295656" y="2423160"/>
            <a:chExt cx="5902824" cy="29450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14A9DB6-AA22-1BC7-2D88-62ED45BD9757}"/>
                </a:ext>
              </a:extLst>
            </p:cNvPr>
            <p:cNvSpPr/>
            <p:nvPr/>
          </p:nvSpPr>
          <p:spPr>
            <a:xfrm>
              <a:off x="295656" y="2645664"/>
              <a:ext cx="72000" cy="72000"/>
            </a:xfrm>
            <a:prstGeom prst="ellipse">
              <a:avLst/>
            </a:prstGeom>
            <a:solidFill>
              <a:srgbClr val="AB794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C43389-52CF-B49B-C8E3-DA06129FFC34}"/>
                </a:ext>
              </a:extLst>
            </p:cNvPr>
            <p:cNvSpPr/>
            <p:nvPr/>
          </p:nvSpPr>
          <p:spPr>
            <a:xfrm>
              <a:off x="6126480" y="2423160"/>
              <a:ext cx="72000" cy="72000"/>
            </a:xfrm>
            <a:prstGeom prst="ellipse">
              <a:avLst/>
            </a:prstGeom>
            <a:solidFill>
              <a:srgbClr val="AB794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42CBD6-A80A-6784-7A49-02F9FD90D845}"/>
              </a:ext>
            </a:extLst>
          </p:cNvPr>
          <p:cNvCxnSpPr>
            <a:cxnSpLocks/>
          </p:cNvCxnSpPr>
          <p:nvPr/>
        </p:nvCxnSpPr>
        <p:spPr>
          <a:xfrm flipV="1">
            <a:off x="4695816" y="2834879"/>
            <a:ext cx="461400" cy="108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A44E649-6F33-BAF5-F67C-9F4E231F2720}"/>
              </a:ext>
            </a:extLst>
          </p:cNvPr>
          <p:cNvGrpSpPr/>
          <p:nvPr/>
        </p:nvGrpSpPr>
        <p:grpSpPr>
          <a:xfrm>
            <a:off x="298704" y="2438400"/>
            <a:ext cx="5610216" cy="1870320"/>
            <a:chOff x="298704" y="2438400"/>
            <a:chExt cx="5610216" cy="187032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2C05A57-ECF4-C577-169F-2D0E2189E3AB}"/>
                </a:ext>
              </a:extLst>
            </p:cNvPr>
            <p:cNvSpPr/>
            <p:nvPr/>
          </p:nvSpPr>
          <p:spPr>
            <a:xfrm>
              <a:off x="298704" y="2438400"/>
              <a:ext cx="72000" cy="72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B02E3AA-7735-CC4D-6FA8-55DE28645CBB}"/>
                </a:ext>
              </a:extLst>
            </p:cNvPr>
            <p:cNvSpPr/>
            <p:nvPr/>
          </p:nvSpPr>
          <p:spPr>
            <a:xfrm>
              <a:off x="5836920" y="4236720"/>
              <a:ext cx="72000" cy="72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11DF95-E1CA-DA38-0135-F7A50B246687}"/>
              </a:ext>
            </a:extLst>
          </p:cNvPr>
          <p:cNvCxnSpPr>
            <a:cxnSpLocks/>
          </p:cNvCxnSpPr>
          <p:nvPr/>
        </p:nvCxnSpPr>
        <p:spPr>
          <a:xfrm>
            <a:off x="5967780" y="4272720"/>
            <a:ext cx="724295" cy="0"/>
          </a:xfrm>
          <a:prstGeom prst="straightConnector1">
            <a:avLst/>
          </a:prstGeom>
          <a:ln>
            <a:solidFill>
              <a:srgbClr val="AF00E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D38C337-FB50-20A1-96D0-3E6D8825A1B7}"/>
              </a:ext>
            </a:extLst>
          </p:cNvPr>
          <p:cNvCxnSpPr>
            <a:cxnSpLocks/>
          </p:cNvCxnSpPr>
          <p:nvPr/>
        </p:nvCxnSpPr>
        <p:spPr>
          <a:xfrm flipH="1">
            <a:off x="6027792" y="2497415"/>
            <a:ext cx="108000" cy="180000"/>
          </a:xfrm>
          <a:prstGeom prst="straightConnector1">
            <a:avLst/>
          </a:prstGeom>
          <a:ln>
            <a:solidFill>
              <a:srgbClr val="AB794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68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8A22C-657A-2E3A-CC25-C4CF97EA4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D62C1433-31B8-BB16-FE3A-0843BB48BC49}"/>
              </a:ext>
            </a:extLst>
          </p:cNvPr>
          <p:cNvSpPr txBox="1"/>
          <p:nvPr/>
        </p:nvSpPr>
        <p:spPr>
          <a:xfrm>
            <a:off x="30994" y="15479"/>
            <a:ext cx="16324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Testing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1AC1F9-C992-209D-EDB4-6DDABC9A05A4}"/>
              </a:ext>
            </a:extLst>
          </p:cNvPr>
          <p:cNvSpPr txBox="1"/>
          <p:nvPr/>
        </p:nvSpPr>
        <p:spPr>
          <a:xfrm>
            <a:off x="369749" y="1493930"/>
            <a:ext cx="220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Selection of Testing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1FB6D04-5B06-BC16-DFC9-5C457D61B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521" y="1453896"/>
            <a:ext cx="5417730" cy="3807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80CBFA-5C97-9784-4B87-319C014EA3C2}"/>
              </a:ext>
            </a:extLst>
          </p:cNvPr>
          <p:cNvSpPr txBox="1"/>
          <p:nvPr/>
        </p:nvSpPr>
        <p:spPr>
          <a:xfrm>
            <a:off x="4222012" y="5477848"/>
            <a:ext cx="413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9 x 3 = 27 points, one for each sample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F4FB098-94DF-66FA-15DA-DE042E0EA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460692"/>
              </p:ext>
            </p:extLst>
          </p:nvPr>
        </p:nvGraphicFramePr>
        <p:xfrm>
          <a:off x="447936" y="1935719"/>
          <a:ext cx="2783195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6639">
                  <a:extLst>
                    <a:ext uri="{9D8B030D-6E8A-4147-A177-3AD203B41FA5}">
                      <a16:colId xmlns:a16="http://schemas.microsoft.com/office/drawing/2014/main" val="1061028968"/>
                    </a:ext>
                  </a:extLst>
                </a:gridCol>
                <a:gridCol w="556639">
                  <a:extLst>
                    <a:ext uri="{9D8B030D-6E8A-4147-A177-3AD203B41FA5}">
                      <a16:colId xmlns:a16="http://schemas.microsoft.com/office/drawing/2014/main" val="2157913178"/>
                    </a:ext>
                  </a:extLst>
                </a:gridCol>
                <a:gridCol w="556639">
                  <a:extLst>
                    <a:ext uri="{9D8B030D-6E8A-4147-A177-3AD203B41FA5}">
                      <a16:colId xmlns:a16="http://schemas.microsoft.com/office/drawing/2014/main" val="3369388061"/>
                    </a:ext>
                  </a:extLst>
                </a:gridCol>
                <a:gridCol w="556639">
                  <a:extLst>
                    <a:ext uri="{9D8B030D-6E8A-4147-A177-3AD203B41FA5}">
                      <a16:colId xmlns:a16="http://schemas.microsoft.com/office/drawing/2014/main" val="1616934172"/>
                    </a:ext>
                  </a:extLst>
                </a:gridCol>
                <a:gridCol w="556639">
                  <a:extLst>
                    <a:ext uri="{9D8B030D-6E8A-4147-A177-3AD203B41FA5}">
                      <a16:colId xmlns:a16="http://schemas.microsoft.com/office/drawing/2014/main" val="971367579"/>
                    </a:ext>
                  </a:extLst>
                </a:gridCol>
              </a:tblGrid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CL" sz="8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X</a:t>
                      </a:r>
                      <a:r>
                        <a:rPr lang="en-CL" sz="8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000" baseline="0" dirty="0"/>
                        <a:t>GT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1000" baseline="0" dirty="0"/>
                        <a:t>PRED</a:t>
                      </a:r>
                      <a:endParaRPr lang="en-CL" sz="100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580042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10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0.14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0.61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9236650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20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0.43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0.17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3649184"/>
                  </a:ext>
                </a:extLst>
              </a:tr>
              <a:tr h="127847"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30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0.49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0.78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L" sz="800" dirty="0"/>
                        <a:t>2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855351"/>
                  </a:ext>
                </a:extLst>
              </a:tr>
            </a:tbl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F13D46BD-7EA2-60E4-AF36-50494E4B622A}"/>
              </a:ext>
            </a:extLst>
          </p:cNvPr>
          <p:cNvGrpSpPr/>
          <p:nvPr/>
        </p:nvGrpSpPr>
        <p:grpSpPr>
          <a:xfrm>
            <a:off x="292608" y="2212848"/>
            <a:ext cx="4375776" cy="782184"/>
            <a:chOff x="292608" y="2212848"/>
            <a:chExt cx="4375776" cy="78218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EB26860-FBA6-2F74-096E-827C359C7885}"/>
                </a:ext>
              </a:extLst>
            </p:cNvPr>
            <p:cNvSpPr/>
            <p:nvPr/>
          </p:nvSpPr>
          <p:spPr>
            <a:xfrm>
              <a:off x="292608" y="2212848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58D11C1-16B7-950A-6E97-120B1543C068}"/>
                </a:ext>
              </a:extLst>
            </p:cNvPr>
            <p:cNvSpPr/>
            <p:nvPr/>
          </p:nvSpPr>
          <p:spPr>
            <a:xfrm>
              <a:off x="4596384" y="2923032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9706A-A3CC-069B-FF62-0A5314E3B40B}"/>
              </a:ext>
            </a:extLst>
          </p:cNvPr>
          <p:cNvGrpSpPr/>
          <p:nvPr/>
        </p:nvGrpSpPr>
        <p:grpSpPr>
          <a:xfrm>
            <a:off x="295656" y="2423160"/>
            <a:ext cx="5902824" cy="294504"/>
            <a:chOff x="295656" y="2423160"/>
            <a:chExt cx="5902824" cy="29450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23360DE-560D-7A64-6A2B-ADE3FD04EBBA}"/>
                </a:ext>
              </a:extLst>
            </p:cNvPr>
            <p:cNvSpPr/>
            <p:nvPr/>
          </p:nvSpPr>
          <p:spPr>
            <a:xfrm>
              <a:off x="295656" y="2645664"/>
              <a:ext cx="72000" cy="72000"/>
            </a:xfrm>
            <a:prstGeom prst="ellipse">
              <a:avLst/>
            </a:prstGeom>
            <a:solidFill>
              <a:srgbClr val="AB794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1D3E4F7-D218-D1DB-40F2-B2522F68CD60}"/>
                </a:ext>
              </a:extLst>
            </p:cNvPr>
            <p:cNvSpPr/>
            <p:nvPr/>
          </p:nvSpPr>
          <p:spPr>
            <a:xfrm>
              <a:off x="6126480" y="2423160"/>
              <a:ext cx="72000" cy="72000"/>
            </a:xfrm>
            <a:prstGeom prst="ellipse">
              <a:avLst/>
            </a:prstGeom>
            <a:solidFill>
              <a:srgbClr val="AB794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3246BA-28AD-AF83-C765-676DDC428B6D}"/>
              </a:ext>
            </a:extLst>
          </p:cNvPr>
          <p:cNvCxnSpPr>
            <a:cxnSpLocks/>
          </p:cNvCxnSpPr>
          <p:nvPr/>
        </p:nvCxnSpPr>
        <p:spPr>
          <a:xfrm flipV="1">
            <a:off x="4695816" y="2834879"/>
            <a:ext cx="461400" cy="1080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12C83EB-5101-E824-9752-97F18E98B885}"/>
              </a:ext>
            </a:extLst>
          </p:cNvPr>
          <p:cNvGrpSpPr/>
          <p:nvPr/>
        </p:nvGrpSpPr>
        <p:grpSpPr>
          <a:xfrm>
            <a:off x="298704" y="2438400"/>
            <a:ext cx="5610216" cy="1870320"/>
            <a:chOff x="298704" y="2438400"/>
            <a:chExt cx="5610216" cy="187032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56FBD27-E807-CEA7-C2EB-E67108174FD7}"/>
                </a:ext>
              </a:extLst>
            </p:cNvPr>
            <p:cNvSpPr/>
            <p:nvPr/>
          </p:nvSpPr>
          <p:spPr>
            <a:xfrm>
              <a:off x="298704" y="2438400"/>
              <a:ext cx="72000" cy="72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C2ED64D-4D49-6A33-9A44-D8DC9DCE1FD9}"/>
                </a:ext>
              </a:extLst>
            </p:cNvPr>
            <p:cNvSpPr/>
            <p:nvPr/>
          </p:nvSpPr>
          <p:spPr>
            <a:xfrm>
              <a:off x="5836920" y="4236720"/>
              <a:ext cx="72000" cy="72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EBFACD-A7C4-0DF0-AA70-91E806D62695}"/>
              </a:ext>
            </a:extLst>
          </p:cNvPr>
          <p:cNvCxnSpPr>
            <a:cxnSpLocks/>
          </p:cNvCxnSpPr>
          <p:nvPr/>
        </p:nvCxnSpPr>
        <p:spPr>
          <a:xfrm>
            <a:off x="5967780" y="4272720"/>
            <a:ext cx="724295" cy="0"/>
          </a:xfrm>
          <a:prstGeom prst="straightConnector1">
            <a:avLst/>
          </a:prstGeom>
          <a:ln>
            <a:solidFill>
              <a:srgbClr val="AF00E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E35D1DB-CA7D-341B-1AC6-CB0F4F2FFF69}"/>
              </a:ext>
            </a:extLst>
          </p:cNvPr>
          <p:cNvCxnSpPr>
            <a:cxnSpLocks/>
          </p:cNvCxnSpPr>
          <p:nvPr/>
        </p:nvCxnSpPr>
        <p:spPr>
          <a:xfrm flipH="1">
            <a:off x="6027792" y="2497415"/>
            <a:ext cx="108000" cy="180000"/>
          </a:xfrm>
          <a:prstGeom prst="straightConnector1">
            <a:avLst/>
          </a:prstGeom>
          <a:ln>
            <a:solidFill>
              <a:srgbClr val="AB794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053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1967</TotalTime>
  <Words>584</Words>
  <Application>Microsoft Macintosh PowerPoint</Application>
  <PresentationFormat>On-screen Show (4:3)</PresentationFormat>
  <Paragraphs>329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Pontif Universidad Catolica de Chile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 Quiroz</dc:creator>
  <cp:lastModifiedBy>Domingo Mery</cp:lastModifiedBy>
  <cp:revision>77</cp:revision>
  <dcterms:created xsi:type="dcterms:W3CDTF">2012-11-30T13:57:57Z</dcterms:created>
  <dcterms:modified xsi:type="dcterms:W3CDTF">2025-04-09T21:03:31Z</dcterms:modified>
</cp:coreProperties>
</file>