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332" r:id="rId2"/>
    <p:sldId id="314" r:id="rId3"/>
    <p:sldId id="316" r:id="rId4"/>
    <p:sldId id="323" r:id="rId5"/>
    <p:sldId id="325" r:id="rId6"/>
    <p:sldId id="324" r:id="rId7"/>
    <p:sldId id="326" r:id="rId8"/>
    <p:sldId id="327" r:id="rId9"/>
    <p:sldId id="330" r:id="rId10"/>
    <p:sldId id="321" r:id="rId11"/>
    <p:sldId id="32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49CD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88"/>
    <p:restoredTop sz="90816" autoAdjust="0"/>
  </p:normalViewPr>
  <p:slideViewPr>
    <p:cSldViewPr snapToGrid="0" snapToObjects="1">
      <p:cViewPr>
        <p:scale>
          <a:sx n="100" d="100"/>
          <a:sy n="100" d="100"/>
        </p:scale>
        <p:origin x="584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CB84B-3086-824D-91F5-F571CFDD3E7D}" type="datetimeFigureOut">
              <a:rPr lang="en-US" smtClean="0"/>
              <a:t>6/7/21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E9996-E95A-6C4A-95EE-D7EBED57F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2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1396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54B3-8F98-4944-A987-F41B1C38F654}" type="datetime1">
              <a:rPr lang="en-AU" smtClean="0"/>
              <a:t>7/6/21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4E0C-36B7-FC45-A118-2276D47A5525}" type="datetime1">
              <a:rPr lang="en-AU" smtClean="0"/>
              <a:t>7/6/21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6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6F47D-1989-8445-9B94-6D266A527266}" type="datetime1">
              <a:rPr lang="en-AU" smtClean="0"/>
              <a:t>7/6/21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D083-EF68-684D-B379-675B18B27376}" type="datetime1">
              <a:rPr lang="en-AU" smtClean="0"/>
              <a:t>7/6/21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8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B2635-E0AD-DE48-8E9A-EF5903DF8F0A}" type="datetime1">
              <a:rPr lang="en-AU" smtClean="0"/>
              <a:t>7/6/21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1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8491B-1398-3446-8D88-7F26024BC0BA}" type="datetime1">
              <a:rPr lang="en-AU" smtClean="0"/>
              <a:t>7/6/21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6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F2CE-7587-B349-922E-2FC2E9DFD740}" type="datetime1">
              <a:rPr lang="en-AU" smtClean="0"/>
              <a:t>7/6/21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6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02E2-D4B4-7B44-B490-7CC2754CC1E7}" type="datetime1">
              <a:rPr lang="en-AU" smtClean="0"/>
              <a:t>7/6/21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5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A8DF-ABDC-9A4A-99FD-38D7B8A6CE74}" type="datetime1">
              <a:rPr lang="en-AU" smtClean="0"/>
              <a:t>7/6/21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7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876-A6DC-2D42-B9B0-572592736682}" type="datetime1">
              <a:rPr lang="en-AU" smtClean="0"/>
              <a:t>7/6/21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6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A4D1-E518-7640-901E-D5BC44E5E99C}" type="datetime1">
              <a:rPr lang="en-AU" smtClean="0"/>
              <a:t>7/6/21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1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7BFC8-0B8D-7645-9148-1EAA51F3DE4F}" type="datetime1">
              <a:rPr lang="en-AU" smtClean="0"/>
              <a:t>7/6/21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6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09588" y="1690179"/>
            <a:ext cx="4091505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</a:t>
            </a:r>
            <a:r>
              <a:rPr lang="es-CL" sz="120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Accuracy Estimation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5 ]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136C2B-452E-824A-97B7-E72E282F4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7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354" y="1168667"/>
            <a:ext cx="6104646" cy="49159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6915" y="1116863"/>
            <a:ext cx="21636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[ SIMULATED DATA 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8071" y="504195"/>
            <a:ext cx="64834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Estimating the Accuracy of a Classifier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14338" y="141903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2 Classes</a:t>
            </a:r>
          </a:p>
          <a:p>
            <a:r>
              <a:rPr lang="en-US" dirty="0"/>
              <a:t>2 Gaussian Distributions </a:t>
            </a:r>
          </a:p>
          <a:p>
            <a:r>
              <a:rPr lang="en-US" dirty="0"/>
              <a:t>μ</a:t>
            </a:r>
            <a:r>
              <a:rPr lang="en-US" baseline="-25000" dirty="0"/>
              <a:t>1</a:t>
            </a:r>
            <a:r>
              <a:rPr lang="en-US" dirty="0"/>
              <a:t> = (1,1)</a:t>
            </a:r>
          </a:p>
          <a:p>
            <a:r>
              <a:rPr lang="en-US" dirty="0"/>
              <a:t>μ</a:t>
            </a:r>
            <a:r>
              <a:rPr lang="en-US" baseline="-25000" dirty="0"/>
              <a:t>2</a:t>
            </a:r>
            <a:r>
              <a:rPr lang="en-US" dirty="0"/>
              <a:t> =  (-1,-1)</a:t>
            </a:r>
          </a:p>
          <a:p>
            <a:r>
              <a:rPr lang="en-US" dirty="0"/>
              <a:t>σ</a:t>
            </a:r>
            <a:r>
              <a:rPr lang="en-US" baseline="-25000" dirty="0"/>
              <a:t>1</a:t>
            </a:r>
            <a:r>
              <a:rPr lang="en-US" dirty="0"/>
              <a:t> = σ</a:t>
            </a:r>
            <a:r>
              <a:rPr lang="en-US" baseline="-25000" dirty="0"/>
              <a:t>1 </a:t>
            </a:r>
            <a:r>
              <a:rPr lang="en-US" dirty="0"/>
              <a:t> = 1</a:t>
            </a:r>
          </a:p>
          <a:p>
            <a:r>
              <a:rPr lang="en-US" dirty="0"/>
              <a:t>500 samples /class</a:t>
            </a:r>
          </a:p>
          <a:p>
            <a:r>
              <a:rPr lang="en-US" dirty="0"/>
              <a:t>N</a:t>
            </a:r>
            <a:r>
              <a:rPr lang="en-US" baseline="-25000" dirty="0"/>
              <a:t>0</a:t>
            </a:r>
            <a:r>
              <a:rPr lang="en-US" dirty="0"/>
              <a:t> = 1000 (available data)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8071" y="3850372"/>
            <a:ext cx="2146291" cy="230832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[ CLASSIFIER ]</a:t>
            </a:r>
          </a:p>
          <a:p>
            <a:r>
              <a:rPr lang="en-US" dirty="0"/>
              <a:t>Linear SVM (</a:t>
            </a:r>
            <a:r>
              <a:rPr lang="en-US" dirty="0" err="1"/>
              <a:t>LibSVM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b="1" dirty="0"/>
              <a:t>[ SAMPLING ]</a:t>
            </a:r>
          </a:p>
          <a:p>
            <a:r>
              <a:rPr lang="en-US" dirty="0"/>
              <a:t>Random / Stratified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1000 Repetitions!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D8BAD6-1A50-6D4C-A7E9-3DCD6C5BB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783473"/>
            <a:ext cx="2133600" cy="365125"/>
          </a:xfrm>
        </p:spPr>
        <p:txBody>
          <a:bodyPr/>
          <a:lstStyle/>
          <a:p>
            <a:fld id="{9C0B2870-7350-8D40-A01A-CE539DF873CB}" type="slidenum">
              <a:rPr lang="en-US" smtClean="0"/>
              <a:t>10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D02479-54C4-BE49-A526-09108071A1A5}"/>
              </a:ext>
            </a:extLst>
          </p:cNvPr>
          <p:cNvSpPr txBox="1"/>
          <p:nvPr/>
        </p:nvSpPr>
        <p:spPr>
          <a:xfrm>
            <a:off x="3138956" y="6581001"/>
            <a:ext cx="2182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PAT05_AccuracyEstimation.pptx</a:t>
            </a:r>
          </a:p>
        </p:txBody>
      </p:sp>
    </p:spTree>
    <p:extLst>
      <p:ext uri="{BB962C8B-B14F-4D97-AF65-F5344CB8AC3E}">
        <p14:creationId xmlns:p14="http://schemas.microsoft.com/office/powerpoint/2010/main" val="4213373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0891" y="180337"/>
            <a:ext cx="5923943" cy="63555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/>
                <a:cs typeface="Consolas"/>
              </a:rPr>
              <a:t>    Method: Parameters       N/N</a:t>
            </a:r>
            <a:r>
              <a:rPr lang="en-US" sz="1100" baseline="-25000" dirty="0">
                <a:latin typeface="Consolas"/>
                <a:cs typeface="Consolas"/>
              </a:rPr>
              <a:t>O</a:t>
            </a:r>
            <a:r>
              <a:rPr lang="en-US" sz="1100" dirty="0">
                <a:latin typeface="Consolas"/>
                <a:cs typeface="Consolas"/>
              </a:rPr>
              <a:t>          mean      </a:t>
            </a:r>
            <a:r>
              <a:rPr lang="en-US" sz="1100" dirty="0" err="1">
                <a:latin typeface="Consolas"/>
                <a:cs typeface="Consolas"/>
              </a:rPr>
              <a:t>std</a:t>
            </a:r>
            <a:r>
              <a:rPr lang="en-US" sz="1100" dirty="0">
                <a:latin typeface="Consolas"/>
                <a:cs typeface="Consolas"/>
              </a:rPr>
              <a:t>     min    max</a:t>
            </a:r>
          </a:p>
          <a:p>
            <a:r>
              <a:rPr lang="en-US" sz="1100" dirty="0">
                <a:latin typeface="Consolas"/>
                <a:cs typeface="Consolas"/>
              </a:rPr>
              <a:t>        HO: 90%-10%      :    1 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92.73 +/- 2.49 [ 83.00, 99.00 ]</a:t>
            </a:r>
          </a:p>
          <a:p>
            <a:r>
              <a:rPr lang="en-US" sz="1100" dirty="0">
                <a:latin typeface="Consolas"/>
                <a:cs typeface="Consolas"/>
              </a:rPr>
              <a:t>        HO: 80%-20%      :    1 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92.66 +/- 1.69 [ 86.50, 97.50 ]</a:t>
            </a:r>
          </a:p>
          <a:p>
            <a:r>
              <a:rPr lang="en-US" sz="1100" dirty="0">
                <a:latin typeface="Consolas"/>
                <a:cs typeface="Consolas"/>
              </a:rPr>
              <a:t>        HO: 75%-25%      :    1 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92.67 +/- 1.48 [ 87.60, 96.40 ]</a:t>
            </a:r>
          </a:p>
          <a:p>
            <a:r>
              <a:rPr lang="en-US" sz="1100" dirty="0">
                <a:latin typeface="Consolas"/>
                <a:cs typeface="Consolas"/>
              </a:rPr>
              <a:t>        HO: 67%-33%      :    1 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92.66 +/- 1.24 [ 88.86, 96.69 ]</a:t>
            </a:r>
          </a:p>
          <a:p>
            <a:r>
              <a:rPr lang="en-US" sz="1100" dirty="0">
                <a:latin typeface="Consolas"/>
                <a:cs typeface="Consolas"/>
              </a:rPr>
              <a:t>        HO: 50%-50%      :    1 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92.71 +/- 0.95 [ 90.00, 95.40 ]</a:t>
            </a:r>
          </a:p>
          <a:p>
            <a:r>
              <a:rPr lang="en-US" sz="1100" dirty="0">
                <a:latin typeface="Consolas"/>
                <a:cs typeface="Consolas"/>
              </a:rPr>
              <a:t>        HO: 90%-10%      :   0.5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92.52 +/- 3.73 [ 80.00,100.00 ]</a:t>
            </a:r>
          </a:p>
          <a:p>
            <a:r>
              <a:rPr lang="en-US" sz="1100" dirty="0">
                <a:latin typeface="Consolas"/>
                <a:cs typeface="Consolas"/>
              </a:rPr>
              <a:t>        HO: 80%-20%      :   0.5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92.48 +/- 2.47 [ 84.00, 99.00 ]</a:t>
            </a:r>
          </a:p>
          <a:p>
            <a:r>
              <a:rPr lang="en-US" sz="1100" dirty="0">
                <a:latin typeface="Consolas"/>
                <a:cs typeface="Consolas"/>
              </a:rPr>
              <a:t>        HO: 75%-25%      :   0.5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92.61 +/- 2.25 [ 83.87, 99.19 ]</a:t>
            </a:r>
          </a:p>
          <a:p>
            <a:r>
              <a:rPr lang="en-US" sz="1100" dirty="0">
                <a:latin typeface="Consolas"/>
                <a:cs typeface="Consolas"/>
              </a:rPr>
              <a:t>        HO: 67%-33%      :   0.5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92.60 +/- 1.92 [ 84.94, 98.80 ]</a:t>
            </a:r>
          </a:p>
          <a:p>
            <a:r>
              <a:rPr lang="en-US" sz="1100" dirty="0">
                <a:latin typeface="Consolas"/>
                <a:cs typeface="Consolas"/>
              </a:rPr>
              <a:t>        HO: 50%-50%      :   0.5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92.50 +/- 1.57 [ 87.20, 97.20 ]</a:t>
            </a:r>
          </a:p>
          <a:p>
            <a:r>
              <a:rPr lang="en-US" sz="1100" dirty="0">
                <a:latin typeface="Consolas"/>
                <a:cs typeface="Consolas"/>
              </a:rPr>
              <a:t>        HO: 90%-10%      :   0.1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91.97 +/- 8.55 [ 60.00,100.00 ]</a:t>
            </a:r>
          </a:p>
          <a:p>
            <a:r>
              <a:rPr lang="en-US" sz="1100" dirty="0">
                <a:latin typeface="Consolas"/>
                <a:cs typeface="Consolas"/>
              </a:rPr>
              <a:t>        HO: 80%-20%      :   0.1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92.37 +/- 6.03 [ 70.00,100.00 ]</a:t>
            </a:r>
          </a:p>
          <a:p>
            <a:r>
              <a:rPr lang="en-US" sz="1100" dirty="0">
                <a:latin typeface="Consolas"/>
                <a:cs typeface="Consolas"/>
              </a:rPr>
              <a:t>        HO: 75%-25%      :   0.1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92.01 +/- 5.34 [ 75.00,100.00 ]</a:t>
            </a:r>
          </a:p>
          <a:p>
            <a:r>
              <a:rPr lang="en-US" sz="1100" dirty="0">
                <a:latin typeface="Consolas"/>
                <a:cs typeface="Consolas"/>
              </a:rPr>
              <a:t>        HO: 67%-33%      :   0.1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91.84 +/- 4.72 [ 78.12,100.00 ]</a:t>
            </a:r>
          </a:p>
          <a:p>
            <a:r>
              <a:rPr lang="en-US" sz="1100" dirty="0">
                <a:latin typeface="Consolas"/>
                <a:cs typeface="Consolas"/>
              </a:rPr>
              <a:t>        HO: 50%-50%      :   0.1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91.67 +/- 3.98 [ 72.00,100.00 ]</a:t>
            </a:r>
          </a:p>
          <a:p>
            <a:endParaRPr lang="en-US" sz="1100" dirty="0">
              <a:latin typeface="Consolas"/>
              <a:cs typeface="Consolas"/>
            </a:endParaRPr>
          </a:p>
          <a:p>
            <a:r>
              <a:rPr lang="en-US" sz="1100" dirty="0">
                <a:latin typeface="Consolas"/>
                <a:cs typeface="Consolas"/>
              </a:rPr>
              <a:t>        CV:  5-fold      :    1 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92.76 +/- 0.23 [ 92.00, 93.30 ]</a:t>
            </a:r>
          </a:p>
          <a:p>
            <a:r>
              <a:rPr lang="en-US" sz="1100" dirty="0">
                <a:latin typeface="Consolas"/>
                <a:cs typeface="Consolas"/>
              </a:rPr>
              <a:t>        CV: 10-fold      :    1 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92.84 +/- 0.17 [ 92.00, 93.30 ]</a:t>
            </a:r>
          </a:p>
          <a:p>
            <a:r>
              <a:rPr lang="en-US" sz="1100" dirty="0">
                <a:latin typeface="Consolas"/>
                <a:cs typeface="Consolas"/>
              </a:rPr>
              <a:t>        CV:  5-fold x 20 :    1 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92.76 +/- 0.05 [ 92.61, 92.90 ]</a:t>
            </a:r>
          </a:p>
          <a:p>
            <a:r>
              <a:rPr lang="en-US" sz="1100" dirty="0">
                <a:latin typeface="Consolas"/>
                <a:cs typeface="Consolas"/>
              </a:rPr>
              <a:t>        CV:  5-fold x 10 :    1 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92.76 +/- 0.08 [ 92.54, 92.98 ]</a:t>
            </a:r>
          </a:p>
          <a:p>
            <a:r>
              <a:rPr lang="en-US" sz="1100" dirty="0">
                <a:latin typeface="Consolas"/>
                <a:cs typeface="Consolas"/>
              </a:rPr>
              <a:t>        CV:  5-fold x 5  :   0.5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92.54 +/- 0.84 [ 89.60, 95.40 ]</a:t>
            </a:r>
          </a:p>
          <a:p>
            <a:r>
              <a:rPr lang="en-US" sz="1100" dirty="0">
                <a:latin typeface="Consolas"/>
                <a:cs typeface="Consolas"/>
              </a:rPr>
              <a:t>        CV: 10-fold      :   0.5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92.64 +/- 0.82 [ 89.20, 95.20 ]</a:t>
            </a:r>
          </a:p>
          <a:p>
            <a:r>
              <a:rPr lang="en-US" sz="1100" dirty="0">
                <a:latin typeface="Consolas"/>
                <a:cs typeface="Consolas"/>
              </a:rPr>
              <a:t>        CV:  5-fold x 20 :   0.5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92.59 +/- 0.82 [ 89.90, 95.06 ]</a:t>
            </a:r>
          </a:p>
          <a:p>
            <a:r>
              <a:rPr lang="en-US" sz="1100" dirty="0">
                <a:latin typeface="Consolas"/>
                <a:cs typeface="Consolas"/>
              </a:rPr>
              <a:t>        CV:  5-fold x 10 :   0.5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92.63 +/- 0.82 [ 89.88, 95.36 ]</a:t>
            </a:r>
          </a:p>
          <a:p>
            <a:r>
              <a:rPr lang="en-US" sz="1100" dirty="0">
                <a:latin typeface="Consolas"/>
                <a:cs typeface="Consolas"/>
              </a:rPr>
              <a:t>        CV:  5-fold      :   0.1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91.95 +/- 2.75 [ 81.00, 99.00 ]</a:t>
            </a:r>
          </a:p>
          <a:p>
            <a:r>
              <a:rPr lang="en-US" sz="1100" dirty="0">
                <a:latin typeface="Consolas"/>
                <a:cs typeface="Consolas"/>
              </a:rPr>
              <a:t>        CV: 10-fold      :   0.1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92.16 +/- 2.49 [ 81.00,100.00 ]</a:t>
            </a:r>
          </a:p>
          <a:p>
            <a:r>
              <a:rPr lang="en-US" sz="1100" dirty="0">
                <a:latin typeface="Consolas"/>
                <a:cs typeface="Consolas"/>
              </a:rPr>
              <a:t>        CV:  5-fold x 20 :   0.1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92.03 +/- 2.49 [ 83.30, 98.90 ]</a:t>
            </a:r>
          </a:p>
          <a:p>
            <a:r>
              <a:rPr lang="en-US" sz="1100" dirty="0">
                <a:latin typeface="Consolas"/>
                <a:cs typeface="Consolas"/>
              </a:rPr>
              <a:t>        CV:  5-fold x 10 :   0.1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92.06 +/- 2.42 [ 84.80, 98.60 ]</a:t>
            </a:r>
          </a:p>
          <a:p>
            <a:endParaRPr lang="en-US" sz="1100" dirty="0">
              <a:latin typeface="Consolas"/>
              <a:cs typeface="Consolas"/>
            </a:endParaRPr>
          </a:p>
          <a:p>
            <a:r>
              <a:rPr lang="en-US" sz="1100" dirty="0">
                <a:latin typeface="Consolas"/>
                <a:cs typeface="Consolas"/>
              </a:rPr>
              <a:t>        L1:              :    1 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92.90 +/- 0.00 [ 92.90, 92.90 ]</a:t>
            </a:r>
          </a:p>
          <a:p>
            <a:r>
              <a:rPr lang="en-US" sz="1100" dirty="0">
                <a:latin typeface="Consolas"/>
                <a:cs typeface="Consolas"/>
              </a:rPr>
              <a:t>        L1:              :   0.5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92.63 +/- 0.84 [ 89.60, 95.20 ]</a:t>
            </a:r>
          </a:p>
          <a:p>
            <a:r>
              <a:rPr lang="en-US" sz="1100" dirty="0">
                <a:latin typeface="Consolas"/>
                <a:cs typeface="Consolas"/>
              </a:rPr>
              <a:t>        L1:              :   0.1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91.93 +/- 2.65 [ 83.00,100.00 ]</a:t>
            </a:r>
          </a:p>
          <a:p>
            <a:r>
              <a:rPr lang="it-IT" sz="1100" dirty="0">
                <a:latin typeface="Consolas"/>
                <a:cs typeface="Consolas"/>
              </a:rPr>
              <a:t> </a:t>
            </a:r>
          </a:p>
          <a:p>
            <a:r>
              <a:rPr lang="it-IT" sz="1100" dirty="0">
                <a:latin typeface="Consolas"/>
                <a:cs typeface="Consolas"/>
              </a:rPr>
              <a:t>        L1*: 200-fold    :    1   : </a:t>
            </a:r>
            <a:r>
              <a:rPr lang="it-IT" sz="1100" dirty="0" err="1">
                <a:latin typeface="Consolas"/>
                <a:cs typeface="Consolas"/>
              </a:rPr>
              <a:t>acc</a:t>
            </a:r>
            <a:r>
              <a:rPr lang="it-IT" sz="1100" dirty="0">
                <a:latin typeface="Consolas"/>
                <a:cs typeface="Consolas"/>
              </a:rPr>
              <a:t> =  92.91 +/- 1.29 [ 88.50, 96.00 ]</a:t>
            </a:r>
          </a:p>
          <a:p>
            <a:r>
              <a:rPr lang="it-IT" sz="1100" dirty="0">
                <a:latin typeface="Consolas"/>
                <a:cs typeface="Consolas"/>
              </a:rPr>
              <a:t>        L1*: 100-fold    :    1   : </a:t>
            </a:r>
            <a:r>
              <a:rPr lang="it-IT" sz="1100" dirty="0" err="1">
                <a:latin typeface="Consolas"/>
                <a:cs typeface="Consolas"/>
              </a:rPr>
              <a:t>acc</a:t>
            </a:r>
            <a:r>
              <a:rPr lang="it-IT" sz="1100" dirty="0">
                <a:latin typeface="Consolas"/>
                <a:cs typeface="Consolas"/>
              </a:rPr>
              <a:t> =  92.86 +/- 1.82 [ 87.00, 98.00 ]</a:t>
            </a:r>
          </a:p>
          <a:p>
            <a:r>
              <a:rPr lang="it-IT" sz="1100" dirty="0">
                <a:latin typeface="Consolas"/>
                <a:cs typeface="Consolas"/>
              </a:rPr>
              <a:t>        L1*:  50-fold    :    1   : </a:t>
            </a:r>
            <a:r>
              <a:rPr lang="it-IT" sz="1100" dirty="0" err="1">
                <a:latin typeface="Consolas"/>
                <a:cs typeface="Consolas"/>
              </a:rPr>
              <a:t>acc</a:t>
            </a:r>
            <a:r>
              <a:rPr lang="it-IT" sz="1100" dirty="0">
                <a:latin typeface="Consolas"/>
                <a:cs typeface="Consolas"/>
              </a:rPr>
              <a:t> =  92.99 +/- 2.60 [ 83.00,100.00 ]</a:t>
            </a:r>
            <a:endParaRPr lang="en-US" sz="11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8071" y="359531"/>
            <a:ext cx="2896242" cy="193899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After 1000 Repetitions!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N</a:t>
            </a:r>
            <a:r>
              <a:rPr lang="en-US" sz="2000" baseline="-25000" dirty="0"/>
              <a:t>0</a:t>
            </a:r>
            <a:r>
              <a:rPr lang="en-US" sz="2000" dirty="0"/>
              <a:t> = 1000 (available data)</a:t>
            </a:r>
          </a:p>
          <a:p>
            <a:r>
              <a:rPr lang="en-US" sz="2000" dirty="0"/>
              <a:t>N used data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69" y="4302867"/>
            <a:ext cx="2434624" cy="1960539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 rot="2711351">
            <a:off x="951841" y="5101126"/>
            <a:ext cx="1790900" cy="279809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4256FA-CA19-CD45-B1AA-CAD8FF0D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D1C3A8-0FCF-ED46-A9DC-4ED3176BA7BA}"/>
              </a:ext>
            </a:extLst>
          </p:cNvPr>
          <p:cNvSpPr txBox="1"/>
          <p:nvPr/>
        </p:nvSpPr>
        <p:spPr>
          <a:xfrm>
            <a:off x="3138956" y="6581001"/>
            <a:ext cx="2182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PAT05_AccuracyEstimation.pptx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2232AC-8B26-0849-8DB2-5F4EE44387B4}"/>
              </a:ext>
            </a:extLst>
          </p:cNvPr>
          <p:cNvSpPr/>
          <p:nvPr/>
        </p:nvSpPr>
        <p:spPr>
          <a:xfrm>
            <a:off x="6451600" y="431800"/>
            <a:ext cx="2451100" cy="2476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4EEC74-D63F-B740-BB41-6732E540545E}"/>
              </a:ext>
            </a:extLst>
          </p:cNvPr>
          <p:cNvSpPr/>
          <p:nvPr/>
        </p:nvSpPr>
        <p:spPr>
          <a:xfrm>
            <a:off x="6394450" y="3045463"/>
            <a:ext cx="2451100" cy="21869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587E6C-7729-2649-8088-3425244E650E}"/>
              </a:ext>
            </a:extLst>
          </p:cNvPr>
          <p:cNvSpPr/>
          <p:nvPr/>
        </p:nvSpPr>
        <p:spPr>
          <a:xfrm>
            <a:off x="6451600" y="5187950"/>
            <a:ext cx="2451100" cy="1238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6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3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071" y="504195"/>
            <a:ext cx="64834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Estimating the Accuracy of a Classifier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42768" y="1152500"/>
            <a:ext cx="8233391" cy="2102177"/>
            <a:chOff x="242768" y="1152500"/>
            <a:chExt cx="8233391" cy="2102177"/>
          </a:xfrm>
        </p:grpSpPr>
        <p:sp>
          <p:nvSpPr>
            <p:cNvPr id="5" name="Rectangle 4"/>
            <p:cNvSpPr/>
            <p:nvPr/>
          </p:nvSpPr>
          <p:spPr>
            <a:xfrm>
              <a:off x="242768" y="1998110"/>
              <a:ext cx="7974449" cy="840327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242768" y="1344428"/>
              <a:ext cx="7974449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174821" y="1152500"/>
              <a:ext cx="202659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[ AVAILABLE DATA ] 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64493" y="2885345"/>
              <a:ext cx="411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0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42768" y="1529429"/>
            <a:ext cx="7362358" cy="1722427"/>
            <a:chOff x="242768" y="1529429"/>
            <a:chExt cx="7362358" cy="1722427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7437636" y="1998110"/>
              <a:ext cx="0" cy="84032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42768" y="1721357"/>
              <a:ext cx="7194868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174821" y="1529429"/>
              <a:ext cx="151330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[ USED DATA ] 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271456" y="2882524"/>
              <a:ext cx="33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endParaRPr lang="en-US" baseline="-25000" dirty="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DB7929-2448-9842-85C4-F2E7FB2E6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A5A270-C18A-954B-93CD-B7365DE9B6E8}"/>
              </a:ext>
            </a:extLst>
          </p:cNvPr>
          <p:cNvSpPr txBox="1"/>
          <p:nvPr/>
        </p:nvSpPr>
        <p:spPr>
          <a:xfrm>
            <a:off x="3138956" y="6581001"/>
            <a:ext cx="2182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PAT05_AccuracyEstimation.pptx</a:t>
            </a:r>
          </a:p>
        </p:txBody>
      </p:sp>
    </p:spTree>
    <p:extLst>
      <p:ext uri="{BB962C8B-B14F-4D97-AF65-F5344CB8AC3E}">
        <p14:creationId xmlns:p14="http://schemas.microsoft.com/office/powerpoint/2010/main" val="347895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2768" y="1998110"/>
            <a:ext cx="7974449" cy="840327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9658" y="2001115"/>
            <a:ext cx="4748316" cy="840327"/>
          </a:xfrm>
          <a:prstGeom prst="rect">
            <a:avLst/>
          </a:prstGeom>
          <a:solidFill>
            <a:srgbClr val="FF00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07974" y="1998110"/>
            <a:ext cx="2432598" cy="840327"/>
          </a:xfrm>
          <a:prstGeom prst="rect">
            <a:avLst/>
          </a:prstGeom>
          <a:solidFill>
            <a:srgbClr val="00FF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9839" y="2209540"/>
            <a:ext cx="180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TRAINING DATA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93054" y="2212548"/>
            <a:ext cx="166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TESTING DATA  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2768" y="1344428"/>
            <a:ext cx="797444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174821" y="1152500"/>
            <a:ext cx="20265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[ AVAILABLE DATA ]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68071" y="504195"/>
            <a:ext cx="64834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Estimating the Accuracy of a Classifier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6349" y="5892969"/>
            <a:ext cx="4160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  Sampling:	[ Random / Non random ]</a:t>
            </a:r>
          </a:p>
          <a:p>
            <a:r>
              <a:rPr lang="en-US" dirty="0"/>
              <a:t>			[ Stratified / Non stratified ]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42768" y="1721357"/>
            <a:ext cx="719486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174821" y="1529429"/>
            <a:ext cx="151330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[ USED DATA ]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485172" y="2107440"/>
            <a:ext cx="69762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NOT</a:t>
            </a:r>
          </a:p>
          <a:p>
            <a:pPr algn="ctr"/>
            <a:r>
              <a:rPr lang="en-US" dirty="0"/>
              <a:t>USED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242769" y="2930413"/>
            <a:ext cx="4765207" cy="1794091"/>
            <a:chOff x="242769" y="2930413"/>
            <a:chExt cx="4765207" cy="1794091"/>
          </a:xfrm>
        </p:grpSpPr>
        <p:grpSp>
          <p:nvGrpSpPr>
            <p:cNvPr id="4" name="Group 3"/>
            <p:cNvGrpSpPr/>
            <p:nvPr/>
          </p:nvGrpSpPr>
          <p:grpSpPr>
            <a:xfrm>
              <a:off x="242769" y="2930413"/>
              <a:ext cx="4765207" cy="1794091"/>
              <a:chOff x="242769" y="2930413"/>
              <a:chExt cx="4765207" cy="1794091"/>
            </a:xfrm>
          </p:grpSpPr>
          <p:sp>
            <p:nvSpPr>
              <p:cNvPr id="2" name="Left Brace 1"/>
              <p:cNvSpPr/>
              <p:nvPr/>
            </p:nvSpPr>
            <p:spPr>
              <a:xfrm rot="16200000">
                <a:off x="2421445" y="751737"/>
                <a:ext cx="407856" cy="4765207"/>
              </a:xfrm>
              <a:prstGeom prst="leftBrac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1390003" y="3678764"/>
                <a:ext cx="2502519" cy="10457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692060" y="4005246"/>
                <a:ext cx="19092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MODEL LEARNING</a:t>
                </a: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2625386" y="3317380"/>
                <a:ext cx="0" cy="3361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84716" y="3274704"/>
              <a:ext cx="1498600" cy="254000"/>
            </a:xfrm>
            <a:prstGeom prst="rect">
              <a:avLst/>
            </a:prstGeom>
          </p:spPr>
        </p:pic>
      </p:grpSp>
      <p:sp>
        <p:nvSpPr>
          <p:cNvPr id="18" name="Left Brace 17"/>
          <p:cNvSpPr/>
          <p:nvPr/>
        </p:nvSpPr>
        <p:spPr>
          <a:xfrm rot="16200000">
            <a:off x="6001750" y="1941035"/>
            <a:ext cx="382571" cy="2370117"/>
          </a:xfrm>
          <a:prstGeom prst="leftBrace">
            <a:avLst/>
          </a:prstGeom>
          <a:ln>
            <a:solidFill>
              <a:srgbClr val="7F7F7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4949863" y="3317379"/>
            <a:ext cx="2502519" cy="1410133"/>
            <a:chOff x="4949863" y="3317379"/>
            <a:chExt cx="2502519" cy="1410133"/>
          </a:xfrm>
        </p:grpSpPr>
        <p:sp>
          <p:nvSpPr>
            <p:cNvPr id="16" name="Rectangle 15"/>
            <p:cNvSpPr/>
            <p:nvPr/>
          </p:nvSpPr>
          <p:spPr>
            <a:xfrm>
              <a:off x="4949863" y="3681772"/>
              <a:ext cx="2502519" cy="10457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1328" y="4008254"/>
              <a:ext cx="1701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CLASSIFICATION</a:t>
              </a:r>
            </a:p>
          </p:txBody>
        </p:sp>
        <p:cxnSp>
          <p:nvCxnSpPr>
            <p:cNvPr id="20" name="Straight Arrow Connector 19"/>
            <p:cNvCxnSpPr>
              <a:stCxn id="18" idx="1"/>
              <a:endCxn id="16" idx="0"/>
            </p:cNvCxnSpPr>
            <p:nvPr/>
          </p:nvCxnSpPr>
          <p:spPr>
            <a:xfrm>
              <a:off x="6193036" y="3317379"/>
              <a:ext cx="8087" cy="3643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8202" y="3356592"/>
              <a:ext cx="558800" cy="254000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5775098" y="3317378"/>
            <a:ext cx="2879579" cy="2170966"/>
            <a:chOff x="5775098" y="3317378"/>
            <a:chExt cx="2879579" cy="2170966"/>
          </a:xfrm>
        </p:grpSpPr>
        <p:sp>
          <p:nvSpPr>
            <p:cNvPr id="27" name="TextBox 26"/>
            <p:cNvSpPr txBox="1"/>
            <p:nvPr/>
          </p:nvSpPr>
          <p:spPr>
            <a:xfrm>
              <a:off x="5775098" y="5063612"/>
              <a:ext cx="1023229" cy="4247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/>
                <a:t>Accuracy</a:t>
              </a:r>
              <a:endParaRPr lang="en-US" dirty="0"/>
            </a:p>
          </p:txBody>
        </p:sp>
        <p:cxnSp>
          <p:nvCxnSpPr>
            <p:cNvPr id="29" name="Elbow Connector 28"/>
            <p:cNvCxnSpPr>
              <a:stCxn id="18" idx="1"/>
              <a:endCxn id="27" idx="3"/>
            </p:cNvCxnSpPr>
            <p:nvPr/>
          </p:nvCxnSpPr>
          <p:spPr>
            <a:xfrm rot="16200000" flipH="1">
              <a:off x="5516382" y="3994032"/>
              <a:ext cx="1958599" cy="605291"/>
            </a:xfrm>
            <a:prstGeom prst="bentConnector4">
              <a:avLst>
                <a:gd name="adj1" fmla="val 1092"/>
                <a:gd name="adj2" fmla="val 318146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59377" y="4066275"/>
              <a:ext cx="495300" cy="254000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3892522" y="3864410"/>
            <a:ext cx="1057341" cy="818958"/>
            <a:chOff x="3892522" y="3864410"/>
            <a:chExt cx="1057341" cy="818958"/>
          </a:xfrm>
        </p:grpSpPr>
        <p:grpSp>
          <p:nvGrpSpPr>
            <p:cNvPr id="9" name="Group 8"/>
            <p:cNvGrpSpPr/>
            <p:nvPr/>
          </p:nvGrpSpPr>
          <p:grpSpPr>
            <a:xfrm>
              <a:off x="3892522" y="3864410"/>
              <a:ext cx="1057341" cy="602216"/>
              <a:chOff x="3892522" y="3864410"/>
              <a:chExt cx="1057341" cy="602216"/>
            </a:xfrm>
          </p:grpSpPr>
          <p:cxnSp>
            <p:nvCxnSpPr>
              <p:cNvPr id="22" name="Straight Arrow Connector 21"/>
              <p:cNvCxnSpPr>
                <a:stCxn id="3" idx="3"/>
                <a:endCxn id="16" idx="1"/>
              </p:cNvCxnSpPr>
              <p:nvPr/>
            </p:nvCxnSpPr>
            <p:spPr>
              <a:xfrm>
                <a:off x="3892522" y="4201634"/>
                <a:ext cx="1057341" cy="30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3912590" y="3864410"/>
                <a:ext cx="1027031" cy="602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400" dirty="0"/>
                  <a:t>Model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sz="1400" dirty="0"/>
                  <a:t>Parameters</a:t>
                </a:r>
              </a:p>
            </p:txBody>
          </p:sp>
        </p:grp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07572" y="4467468"/>
              <a:ext cx="228600" cy="215900"/>
            </a:xfrm>
            <a:prstGeom prst="rect">
              <a:avLst/>
            </a:prstGeom>
          </p:spPr>
        </p:pic>
      </p:grpSp>
      <p:grpSp>
        <p:nvGrpSpPr>
          <p:cNvPr id="49" name="Group 48"/>
          <p:cNvGrpSpPr/>
          <p:nvPr/>
        </p:nvGrpSpPr>
        <p:grpSpPr>
          <a:xfrm>
            <a:off x="6177324" y="5494064"/>
            <a:ext cx="228600" cy="755008"/>
            <a:chOff x="6177324" y="5494064"/>
            <a:chExt cx="228600" cy="755008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6290836" y="5494064"/>
              <a:ext cx="0" cy="3361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77324" y="5931572"/>
              <a:ext cx="228600" cy="317500"/>
            </a:xfrm>
            <a:prstGeom prst="rect">
              <a:avLst/>
            </a:prstGeom>
          </p:spPr>
        </p:pic>
      </p:grpSp>
      <p:grpSp>
        <p:nvGrpSpPr>
          <p:cNvPr id="47" name="Group 46"/>
          <p:cNvGrpSpPr/>
          <p:nvPr/>
        </p:nvGrpSpPr>
        <p:grpSpPr>
          <a:xfrm>
            <a:off x="5896435" y="4727512"/>
            <a:ext cx="392129" cy="336100"/>
            <a:chOff x="5896435" y="4727512"/>
            <a:chExt cx="392129" cy="336100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6288564" y="4727512"/>
              <a:ext cx="0" cy="3361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96435" y="4767936"/>
              <a:ext cx="254000" cy="254000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6299200" y="4274461"/>
            <a:ext cx="2571895" cy="826531"/>
            <a:chOff x="6299200" y="4274461"/>
            <a:chExt cx="2571895" cy="826531"/>
          </a:xfrm>
        </p:grpSpPr>
        <p:sp>
          <p:nvSpPr>
            <p:cNvPr id="6" name="TextBox 5"/>
            <p:cNvSpPr txBox="1"/>
            <p:nvPr/>
          </p:nvSpPr>
          <p:spPr>
            <a:xfrm>
              <a:off x="6299200" y="4731660"/>
              <a:ext cx="1286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(prediction)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91714" y="4274461"/>
              <a:ext cx="77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(ideal)</a:t>
              </a:r>
            </a:p>
          </p:txBody>
        </p:sp>
      </p:grp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D4A8F5B7-DC27-9A46-8A88-02760B756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3</a:t>
            </a:fld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13191FA-11CF-BC4F-A8D4-135AA925C740}"/>
              </a:ext>
            </a:extLst>
          </p:cNvPr>
          <p:cNvSpPr txBox="1"/>
          <p:nvPr/>
        </p:nvSpPr>
        <p:spPr>
          <a:xfrm>
            <a:off x="3138956" y="6581001"/>
            <a:ext cx="2182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PAT05_AccuracyEstimation.pptx</a:t>
            </a:r>
          </a:p>
        </p:txBody>
      </p:sp>
    </p:spTree>
    <p:extLst>
      <p:ext uri="{BB962C8B-B14F-4D97-AF65-F5344CB8AC3E}">
        <p14:creationId xmlns:p14="http://schemas.microsoft.com/office/powerpoint/2010/main" val="425119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2768" y="1998110"/>
            <a:ext cx="7974449" cy="840327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9658" y="2001115"/>
            <a:ext cx="4748316" cy="840327"/>
          </a:xfrm>
          <a:prstGeom prst="rect">
            <a:avLst/>
          </a:prstGeom>
          <a:solidFill>
            <a:srgbClr val="FF00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07974" y="1998110"/>
            <a:ext cx="2432598" cy="840327"/>
          </a:xfrm>
          <a:prstGeom prst="rect">
            <a:avLst/>
          </a:prstGeom>
          <a:solidFill>
            <a:srgbClr val="00FF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2768" y="1344428"/>
            <a:ext cx="797444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174821" y="1152500"/>
            <a:ext cx="20265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[ AVAILABLE DATA ]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68071" y="504195"/>
            <a:ext cx="64834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Estimating the Accuracy of a Classifier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42768" y="1721357"/>
            <a:ext cx="719486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174821" y="1529429"/>
            <a:ext cx="151330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[ USED DATA ]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394722" y="1830250"/>
            <a:ext cx="460182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000" dirty="0" err="1"/>
              <a:t>η</a:t>
            </a:r>
            <a:endParaRPr lang="en-US" sz="4000" dirty="0"/>
          </a:p>
        </p:txBody>
      </p:sp>
      <p:sp>
        <p:nvSpPr>
          <p:cNvPr id="33" name="TextBox 32"/>
          <p:cNvSpPr txBox="1"/>
          <p:nvPr/>
        </p:nvSpPr>
        <p:spPr>
          <a:xfrm>
            <a:off x="7485172" y="2107440"/>
            <a:ext cx="69762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NOT</a:t>
            </a:r>
          </a:p>
          <a:p>
            <a:pPr algn="ctr"/>
            <a:r>
              <a:rPr lang="en-US" dirty="0"/>
              <a:t>USED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809839" y="2209540"/>
            <a:ext cx="180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TRAINING DATA 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393054" y="2212548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TESTING DATA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FC3037-4881-014A-9084-DEFE689E9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4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B24569-7C05-5A48-94E6-9D0CF435317E}"/>
              </a:ext>
            </a:extLst>
          </p:cNvPr>
          <p:cNvSpPr txBox="1"/>
          <p:nvPr/>
        </p:nvSpPr>
        <p:spPr>
          <a:xfrm>
            <a:off x="3138956" y="6581001"/>
            <a:ext cx="2182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PAT05_AccuracyEstimation.pptx</a:t>
            </a:r>
          </a:p>
        </p:txBody>
      </p:sp>
    </p:spTree>
    <p:extLst>
      <p:ext uri="{BB962C8B-B14F-4D97-AF65-F5344CB8AC3E}">
        <p14:creationId xmlns:p14="http://schemas.microsoft.com/office/powerpoint/2010/main" val="3770481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2768" y="1998110"/>
            <a:ext cx="7974449" cy="840327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9658" y="2001115"/>
            <a:ext cx="4748316" cy="840327"/>
          </a:xfrm>
          <a:prstGeom prst="rect">
            <a:avLst/>
          </a:prstGeom>
          <a:solidFill>
            <a:srgbClr val="FF00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07974" y="1998110"/>
            <a:ext cx="2432598" cy="840327"/>
          </a:xfrm>
          <a:prstGeom prst="rect">
            <a:avLst/>
          </a:prstGeom>
          <a:solidFill>
            <a:srgbClr val="00FF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68071" y="504195"/>
            <a:ext cx="64834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Estimating the Accuracy of a Classifier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394722" y="1830250"/>
            <a:ext cx="460182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000" dirty="0" err="1"/>
              <a:t>η</a:t>
            </a:r>
            <a:endParaRPr lang="en-US" sz="4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539048-F259-B540-9A30-C017086B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505D75-6D42-D844-94D9-E81009E2EDEC}"/>
              </a:ext>
            </a:extLst>
          </p:cNvPr>
          <p:cNvSpPr txBox="1"/>
          <p:nvPr/>
        </p:nvSpPr>
        <p:spPr>
          <a:xfrm>
            <a:off x="3138956" y="6581001"/>
            <a:ext cx="2182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PAT05_AccuracyEstimation.pptx</a:t>
            </a:r>
          </a:p>
        </p:txBody>
      </p:sp>
    </p:spTree>
    <p:extLst>
      <p:ext uri="{BB962C8B-B14F-4D97-AF65-F5344CB8AC3E}">
        <p14:creationId xmlns:p14="http://schemas.microsoft.com/office/powerpoint/2010/main" val="3733915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2768" y="1998110"/>
            <a:ext cx="7974449" cy="840327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9658" y="2001115"/>
            <a:ext cx="4748316" cy="840327"/>
          </a:xfrm>
          <a:prstGeom prst="rect">
            <a:avLst/>
          </a:prstGeom>
          <a:solidFill>
            <a:srgbClr val="FF00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07974" y="1998110"/>
            <a:ext cx="2432598" cy="840327"/>
          </a:xfrm>
          <a:prstGeom prst="rect">
            <a:avLst/>
          </a:prstGeom>
          <a:solidFill>
            <a:srgbClr val="00FF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68071" y="504195"/>
            <a:ext cx="64834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Estimating the Accuracy of a Classifier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394722" y="1830250"/>
            <a:ext cx="460182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000" dirty="0" err="1"/>
              <a:t>η</a:t>
            </a:r>
            <a:endParaRPr lang="en-US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186661" y="1572756"/>
            <a:ext cx="15965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HO: HOLD OUT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473FCE-B918-D54B-AD0A-3FBF1B2BA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3CEEEC-85F2-2543-B70F-71A451ED4A3D}"/>
              </a:ext>
            </a:extLst>
          </p:cNvPr>
          <p:cNvSpPr txBox="1"/>
          <p:nvPr/>
        </p:nvSpPr>
        <p:spPr>
          <a:xfrm>
            <a:off x="3138956" y="6581001"/>
            <a:ext cx="2182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PAT05_AccuracyEstimation.pptx</a:t>
            </a:r>
          </a:p>
        </p:txBody>
      </p:sp>
    </p:spTree>
    <p:extLst>
      <p:ext uri="{BB962C8B-B14F-4D97-AF65-F5344CB8AC3E}">
        <p14:creationId xmlns:p14="http://schemas.microsoft.com/office/powerpoint/2010/main" val="4250004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2768" y="1998110"/>
            <a:ext cx="7974449" cy="840327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9658" y="2001115"/>
            <a:ext cx="5977452" cy="840327"/>
          </a:xfrm>
          <a:prstGeom prst="rect">
            <a:avLst/>
          </a:prstGeom>
          <a:solidFill>
            <a:srgbClr val="FF00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37110" y="1998110"/>
            <a:ext cx="1203461" cy="840327"/>
          </a:xfrm>
          <a:prstGeom prst="rect">
            <a:avLst/>
          </a:prstGeom>
          <a:solidFill>
            <a:srgbClr val="00FF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68071" y="504195"/>
            <a:ext cx="64834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Estimating the Accuracy of a Classifier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308060" y="1830250"/>
            <a:ext cx="633507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000" dirty="0"/>
              <a:t>η</a:t>
            </a:r>
            <a:r>
              <a:rPr lang="en-US" sz="4000" baseline="-25000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6661" y="1572756"/>
            <a:ext cx="32367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CV: CROSS VALIDATION – n folds</a:t>
            </a:r>
          </a:p>
        </p:txBody>
      </p:sp>
      <p:sp>
        <p:nvSpPr>
          <p:cNvPr id="9" name="Rectangle 8"/>
          <p:cNvSpPr/>
          <p:nvPr/>
        </p:nvSpPr>
        <p:spPr>
          <a:xfrm>
            <a:off x="254058" y="2926615"/>
            <a:ext cx="7974449" cy="840327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0947" y="2929620"/>
            <a:ext cx="7169623" cy="840327"/>
          </a:xfrm>
          <a:prstGeom prst="rect">
            <a:avLst/>
          </a:prstGeom>
          <a:solidFill>
            <a:srgbClr val="FF00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34854" y="2926615"/>
            <a:ext cx="1203461" cy="840327"/>
          </a:xfrm>
          <a:prstGeom prst="rect">
            <a:avLst/>
          </a:prstGeom>
          <a:solidFill>
            <a:srgbClr val="00FF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19350" y="2758755"/>
            <a:ext cx="633507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000" dirty="0"/>
              <a:t>η</a:t>
            </a:r>
            <a:r>
              <a:rPr lang="en-US" sz="4000" baseline="-25000" dirty="0"/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1237" y="3855120"/>
            <a:ext cx="7974449" cy="840327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68126" y="3858125"/>
            <a:ext cx="7169623" cy="840327"/>
          </a:xfrm>
          <a:prstGeom prst="rect">
            <a:avLst/>
          </a:prstGeom>
          <a:solidFill>
            <a:srgbClr val="FF00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846709" y="3855120"/>
            <a:ext cx="1203461" cy="840327"/>
          </a:xfrm>
          <a:prstGeom prst="rect">
            <a:avLst/>
          </a:prstGeom>
          <a:solidFill>
            <a:srgbClr val="00FF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316529" y="3687260"/>
            <a:ext cx="633507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000" dirty="0"/>
              <a:t>η</a:t>
            </a:r>
            <a:r>
              <a:rPr lang="en-US" sz="4000" baseline="-25000" dirty="0"/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48416" y="5136400"/>
            <a:ext cx="7974449" cy="840327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65305" y="5139405"/>
            <a:ext cx="7169623" cy="840327"/>
          </a:xfrm>
          <a:prstGeom prst="rect">
            <a:avLst/>
          </a:prstGeom>
          <a:solidFill>
            <a:srgbClr val="FF00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44433" y="5136400"/>
            <a:ext cx="1203461" cy="840327"/>
          </a:xfrm>
          <a:prstGeom prst="rect">
            <a:avLst/>
          </a:prstGeom>
          <a:solidFill>
            <a:srgbClr val="00FF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310536" y="4968540"/>
            <a:ext cx="639852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000" dirty="0" err="1"/>
              <a:t>η</a:t>
            </a:r>
            <a:r>
              <a:rPr lang="en-US" sz="4000" baseline="-25000" dirty="0" err="1"/>
              <a:t>n</a:t>
            </a:r>
            <a:endParaRPr lang="en-US" sz="4000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2034181" y="5988788"/>
            <a:ext cx="4782357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200" dirty="0" err="1"/>
              <a:t>η</a:t>
            </a:r>
            <a:r>
              <a:rPr lang="en-US" sz="3200" dirty="0"/>
              <a:t> = (η</a:t>
            </a:r>
            <a:r>
              <a:rPr lang="en-US" sz="3200" baseline="-25000" dirty="0"/>
              <a:t>1</a:t>
            </a:r>
            <a:r>
              <a:rPr lang="en-US" sz="3200" dirty="0"/>
              <a:t>+ η</a:t>
            </a:r>
            <a:r>
              <a:rPr lang="en-US" sz="3200" baseline="-25000" dirty="0"/>
              <a:t>2</a:t>
            </a:r>
            <a:r>
              <a:rPr lang="en-US" sz="3200" dirty="0"/>
              <a:t>+ η</a:t>
            </a:r>
            <a:r>
              <a:rPr lang="en-US" sz="3200" baseline="-25000" dirty="0"/>
              <a:t>3</a:t>
            </a:r>
            <a:r>
              <a:rPr lang="en-US" sz="3200" dirty="0"/>
              <a:t>+ . . . + </a:t>
            </a:r>
            <a:r>
              <a:rPr lang="en-US" sz="3200" dirty="0" err="1"/>
              <a:t>η</a:t>
            </a:r>
            <a:r>
              <a:rPr lang="en-US" sz="3200" baseline="-25000" dirty="0" err="1"/>
              <a:t>n</a:t>
            </a:r>
            <a:r>
              <a:rPr lang="en-US" sz="3200" dirty="0"/>
              <a:t>)/n</a:t>
            </a:r>
            <a:endParaRPr lang="en-US" sz="3200" baseline="-25000" dirty="0"/>
          </a:p>
        </p:txBody>
      </p:sp>
      <p:sp>
        <p:nvSpPr>
          <p:cNvPr id="2" name="TextBox 1"/>
          <p:cNvSpPr txBox="1"/>
          <p:nvPr/>
        </p:nvSpPr>
        <p:spPr>
          <a:xfrm>
            <a:off x="3846709" y="4745138"/>
            <a:ext cx="24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4946D9-8AC2-E64A-91F7-5C6D1B48F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7</a:t>
            </a:fld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CB2929-0AEB-FF40-A2E6-7F33E80CA4CD}"/>
              </a:ext>
            </a:extLst>
          </p:cNvPr>
          <p:cNvSpPr txBox="1"/>
          <p:nvPr/>
        </p:nvSpPr>
        <p:spPr>
          <a:xfrm>
            <a:off x="3138956" y="6581001"/>
            <a:ext cx="2182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PAT05_AccuracyEstimation.pptx</a:t>
            </a:r>
          </a:p>
        </p:txBody>
      </p:sp>
    </p:spTree>
    <p:extLst>
      <p:ext uri="{BB962C8B-B14F-4D97-AF65-F5344CB8AC3E}">
        <p14:creationId xmlns:p14="http://schemas.microsoft.com/office/powerpoint/2010/main" val="110663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2768" y="1998110"/>
            <a:ext cx="7974449" cy="840327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9658" y="2001115"/>
            <a:ext cx="7175270" cy="840327"/>
          </a:xfrm>
          <a:prstGeom prst="rect">
            <a:avLst/>
          </a:prstGeom>
          <a:solidFill>
            <a:srgbClr val="FF00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68071" y="504195"/>
            <a:ext cx="64834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Estimating the Accuracy of a Classifier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308060" y="1830250"/>
            <a:ext cx="633507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000" dirty="0"/>
              <a:t>η</a:t>
            </a:r>
            <a:r>
              <a:rPr lang="en-US" sz="4000" baseline="-25000" dirty="0"/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254058" y="2926615"/>
            <a:ext cx="7974449" cy="840327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0947" y="2929620"/>
            <a:ext cx="7169623" cy="840327"/>
          </a:xfrm>
          <a:prstGeom prst="rect">
            <a:avLst/>
          </a:prstGeom>
          <a:solidFill>
            <a:srgbClr val="FF00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19350" y="2758755"/>
            <a:ext cx="633507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000" dirty="0"/>
              <a:t>η</a:t>
            </a:r>
            <a:r>
              <a:rPr lang="en-US" sz="4000" baseline="-25000" dirty="0"/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1237" y="3855120"/>
            <a:ext cx="7974449" cy="840327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68126" y="3858125"/>
            <a:ext cx="7169623" cy="840327"/>
          </a:xfrm>
          <a:prstGeom prst="rect">
            <a:avLst/>
          </a:prstGeom>
          <a:solidFill>
            <a:srgbClr val="FF00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316529" y="3687260"/>
            <a:ext cx="633507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000" dirty="0"/>
              <a:t>η</a:t>
            </a:r>
            <a:r>
              <a:rPr lang="en-US" sz="4000" baseline="-25000" dirty="0"/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48416" y="5136400"/>
            <a:ext cx="7974449" cy="840327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65305" y="5139405"/>
            <a:ext cx="7169623" cy="840327"/>
          </a:xfrm>
          <a:prstGeom prst="rect">
            <a:avLst/>
          </a:prstGeom>
          <a:solidFill>
            <a:srgbClr val="FF00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289998" y="4968540"/>
            <a:ext cx="680929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000" dirty="0" err="1"/>
              <a:t>η</a:t>
            </a:r>
            <a:r>
              <a:rPr lang="en-US" sz="4000" baseline="-25000" dirty="0" err="1"/>
              <a:t>N</a:t>
            </a:r>
            <a:endParaRPr lang="en-US" sz="4000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2034181" y="5988788"/>
            <a:ext cx="4782357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200" dirty="0" err="1"/>
              <a:t>η</a:t>
            </a:r>
            <a:r>
              <a:rPr lang="en-US" sz="3200" dirty="0"/>
              <a:t> = (η</a:t>
            </a:r>
            <a:r>
              <a:rPr lang="en-US" sz="3200" baseline="-25000" dirty="0"/>
              <a:t>1</a:t>
            </a:r>
            <a:r>
              <a:rPr lang="en-US" sz="3200" dirty="0"/>
              <a:t>+ η</a:t>
            </a:r>
            <a:r>
              <a:rPr lang="en-US" sz="3200" baseline="-25000" dirty="0"/>
              <a:t>2</a:t>
            </a:r>
            <a:r>
              <a:rPr lang="en-US" sz="3200" dirty="0"/>
              <a:t>+ η</a:t>
            </a:r>
            <a:r>
              <a:rPr lang="en-US" sz="3200" baseline="-25000" dirty="0"/>
              <a:t>3</a:t>
            </a:r>
            <a:r>
              <a:rPr lang="en-US" sz="3200" dirty="0"/>
              <a:t>+ . . . + </a:t>
            </a:r>
            <a:r>
              <a:rPr lang="en-US" sz="3200" dirty="0" err="1"/>
              <a:t>η</a:t>
            </a:r>
            <a:r>
              <a:rPr lang="en-US" sz="3200" baseline="-25000" dirty="0" err="1"/>
              <a:t>N</a:t>
            </a:r>
            <a:r>
              <a:rPr lang="en-US" sz="3200" dirty="0"/>
              <a:t>)/N</a:t>
            </a:r>
            <a:endParaRPr lang="en-US" sz="3200" baseline="-25000" dirty="0"/>
          </a:p>
        </p:txBody>
      </p:sp>
      <p:sp>
        <p:nvSpPr>
          <p:cNvPr id="23" name="Rectangle 22"/>
          <p:cNvSpPr/>
          <p:nvPr/>
        </p:nvSpPr>
        <p:spPr>
          <a:xfrm>
            <a:off x="7299209" y="1998110"/>
            <a:ext cx="149393" cy="840327"/>
          </a:xfrm>
          <a:prstGeom prst="rect">
            <a:avLst/>
          </a:prstGeom>
          <a:solidFill>
            <a:srgbClr val="00FF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86661" y="1572756"/>
            <a:ext cx="608892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L1: LEAVE ONE OUT (N folds) (N is the number of used samples)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237606" y="171367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6911070" y="1786025"/>
            <a:ext cx="370424" cy="178603"/>
            <a:chOff x="7362164" y="1666955"/>
            <a:chExt cx="370424" cy="178603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7732588" y="1666955"/>
              <a:ext cx="0" cy="17860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7362164" y="1759564"/>
              <a:ext cx="3704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 rot="10800000">
            <a:off x="7460370" y="1792895"/>
            <a:ext cx="370424" cy="178603"/>
            <a:chOff x="7362164" y="1666955"/>
            <a:chExt cx="370424" cy="178603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7732588" y="1666955"/>
              <a:ext cx="0" cy="17860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7362164" y="1759564"/>
              <a:ext cx="3704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/>
          <p:cNvSpPr/>
          <p:nvPr/>
        </p:nvSpPr>
        <p:spPr>
          <a:xfrm>
            <a:off x="7150847" y="2925877"/>
            <a:ext cx="149393" cy="840327"/>
          </a:xfrm>
          <a:prstGeom prst="rect">
            <a:avLst/>
          </a:prstGeom>
          <a:solidFill>
            <a:srgbClr val="00FF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005572" y="3858847"/>
            <a:ext cx="149393" cy="840327"/>
          </a:xfrm>
          <a:prstGeom prst="rect">
            <a:avLst/>
          </a:prstGeom>
          <a:solidFill>
            <a:srgbClr val="00FF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50571" y="5136400"/>
            <a:ext cx="149393" cy="840327"/>
          </a:xfrm>
          <a:prstGeom prst="rect">
            <a:avLst/>
          </a:prstGeom>
          <a:solidFill>
            <a:srgbClr val="00FF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846709" y="4745138"/>
            <a:ext cx="24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FF7B40-897E-DF4C-AB1E-0DBBF65C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8</a:t>
            </a:fld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5548EF-A657-B14F-A49E-F52964C5315A}"/>
              </a:ext>
            </a:extLst>
          </p:cNvPr>
          <p:cNvSpPr txBox="1"/>
          <p:nvPr/>
        </p:nvSpPr>
        <p:spPr>
          <a:xfrm>
            <a:off x="3138956" y="6581001"/>
            <a:ext cx="2182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PAT05_AccuracyEstimation.pptx</a:t>
            </a:r>
          </a:p>
        </p:txBody>
      </p:sp>
    </p:spTree>
    <p:extLst>
      <p:ext uri="{BB962C8B-B14F-4D97-AF65-F5344CB8AC3E}">
        <p14:creationId xmlns:p14="http://schemas.microsoft.com/office/powerpoint/2010/main" val="2629852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2768" y="1998110"/>
            <a:ext cx="7974449" cy="840327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9658" y="2001115"/>
            <a:ext cx="7175270" cy="840327"/>
          </a:xfrm>
          <a:prstGeom prst="rect">
            <a:avLst/>
          </a:prstGeom>
          <a:solidFill>
            <a:srgbClr val="FF00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68071" y="504195"/>
            <a:ext cx="64834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Estimating the Accuracy of a Classifier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308060" y="1830250"/>
            <a:ext cx="633507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000" dirty="0"/>
              <a:t>η</a:t>
            </a:r>
            <a:r>
              <a:rPr lang="en-US" sz="4000" baseline="-25000" dirty="0"/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254058" y="2926615"/>
            <a:ext cx="7974449" cy="840327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0947" y="2929620"/>
            <a:ext cx="7169623" cy="840327"/>
          </a:xfrm>
          <a:prstGeom prst="rect">
            <a:avLst/>
          </a:prstGeom>
          <a:solidFill>
            <a:srgbClr val="FF00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19350" y="2758755"/>
            <a:ext cx="633507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000" dirty="0"/>
              <a:t>η</a:t>
            </a:r>
            <a:r>
              <a:rPr lang="en-US" sz="4000" baseline="-25000" dirty="0"/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1237" y="3855120"/>
            <a:ext cx="7974449" cy="840327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68126" y="3858125"/>
            <a:ext cx="7169623" cy="840327"/>
          </a:xfrm>
          <a:prstGeom prst="rect">
            <a:avLst/>
          </a:prstGeom>
          <a:solidFill>
            <a:srgbClr val="FF00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316529" y="3687260"/>
            <a:ext cx="633507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000" dirty="0"/>
              <a:t>η</a:t>
            </a:r>
            <a:r>
              <a:rPr lang="en-US" sz="4000" baseline="-25000" dirty="0"/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48416" y="5136400"/>
            <a:ext cx="7974449" cy="840327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65305" y="5139405"/>
            <a:ext cx="7169623" cy="840327"/>
          </a:xfrm>
          <a:prstGeom prst="rect">
            <a:avLst/>
          </a:prstGeom>
          <a:solidFill>
            <a:srgbClr val="FF00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310536" y="4968540"/>
            <a:ext cx="639852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000" dirty="0" err="1"/>
              <a:t>η</a:t>
            </a:r>
            <a:r>
              <a:rPr lang="en-US" sz="4000" baseline="-25000" dirty="0" err="1"/>
              <a:t>n</a:t>
            </a:r>
            <a:endParaRPr lang="en-US" sz="4000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2034181" y="5988788"/>
            <a:ext cx="4782357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200" dirty="0" err="1"/>
              <a:t>η</a:t>
            </a:r>
            <a:r>
              <a:rPr lang="en-US" sz="3200" dirty="0"/>
              <a:t> = (η</a:t>
            </a:r>
            <a:r>
              <a:rPr lang="en-US" sz="3200" baseline="-25000" dirty="0"/>
              <a:t>1</a:t>
            </a:r>
            <a:r>
              <a:rPr lang="en-US" sz="3200" dirty="0"/>
              <a:t>+ η</a:t>
            </a:r>
            <a:r>
              <a:rPr lang="en-US" sz="3200" baseline="-25000" dirty="0"/>
              <a:t>2</a:t>
            </a:r>
            <a:r>
              <a:rPr lang="en-US" sz="3200" dirty="0"/>
              <a:t>+ η</a:t>
            </a:r>
            <a:r>
              <a:rPr lang="en-US" sz="3200" baseline="-25000" dirty="0"/>
              <a:t>3</a:t>
            </a:r>
            <a:r>
              <a:rPr lang="en-US" sz="3200" dirty="0"/>
              <a:t>+ . . . + </a:t>
            </a:r>
            <a:r>
              <a:rPr lang="en-US" sz="3200" dirty="0" err="1"/>
              <a:t>η</a:t>
            </a:r>
            <a:r>
              <a:rPr lang="en-US" sz="3200" baseline="-25000" dirty="0" err="1"/>
              <a:t>n</a:t>
            </a:r>
            <a:r>
              <a:rPr lang="en-US" sz="3200" dirty="0"/>
              <a:t>)/n</a:t>
            </a:r>
            <a:endParaRPr lang="en-US" sz="3200" baseline="-25000" dirty="0"/>
          </a:p>
        </p:txBody>
      </p:sp>
      <p:sp>
        <p:nvSpPr>
          <p:cNvPr id="23" name="Rectangle 22"/>
          <p:cNvSpPr/>
          <p:nvPr/>
        </p:nvSpPr>
        <p:spPr>
          <a:xfrm>
            <a:off x="7299209" y="1998110"/>
            <a:ext cx="149393" cy="840327"/>
          </a:xfrm>
          <a:prstGeom prst="rect">
            <a:avLst/>
          </a:prstGeom>
          <a:solidFill>
            <a:srgbClr val="00FF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86661" y="1572756"/>
            <a:ext cx="401549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L1*: LEAVE ONE OUT (n folds) (with n&lt;N)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237606" y="171367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6911070" y="1786025"/>
            <a:ext cx="370424" cy="178603"/>
            <a:chOff x="7362164" y="1666955"/>
            <a:chExt cx="370424" cy="178603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7732588" y="1666955"/>
              <a:ext cx="0" cy="17860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7362164" y="1759564"/>
              <a:ext cx="3704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 rot="10800000">
            <a:off x="7460370" y="1792895"/>
            <a:ext cx="370424" cy="178603"/>
            <a:chOff x="7362164" y="1666955"/>
            <a:chExt cx="370424" cy="178603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7732588" y="1666955"/>
              <a:ext cx="0" cy="17860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7362164" y="1759564"/>
              <a:ext cx="3704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/>
          <p:cNvSpPr/>
          <p:nvPr/>
        </p:nvSpPr>
        <p:spPr>
          <a:xfrm>
            <a:off x="4998047" y="2925877"/>
            <a:ext cx="149393" cy="840327"/>
          </a:xfrm>
          <a:prstGeom prst="rect">
            <a:avLst/>
          </a:prstGeom>
          <a:solidFill>
            <a:srgbClr val="00FF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950700" y="3858847"/>
            <a:ext cx="149393" cy="840327"/>
          </a:xfrm>
          <a:prstGeom prst="rect">
            <a:avLst/>
          </a:prstGeom>
          <a:solidFill>
            <a:srgbClr val="00FF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50571" y="5136400"/>
            <a:ext cx="149393" cy="840327"/>
          </a:xfrm>
          <a:prstGeom prst="rect">
            <a:avLst/>
          </a:prstGeom>
          <a:solidFill>
            <a:srgbClr val="00FF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846709" y="4745138"/>
            <a:ext cx="24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45C6B7-1089-8C4E-9801-F2B1EA303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9</a:t>
            </a:fld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A1EB1D-848D-1E42-A95E-41348E0A808B}"/>
              </a:ext>
            </a:extLst>
          </p:cNvPr>
          <p:cNvSpPr txBox="1"/>
          <p:nvPr/>
        </p:nvSpPr>
        <p:spPr>
          <a:xfrm>
            <a:off x="3138956" y="6581001"/>
            <a:ext cx="2182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PAT05_AccuracyEstimation.pptx</a:t>
            </a:r>
          </a:p>
        </p:txBody>
      </p:sp>
    </p:spTree>
    <p:extLst>
      <p:ext uri="{BB962C8B-B14F-4D97-AF65-F5344CB8AC3E}">
        <p14:creationId xmlns:p14="http://schemas.microsoft.com/office/powerpoint/2010/main" val="1821970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12282</TotalTime>
  <Words>1005</Words>
  <Application>Microsoft Macintosh PowerPoint</Application>
  <PresentationFormat>On-screen Show (4:3)</PresentationFormat>
  <Paragraphs>157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Consolas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Ingenieria PUC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using Adaptive Sparse Representations</dc:title>
  <dc:creator>Domingo Mery</dc:creator>
  <cp:lastModifiedBy>Domingo Mery</cp:lastModifiedBy>
  <cp:revision>289</cp:revision>
  <dcterms:created xsi:type="dcterms:W3CDTF">2013-11-07T20:27:34Z</dcterms:created>
  <dcterms:modified xsi:type="dcterms:W3CDTF">2021-06-08T12:52:02Z</dcterms:modified>
</cp:coreProperties>
</file>