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332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53" r:id="rId11"/>
    <p:sldId id="345" r:id="rId12"/>
    <p:sldId id="343" r:id="rId13"/>
    <p:sldId id="342" r:id="rId14"/>
    <p:sldId id="341" r:id="rId15"/>
    <p:sldId id="355" r:id="rId16"/>
    <p:sldId id="358" r:id="rId17"/>
    <p:sldId id="354" r:id="rId18"/>
    <p:sldId id="344" r:id="rId19"/>
    <p:sldId id="348" r:id="rId20"/>
    <p:sldId id="357" r:id="rId21"/>
    <p:sldId id="356" r:id="rId22"/>
    <p:sldId id="346" r:id="rId23"/>
    <p:sldId id="347" r:id="rId24"/>
    <p:sldId id="350" r:id="rId25"/>
    <p:sldId id="352" r:id="rId26"/>
    <p:sldId id="349" r:id="rId27"/>
    <p:sldId id="35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ABDA"/>
    <a:srgbClr val="00FF00"/>
    <a:srgbClr val="9D2E5D"/>
    <a:srgbClr val="224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0"/>
    <p:restoredTop sz="90680" autoAdjust="0"/>
  </p:normalViewPr>
  <p:slideViewPr>
    <p:cSldViewPr snapToGrid="0" snapToObjects="1">
      <p:cViewPr varScale="1">
        <p:scale>
          <a:sx n="115" d="100"/>
          <a:sy n="115" d="100"/>
        </p:scale>
        <p:origin x="228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6/8/21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17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5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FB44-8788-A749-9C3A-9AA984AD1C1A}" type="datetime1">
              <a:rPr lang="en-AU" smtClean="0"/>
              <a:t>8/6/21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780F-C6CB-7041-B6E2-51E72636706A}" type="datetime1">
              <a:rPr lang="en-AU" smtClean="0"/>
              <a:t>8/6/21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8964-5FA7-B743-BE42-A3E6EFC642D5}" type="datetime1">
              <a:rPr lang="en-AU" smtClean="0"/>
              <a:t>8/6/21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7600-5B53-5D4B-9A1C-00C180EA4ACC}" type="datetime1">
              <a:rPr lang="en-AU" smtClean="0"/>
              <a:t>8/6/21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827D-66C1-8845-B375-046F25EBA1A4}" type="datetime1">
              <a:rPr lang="en-AU" smtClean="0"/>
              <a:t>8/6/21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383E-F0B0-864C-812F-BC6E84BFA2A6}" type="datetime1">
              <a:rPr lang="en-AU" smtClean="0"/>
              <a:t>8/6/21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324-84E3-C540-9709-EC8DF05107DA}" type="datetime1">
              <a:rPr lang="en-AU" smtClean="0"/>
              <a:t>8/6/21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A8C1-D0A5-1B46-B38F-340CFD2E2291}" type="datetime1">
              <a:rPr lang="en-AU" smtClean="0"/>
              <a:t>8/6/21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6F46-70AC-6544-A2FE-763317A50DAB}" type="datetime1">
              <a:rPr lang="en-AU" smtClean="0"/>
              <a:t>8/6/21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28BD-4543-B247-8A97-C3039CA92649}" type="datetime1">
              <a:rPr lang="en-AU" smtClean="0"/>
              <a:t>8/6/21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C97B-51D3-2849-AFA0-E2276A30B22F}" type="datetime1">
              <a:rPr lang="en-AU" smtClean="0"/>
              <a:t>8/6/21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90746-FE7D-114C-97D5-F9F4EAF1830F}" type="datetime1">
              <a:rPr lang="en-AU" smtClean="0"/>
              <a:t>8/6/21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Confusion Matrix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5 ]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107F59-8226-234F-BA67-64FB560C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8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025570" y="3530278"/>
            <a:ext cx="0" cy="1840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947502" y="6355352"/>
            <a:ext cx="11671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21235" y="615773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9858" y="6563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47526" y="303449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200753" y="3655327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aseline="-25000" dirty="0">
                <a:solidFill>
                  <a:srgbClr val="FF0000"/>
                </a:solidFill>
              </a:rPr>
              <a:t>*</a:t>
            </a:r>
            <a:r>
              <a:rPr lang="en-US" dirty="0">
                <a:solidFill>
                  <a:srgbClr val="FF0000"/>
                </a:solidFill>
              </a:rPr>
              <a:t> : class 1 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232899" y="3812482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494FAD-3FF2-A146-BD84-6E869ED5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10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036CBD-2D26-F74C-A034-3C50089F6ED1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253964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72244" y="3941505"/>
            <a:ext cx="83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Target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52301" y="1058117"/>
            <a:ext cx="3934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Positive instances (P)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Negative instances (N)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4897" y="3879724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Ground Truth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370723" y="4249056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81B350-B799-DC41-A594-821526EC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1D7B15-8CD6-F846-A14D-808AF038BBC3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147057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6545" y="5991371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Detection using </a:t>
            </a:r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a classifier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44139" y="2796883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Detection 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(D)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020302" y="3166215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4897" y="3879724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Ground Truth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370723" y="4249056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9EC51D-8E69-7248-B6D2-713DC2C7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12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A3A32C-6447-3B4C-8214-754704ADCCD7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45036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44139" y="2796883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Detection 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(D)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6545" y="5991371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Detection using </a:t>
            </a:r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a classifier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5020302" y="3166215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4897" y="3879724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Ground Truth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370723" y="4249056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057C8D-E7AC-7B4F-8595-3EA8B512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9DBC68-B796-4F42-9E12-9FE9A2EA65D0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317973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</a:p>
        </p:txBody>
      </p:sp>
      <p:sp>
        <p:nvSpPr>
          <p:cNvPr id="9" name="Rectangle 8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3D98C5-FF0D-884F-9493-F438E9BB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0868C2-D2BB-AA48-BC68-8FCE9C73D0E0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31F7A4-785B-8641-A05F-7AAC3DE1D68A}"/>
              </a:ext>
            </a:extLst>
          </p:cNvPr>
          <p:cNvSpPr txBox="1"/>
          <p:nvPr/>
        </p:nvSpPr>
        <p:spPr>
          <a:xfrm>
            <a:off x="6944139" y="2796883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Detection 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(D)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2317E2-7C9B-B648-BE61-96D87F389CFB}"/>
              </a:ext>
            </a:extLst>
          </p:cNvPr>
          <p:cNvCxnSpPr/>
          <p:nvPr/>
        </p:nvCxnSpPr>
        <p:spPr>
          <a:xfrm flipH="1">
            <a:off x="5020302" y="3166215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C45CFA-9B61-3443-A594-9D1F0E21F685}"/>
              </a:ext>
            </a:extLst>
          </p:cNvPr>
          <p:cNvSpPr txBox="1"/>
          <p:nvPr/>
        </p:nvSpPr>
        <p:spPr>
          <a:xfrm>
            <a:off x="374897" y="3879724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Ground Truth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326107-3E36-BA42-A9DE-6CFF3C948475}"/>
              </a:ext>
            </a:extLst>
          </p:cNvPr>
          <p:cNvCxnSpPr/>
          <p:nvPr/>
        </p:nvCxnSpPr>
        <p:spPr>
          <a:xfrm flipH="1">
            <a:off x="1370723" y="4249056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89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02813" y="3954020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TP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375" y="4529508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2066" y="3710636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267" y="513228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Trebuchet MS" charset="0"/>
                <a:ea typeface="Trebuchet MS" charset="0"/>
                <a:cs typeface="Trebuchet MS" charset="0"/>
              </a:rPr>
              <a:t>TN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C96049-3F14-BD40-A92C-530C6871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15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DEC8F8-22E2-694D-8A48-245C3C36FAFF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B92C53-EE4B-1543-AE12-F65300307ED6}"/>
              </a:ext>
            </a:extLst>
          </p:cNvPr>
          <p:cNvSpPr txBox="1"/>
          <p:nvPr/>
        </p:nvSpPr>
        <p:spPr>
          <a:xfrm>
            <a:off x="6944139" y="2796883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Detection 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(D)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97CBA2-9102-AA44-8267-989B6DD9E0CA}"/>
              </a:ext>
            </a:extLst>
          </p:cNvPr>
          <p:cNvCxnSpPr/>
          <p:nvPr/>
        </p:nvCxnSpPr>
        <p:spPr>
          <a:xfrm flipH="1">
            <a:off x="5020302" y="3166215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3650D91-183D-4D45-8FC1-DA3ED99C9EB8}"/>
              </a:ext>
            </a:extLst>
          </p:cNvPr>
          <p:cNvSpPr txBox="1"/>
          <p:nvPr/>
        </p:nvSpPr>
        <p:spPr>
          <a:xfrm>
            <a:off x="374897" y="3879724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Ground Truth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6D8BF6-3D0A-D14B-AB48-538A08DECA65}"/>
              </a:ext>
            </a:extLst>
          </p:cNvPr>
          <p:cNvCxnSpPr/>
          <p:nvPr/>
        </p:nvCxnSpPr>
        <p:spPr>
          <a:xfrm flipH="1">
            <a:off x="1370723" y="4249056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10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5814" y="940885"/>
            <a:ext cx="13981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IDEAL</a:t>
            </a:r>
          </a:p>
          <a:p>
            <a:pPr algn="ctr"/>
            <a:r>
              <a:rPr lang="es-ES" sz="2000" dirty="0"/>
              <a:t>TPR = 100%</a:t>
            </a:r>
          </a:p>
          <a:p>
            <a:pPr algn="ctr"/>
            <a:r>
              <a:rPr lang="es-ES" sz="2000" dirty="0"/>
              <a:t>FPR = 0%</a:t>
            </a:r>
            <a:endParaRPr lang="en-US" sz="2000" dirty="0"/>
          </a:p>
          <a:p>
            <a:pPr algn="ctr"/>
            <a:r>
              <a:rPr lang="en-US" sz="2000" dirty="0"/>
              <a:t>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33452" y="3986282"/>
            <a:ext cx="1160059" cy="1269238"/>
            <a:chOff x="2388361" y="2169997"/>
            <a:chExt cx="4285397" cy="3766782"/>
          </a:xfrm>
        </p:grpSpPr>
        <p:sp>
          <p:nvSpPr>
            <p:cNvPr id="8" name="Rectangle 7"/>
            <p:cNvSpPr/>
            <p:nvPr/>
          </p:nvSpPr>
          <p:spPr>
            <a:xfrm>
              <a:off x="2388361" y="2169997"/>
              <a:ext cx="4285397" cy="3766782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3005157" y="3166215"/>
              <a:ext cx="2729534" cy="1919913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9534" h="1919913">
                  <a:moveTo>
                    <a:pt x="1034582" y="341268"/>
                  </a:moveTo>
                  <a:cubicBezTo>
                    <a:pt x="1284791" y="238910"/>
                    <a:pt x="1230200" y="-68165"/>
                    <a:pt x="1512254" y="13722"/>
                  </a:cubicBezTo>
                  <a:cubicBezTo>
                    <a:pt x="1794308" y="95609"/>
                    <a:pt x="2679138" y="518690"/>
                    <a:pt x="2726905" y="832588"/>
                  </a:cubicBezTo>
                  <a:cubicBezTo>
                    <a:pt x="2774672" y="1146486"/>
                    <a:pt x="2160523" y="1787931"/>
                    <a:pt x="1798857" y="1897113"/>
                  </a:cubicBezTo>
                  <a:cubicBezTo>
                    <a:pt x="1437191" y="2006295"/>
                    <a:pt x="854887" y="1699220"/>
                    <a:pt x="556911" y="1487680"/>
                  </a:cubicBezTo>
                  <a:cubicBezTo>
                    <a:pt x="258935" y="1276140"/>
                    <a:pt x="-64063" y="816665"/>
                    <a:pt x="11000" y="627871"/>
                  </a:cubicBezTo>
                  <a:cubicBezTo>
                    <a:pt x="86063" y="439077"/>
                    <a:pt x="784373" y="443626"/>
                    <a:pt x="1034582" y="341268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929642" y="2363910"/>
              <a:ext cx="3421845" cy="3024829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  <a:gd name="connsiteX0" fmla="*/ 1034582 w 2242520"/>
                <a:gd name="connsiteY0" fmla="*/ 343152 h 1919663"/>
                <a:gd name="connsiteX1" fmla="*/ 1512254 w 2242520"/>
                <a:gd name="connsiteY1" fmla="*/ 15606 h 1919663"/>
                <a:gd name="connsiteX2" fmla="*/ 2235585 w 2242520"/>
                <a:gd name="connsiteY2" fmla="*/ 875416 h 1919663"/>
                <a:gd name="connsiteX3" fmla="*/ 1798857 w 2242520"/>
                <a:gd name="connsiteY3" fmla="*/ 1898997 h 1919663"/>
                <a:gd name="connsiteX4" fmla="*/ 556911 w 2242520"/>
                <a:gd name="connsiteY4" fmla="*/ 1489564 h 1919663"/>
                <a:gd name="connsiteX5" fmla="*/ 11000 w 2242520"/>
                <a:gd name="connsiteY5" fmla="*/ 629755 h 1919663"/>
                <a:gd name="connsiteX6" fmla="*/ 1034582 w 2242520"/>
                <a:gd name="connsiteY6" fmla="*/ 343152 h 1919663"/>
                <a:gd name="connsiteX0" fmla="*/ 1034582 w 2253299"/>
                <a:gd name="connsiteY0" fmla="*/ 435985 h 2012496"/>
                <a:gd name="connsiteX1" fmla="*/ 1280242 w 2253299"/>
                <a:gd name="connsiteY1" fmla="*/ 12904 h 2012496"/>
                <a:gd name="connsiteX2" fmla="*/ 2235585 w 2253299"/>
                <a:gd name="connsiteY2" fmla="*/ 968249 h 2012496"/>
                <a:gd name="connsiteX3" fmla="*/ 1798857 w 2253299"/>
                <a:gd name="connsiteY3" fmla="*/ 1991830 h 2012496"/>
                <a:gd name="connsiteX4" fmla="*/ 556911 w 2253299"/>
                <a:gd name="connsiteY4" fmla="*/ 1582397 h 2012496"/>
                <a:gd name="connsiteX5" fmla="*/ 11000 w 2253299"/>
                <a:gd name="connsiteY5" fmla="*/ 722588 h 2012496"/>
                <a:gd name="connsiteX6" fmla="*/ 1034582 w 2253299"/>
                <a:gd name="connsiteY6" fmla="*/ 435985 h 2012496"/>
                <a:gd name="connsiteX0" fmla="*/ 586989 w 2242434"/>
                <a:gd name="connsiteY0" fmla="*/ 487258 h 2009178"/>
                <a:gd name="connsiteX1" fmla="*/ 1269377 w 2242434"/>
                <a:gd name="connsiteY1" fmla="*/ 9586 h 2009178"/>
                <a:gd name="connsiteX2" fmla="*/ 2224720 w 2242434"/>
                <a:gd name="connsiteY2" fmla="*/ 964931 h 2009178"/>
                <a:gd name="connsiteX3" fmla="*/ 1787992 w 2242434"/>
                <a:gd name="connsiteY3" fmla="*/ 1988512 h 2009178"/>
                <a:gd name="connsiteX4" fmla="*/ 546046 w 2242434"/>
                <a:gd name="connsiteY4" fmla="*/ 1579079 h 2009178"/>
                <a:gd name="connsiteX5" fmla="*/ 135 w 2242434"/>
                <a:gd name="connsiteY5" fmla="*/ 719270 h 2009178"/>
                <a:gd name="connsiteX6" fmla="*/ 586989 w 2242434"/>
                <a:gd name="connsiteY6" fmla="*/ 487258 h 2009178"/>
                <a:gd name="connsiteX0" fmla="*/ 602616 w 2260356"/>
                <a:gd name="connsiteY0" fmla="*/ 487258 h 2028895"/>
                <a:gd name="connsiteX1" fmla="*/ 1285004 w 2260356"/>
                <a:gd name="connsiteY1" fmla="*/ 9586 h 2028895"/>
                <a:gd name="connsiteX2" fmla="*/ 2240347 w 2260356"/>
                <a:gd name="connsiteY2" fmla="*/ 964931 h 2028895"/>
                <a:gd name="connsiteX3" fmla="*/ 1803619 w 2260356"/>
                <a:gd name="connsiteY3" fmla="*/ 1988512 h 2028895"/>
                <a:gd name="connsiteX4" fmla="*/ 316014 w 2260356"/>
                <a:gd name="connsiteY4" fmla="*/ 1715556 h 2028895"/>
                <a:gd name="connsiteX5" fmla="*/ 15762 w 2260356"/>
                <a:gd name="connsiteY5" fmla="*/ 719270 h 2028895"/>
                <a:gd name="connsiteX6" fmla="*/ 602616 w 2260356"/>
                <a:gd name="connsiteY6" fmla="*/ 487258 h 2028895"/>
                <a:gd name="connsiteX0" fmla="*/ 1121883 w 2779623"/>
                <a:gd name="connsiteY0" fmla="*/ 487386 h 2029023"/>
                <a:gd name="connsiteX1" fmla="*/ 1804271 w 2779623"/>
                <a:gd name="connsiteY1" fmla="*/ 9714 h 2029023"/>
                <a:gd name="connsiteX2" fmla="*/ 2759614 w 2779623"/>
                <a:gd name="connsiteY2" fmla="*/ 965059 h 2029023"/>
                <a:gd name="connsiteX3" fmla="*/ 2322886 w 2779623"/>
                <a:gd name="connsiteY3" fmla="*/ 1988640 h 2029023"/>
                <a:gd name="connsiteX4" fmla="*/ 835281 w 2779623"/>
                <a:gd name="connsiteY4" fmla="*/ 1715684 h 2029023"/>
                <a:gd name="connsiteX5" fmla="*/ 2767 w 2779623"/>
                <a:gd name="connsiteY5" fmla="*/ 760342 h 2029023"/>
                <a:gd name="connsiteX6" fmla="*/ 1121883 w 2779623"/>
                <a:gd name="connsiteY6" fmla="*/ 487386 h 2029023"/>
                <a:gd name="connsiteX0" fmla="*/ 932037 w 2589777"/>
                <a:gd name="connsiteY0" fmla="*/ 487518 h 2029155"/>
                <a:gd name="connsiteX1" fmla="*/ 1614425 w 2589777"/>
                <a:gd name="connsiteY1" fmla="*/ 9846 h 2029155"/>
                <a:gd name="connsiteX2" fmla="*/ 2569768 w 2589777"/>
                <a:gd name="connsiteY2" fmla="*/ 965191 h 2029155"/>
                <a:gd name="connsiteX3" fmla="*/ 2133040 w 2589777"/>
                <a:gd name="connsiteY3" fmla="*/ 1988772 h 2029155"/>
                <a:gd name="connsiteX4" fmla="*/ 645435 w 2589777"/>
                <a:gd name="connsiteY4" fmla="*/ 1715816 h 2029155"/>
                <a:gd name="connsiteX5" fmla="*/ 3989 w 2589777"/>
                <a:gd name="connsiteY5" fmla="*/ 801418 h 2029155"/>
                <a:gd name="connsiteX6" fmla="*/ 932037 w 2589777"/>
                <a:gd name="connsiteY6" fmla="*/ 487518 h 202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9777" h="2029155">
                  <a:moveTo>
                    <a:pt x="932037" y="487518"/>
                  </a:moveTo>
                  <a:cubicBezTo>
                    <a:pt x="1200443" y="355589"/>
                    <a:pt x="1341470" y="-69766"/>
                    <a:pt x="1614425" y="9846"/>
                  </a:cubicBezTo>
                  <a:cubicBezTo>
                    <a:pt x="1887380" y="89458"/>
                    <a:pt x="2483332" y="635370"/>
                    <a:pt x="2569768" y="965191"/>
                  </a:cubicBezTo>
                  <a:cubicBezTo>
                    <a:pt x="2656204" y="1295012"/>
                    <a:pt x="2453762" y="1863668"/>
                    <a:pt x="2133040" y="1988772"/>
                  </a:cubicBezTo>
                  <a:cubicBezTo>
                    <a:pt x="1812318" y="2113876"/>
                    <a:pt x="943411" y="1927356"/>
                    <a:pt x="645435" y="1715816"/>
                  </a:cubicBezTo>
                  <a:cubicBezTo>
                    <a:pt x="347459" y="1504276"/>
                    <a:pt x="-43778" y="1006134"/>
                    <a:pt x="3989" y="801418"/>
                  </a:cubicBezTo>
                  <a:cubicBezTo>
                    <a:pt x="51756" y="596702"/>
                    <a:pt x="663631" y="619447"/>
                    <a:pt x="932037" y="487518"/>
                  </a:cubicBezTo>
                  <a:close/>
                </a:path>
              </a:pathLst>
            </a:custGeom>
            <a:solidFill>
              <a:srgbClr val="2249CD">
                <a:alpha val="36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45558" y="3977800"/>
            <a:ext cx="1160059" cy="1269238"/>
            <a:chOff x="2388361" y="2169997"/>
            <a:chExt cx="4285397" cy="3766782"/>
          </a:xfrm>
        </p:grpSpPr>
        <p:sp>
          <p:nvSpPr>
            <p:cNvPr id="15" name="Rectangle 14"/>
            <p:cNvSpPr/>
            <p:nvPr/>
          </p:nvSpPr>
          <p:spPr>
            <a:xfrm>
              <a:off x="2388361" y="2169997"/>
              <a:ext cx="4285397" cy="3766782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3005157" y="3166215"/>
              <a:ext cx="2729534" cy="1919913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9534" h="1919913">
                  <a:moveTo>
                    <a:pt x="1034582" y="341268"/>
                  </a:moveTo>
                  <a:cubicBezTo>
                    <a:pt x="1284791" y="238910"/>
                    <a:pt x="1230200" y="-68165"/>
                    <a:pt x="1512254" y="13722"/>
                  </a:cubicBezTo>
                  <a:cubicBezTo>
                    <a:pt x="1794308" y="95609"/>
                    <a:pt x="2679138" y="518690"/>
                    <a:pt x="2726905" y="832588"/>
                  </a:cubicBezTo>
                  <a:cubicBezTo>
                    <a:pt x="2774672" y="1146486"/>
                    <a:pt x="2160523" y="1787931"/>
                    <a:pt x="1798857" y="1897113"/>
                  </a:cubicBezTo>
                  <a:cubicBezTo>
                    <a:pt x="1437191" y="2006295"/>
                    <a:pt x="854887" y="1699220"/>
                    <a:pt x="556911" y="1487680"/>
                  </a:cubicBezTo>
                  <a:cubicBezTo>
                    <a:pt x="258935" y="1276140"/>
                    <a:pt x="-64063" y="816665"/>
                    <a:pt x="11000" y="627871"/>
                  </a:cubicBezTo>
                  <a:cubicBezTo>
                    <a:pt x="86063" y="439077"/>
                    <a:pt x="784373" y="443626"/>
                    <a:pt x="1034582" y="341268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928794" y="3555480"/>
              <a:ext cx="981831" cy="952007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  <a:gd name="connsiteX0" fmla="*/ 1034582 w 2242520"/>
                <a:gd name="connsiteY0" fmla="*/ 343152 h 1919663"/>
                <a:gd name="connsiteX1" fmla="*/ 1512254 w 2242520"/>
                <a:gd name="connsiteY1" fmla="*/ 15606 h 1919663"/>
                <a:gd name="connsiteX2" fmla="*/ 2235585 w 2242520"/>
                <a:gd name="connsiteY2" fmla="*/ 875416 h 1919663"/>
                <a:gd name="connsiteX3" fmla="*/ 1798857 w 2242520"/>
                <a:gd name="connsiteY3" fmla="*/ 1898997 h 1919663"/>
                <a:gd name="connsiteX4" fmla="*/ 556911 w 2242520"/>
                <a:gd name="connsiteY4" fmla="*/ 1489564 h 1919663"/>
                <a:gd name="connsiteX5" fmla="*/ 11000 w 2242520"/>
                <a:gd name="connsiteY5" fmla="*/ 629755 h 1919663"/>
                <a:gd name="connsiteX6" fmla="*/ 1034582 w 2242520"/>
                <a:gd name="connsiteY6" fmla="*/ 343152 h 1919663"/>
                <a:gd name="connsiteX0" fmla="*/ 1034582 w 2253299"/>
                <a:gd name="connsiteY0" fmla="*/ 435985 h 2012496"/>
                <a:gd name="connsiteX1" fmla="*/ 1280242 w 2253299"/>
                <a:gd name="connsiteY1" fmla="*/ 12904 h 2012496"/>
                <a:gd name="connsiteX2" fmla="*/ 2235585 w 2253299"/>
                <a:gd name="connsiteY2" fmla="*/ 968249 h 2012496"/>
                <a:gd name="connsiteX3" fmla="*/ 1798857 w 2253299"/>
                <a:gd name="connsiteY3" fmla="*/ 1991830 h 2012496"/>
                <a:gd name="connsiteX4" fmla="*/ 556911 w 2253299"/>
                <a:gd name="connsiteY4" fmla="*/ 1582397 h 2012496"/>
                <a:gd name="connsiteX5" fmla="*/ 11000 w 2253299"/>
                <a:gd name="connsiteY5" fmla="*/ 722588 h 2012496"/>
                <a:gd name="connsiteX6" fmla="*/ 1034582 w 2253299"/>
                <a:gd name="connsiteY6" fmla="*/ 435985 h 2012496"/>
                <a:gd name="connsiteX0" fmla="*/ 586989 w 2242434"/>
                <a:gd name="connsiteY0" fmla="*/ 487258 h 2009178"/>
                <a:gd name="connsiteX1" fmla="*/ 1269377 w 2242434"/>
                <a:gd name="connsiteY1" fmla="*/ 9586 h 2009178"/>
                <a:gd name="connsiteX2" fmla="*/ 2224720 w 2242434"/>
                <a:gd name="connsiteY2" fmla="*/ 964931 h 2009178"/>
                <a:gd name="connsiteX3" fmla="*/ 1787992 w 2242434"/>
                <a:gd name="connsiteY3" fmla="*/ 1988512 h 2009178"/>
                <a:gd name="connsiteX4" fmla="*/ 546046 w 2242434"/>
                <a:gd name="connsiteY4" fmla="*/ 1579079 h 2009178"/>
                <a:gd name="connsiteX5" fmla="*/ 135 w 2242434"/>
                <a:gd name="connsiteY5" fmla="*/ 719270 h 2009178"/>
                <a:gd name="connsiteX6" fmla="*/ 586989 w 2242434"/>
                <a:gd name="connsiteY6" fmla="*/ 487258 h 2009178"/>
                <a:gd name="connsiteX0" fmla="*/ 602616 w 2260356"/>
                <a:gd name="connsiteY0" fmla="*/ 487258 h 2028895"/>
                <a:gd name="connsiteX1" fmla="*/ 1285004 w 2260356"/>
                <a:gd name="connsiteY1" fmla="*/ 9586 h 2028895"/>
                <a:gd name="connsiteX2" fmla="*/ 2240347 w 2260356"/>
                <a:gd name="connsiteY2" fmla="*/ 964931 h 2028895"/>
                <a:gd name="connsiteX3" fmla="*/ 1803619 w 2260356"/>
                <a:gd name="connsiteY3" fmla="*/ 1988512 h 2028895"/>
                <a:gd name="connsiteX4" fmla="*/ 316014 w 2260356"/>
                <a:gd name="connsiteY4" fmla="*/ 1715556 h 2028895"/>
                <a:gd name="connsiteX5" fmla="*/ 15762 w 2260356"/>
                <a:gd name="connsiteY5" fmla="*/ 719270 h 2028895"/>
                <a:gd name="connsiteX6" fmla="*/ 602616 w 2260356"/>
                <a:gd name="connsiteY6" fmla="*/ 487258 h 2028895"/>
                <a:gd name="connsiteX0" fmla="*/ 1121883 w 2779623"/>
                <a:gd name="connsiteY0" fmla="*/ 487386 h 2029023"/>
                <a:gd name="connsiteX1" fmla="*/ 1804271 w 2779623"/>
                <a:gd name="connsiteY1" fmla="*/ 9714 h 2029023"/>
                <a:gd name="connsiteX2" fmla="*/ 2759614 w 2779623"/>
                <a:gd name="connsiteY2" fmla="*/ 965059 h 2029023"/>
                <a:gd name="connsiteX3" fmla="*/ 2322886 w 2779623"/>
                <a:gd name="connsiteY3" fmla="*/ 1988640 h 2029023"/>
                <a:gd name="connsiteX4" fmla="*/ 835281 w 2779623"/>
                <a:gd name="connsiteY4" fmla="*/ 1715684 h 2029023"/>
                <a:gd name="connsiteX5" fmla="*/ 2767 w 2779623"/>
                <a:gd name="connsiteY5" fmla="*/ 760342 h 2029023"/>
                <a:gd name="connsiteX6" fmla="*/ 1121883 w 2779623"/>
                <a:gd name="connsiteY6" fmla="*/ 487386 h 2029023"/>
                <a:gd name="connsiteX0" fmla="*/ 932037 w 2589777"/>
                <a:gd name="connsiteY0" fmla="*/ 487518 h 2029155"/>
                <a:gd name="connsiteX1" fmla="*/ 1614425 w 2589777"/>
                <a:gd name="connsiteY1" fmla="*/ 9846 h 2029155"/>
                <a:gd name="connsiteX2" fmla="*/ 2569768 w 2589777"/>
                <a:gd name="connsiteY2" fmla="*/ 965191 h 2029155"/>
                <a:gd name="connsiteX3" fmla="*/ 2133040 w 2589777"/>
                <a:gd name="connsiteY3" fmla="*/ 1988772 h 2029155"/>
                <a:gd name="connsiteX4" fmla="*/ 645435 w 2589777"/>
                <a:gd name="connsiteY4" fmla="*/ 1715816 h 2029155"/>
                <a:gd name="connsiteX5" fmla="*/ 3989 w 2589777"/>
                <a:gd name="connsiteY5" fmla="*/ 801418 h 2029155"/>
                <a:gd name="connsiteX6" fmla="*/ 932037 w 2589777"/>
                <a:gd name="connsiteY6" fmla="*/ 487518 h 202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9777" h="2029155">
                  <a:moveTo>
                    <a:pt x="932037" y="487518"/>
                  </a:moveTo>
                  <a:cubicBezTo>
                    <a:pt x="1200443" y="355589"/>
                    <a:pt x="1341470" y="-69766"/>
                    <a:pt x="1614425" y="9846"/>
                  </a:cubicBezTo>
                  <a:cubicBezTo>
                    <a:pt x="1887380" y="89458"/>
                    <a:pt x="2483332" y="635370"/>
                    <a:pt x="2569768" y="965191"/>
                  </a:cubicBezTo>
                  <a:cubicBezTo>
                    <a:pt x="2656204" y="1295012"/>
                    <a:pt x="2453762" y="1863668"/>
                    <a:pt x="2133040" y="1988772"/>
                  </a:cubicBezTo>
                  <a:cubicBezTo>
                    <a:pt x="1812318" y="2113876"/>
                    <a:pt x="943411" y="1927356"/>
                    <a:pt x="645435" y="1715816"/>
                  </a:cubicBezTo>
                  <a:cubicBezTo>
                    <a:pt x="347459" y="1504276"/>
                    <a:pt x="-43778" y="1006134"/>
                    <a:pt x="3989" y="801418"/>
                  </a:cubicBezTo>
                  <a:cubicBezTo>
                    <a:pt x="51756" y="596702"/>
                    <a:pt x="663631" y="619447"/>
                    <a:pt x="932037" y="487518"/>
                  </a:cubicBezTo>
                  <a:close/>
                </a:path>
              </a:pathLst>
            </a:custGeom>
            <a:solidFill>
              <a:srgbClr val="2249CD">
                <a:alpha val="36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92243" y="3529263"/>
            <a:ext cx="17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false positive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29385" y="3331469"/>
            <a:ext cx="2027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All positive samples</a:t>
            </a:r>
          </a:p>
          <a:p>
            <a:pPr algn="ctr"/>
            <a:r>
              <a:rPr lang="en-US" dirty="0"/>
              <a:t>are detected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0970" y="5342023"/>
            <a:ext cx="153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false alarm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89303" y="5342023"/>
            <a:ext cx="201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All targets detected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4189" y="3233074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Extreme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86877" y="2948022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Extreme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967208" y="3986282"/>
            <a:ext cx="1160059" cy="1269238"/>
            <a:chOff x="2388361" y="2169997"/>
            <a:chExt cx="4285397" cy="3766782"/>
          </a:xfrm>
        </p:grpSpPr>
        <p:sp>
          <p:nvSpPr>
            <p:cNvPr id="32" name="Rectangle 31"/>
            <p:cNvSpPr/>
            <p:nvPr/>
          </p:nvSpPr>
          <p:spPr>
            <a:xfrm>
              <a:off x="2388361" y="2169997"/>
              <a:ext cx="4285397" cy="3766782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3005157" y="3166215"/>
              <a:ext cx="2729534" cy="1919913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9534" h="1919913">
                  <a:moveTo>
                    <a:pt x="1034582" y="341268"/>
                  </a:moveTo>
                  <a:cubicBezTo>
                    <a:pt x="1284791" y="238910"/>
                    <a:pt x="1230200" y="-68165"/>
                    <a:pt x="1512254" y="13722"/>
                  </a:cubicBezTo>
                  <a:cubicBezTo>
                    <a:pt x="1794308" y="95609"/>
                    <a:pt x="2679138" y="518690"/>
                    <a:pt x="2726905" y="832588"/>
                  </a:cubicBezTo>
                  <a:cubicBezTo>
                    <a:pt x="2774672" y="1146486"/>
                    <a:pt x="2160523" y="1787931"/>
                    <a:pt x="1798857" y="1897113"/>
                  </a:cubicBezTo>
                  <a:cubicBezTo>
                    <a:pt x="1437191" y="2006295"/>
                    <a:pt x="854887" y="1699220"/>
                    <a:pt x="556911" y="1487680"/>
                  </a:cubicBezTo>
                  <a:cubicBezTo>
                    <a:pt x="258935" y="1276140"/>
                    <a:pt x="-64063" y="816665"/>
                    <a:pt x="11000" y="627871"/>
                  </a:cubicBezTo>
                  <a:cubicBezTo>
                    <a:pt x="86063" y="439077"/>
                    <a:pt x="784373" y="443626"/>
                    <a:pt x="1034582" y="341268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3153716" y="2907804"/>
              <a:ext cx="2388869" cy="1921093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  <a:gd name="connsiteX0" fmla="*/ 1034582 w 2242520"/>
                <a:gd name="connsiteY0" fmla="*/ 343152 h 1919663"/>
                <a:gd name="connsiteX1" fmla="*/ 1512254 w 2242520"/>
                <a:gd name="connsiteY1" fmla="*/ 15606 h 1919663"/>
                <a:gd name="connsiteX2" fmla="*/ 2235585 w 2242520"/>
                <a:gd name="connsiteY2" fmla="*/ 875416 h 1919663"/>
                <a:gd name="connsiteX3" fmla="*/ 1798857 w 2242520"/>
                <a:gd name="connsiteY3" fmla="*/ 1898997 h 1919663"/>
                <a:gd name="connsiteX4" fmla="*/ 556911 w 2242520"/>
                <a:gd name="connsiteY4" fmla="*/ 1489564 h 1919663"/>
                <a:gd name="connsiteX5" fmla="*/ 11000 w 2242520"/>
                <a:gd name="connsiteY5" fmla="*/ 629755 h 1919663"/>
                <a:gd name="connsiteX6" fmla="*/ 1034582 w 2242520"/>
                <a:gd name="connsiteY6" fmla="*/ 343152 h 1919663"/>
                <a:gd name="connsiteX0" fmla="*/ 1034582 w 2253299"/>
                <a:gd name="connsiteY0" fmla="*/ 435985 h 2012496"/>
                <a:gd name="connsiteX1" fmla="*/ 1280242 w 2253299"/>
                <a:gd name="connsiteY1" fmla="*/ 12904 h 2012496"/>
                <a:gd name="connsiteX2" fmla="*/ 2235585 w 2253299"/>
                <a:gd name="connsiteY2" fmla="*/ 968249 h 2012496"/>
                <a:gd name="connsiteX3" fmla="*/ 1798857 w 2253299"/>
                <a:gd name="connsiteY3" fmla="*/ 1991830 h 2012496"/>
                <a:gd name="connsiteX4" fmla="*/ 556911 w 2253299"/>
                <a:gd name="connsiteY4" fmla="*/ 1582397 h 2012496"/>
                <a:gd name="connsiteX5" fmla="*/ 11000 w 2253299"/>
                <a:gd name="connsiteY5" fmla="*/ 722588 h 2012496"/>
                <a:gd name="connsiteX6" fmla="*/ 1034582 w 2253299"/>
                <a:gd name="connsiteY6" fmla="*/ 435985 h 2012496"/>
                <a:gd name="connsiteX0" fmla="*/ 586989 w 2242434"/>
                <a:gd name="connsiteY0" fmla="*/ 487258 h 2009178"/>
                <a:gd name="connsiteX1" fmla="*/ 1269377 w 2242434"/>
                <a:gd name="connsiteY1" fmla="*/ 9586 h 2009178"/>
                <a:gd name="connsiteX2" fmla="*/ 2224720 w 2242434"/>
                <a:gd name="connsiteY2" fmla="*/ 964931 h 2009178"/>
                <a:gd name="connsiteX3" fmla="*/ 1787992 w 2242434"/>
                <a:gd name="connsiteY3" fmla="*/ 1988512 h 2009178"/>
                <a:gd name="connsiteX4" fmla="*/ 546046 w 2242434"/>
                <a:gd name="connsiteY4" fmla="*/ 1579079 h 2009178"/>
                <a:gd name="connsiteX5" fmla="*/ 135 w 2242434"/>
                <a:gd name="connsiteY5" fmla="*/ 719270 h 2009178"/>
                <a:gd name="connsiteX6" fmla="*/ 586989 w 2242434"/>
                <a:gd name="connsiteY6" fmla="*/ 487258 h 2009178"/>
                <a:gd name="connsiteX0" fmla="*/ 602616 w 2260356"/>
                <a:gd name="connsiteY0" fmla="*/ 487258 h 2028895"/>
                <a:gd name="connsiteX1" fmla="*/ 1285004 w 2260356"/>
                <a:gd name="connsiteY1" fmla="*/ 9586 h 2028895"/>
                <a:gd name="connsiteX2" fmla="*/ 2240347 w 2260356"/>
                <a:gd name="connsiteY2" fmla="*/ 964931 h 2028895"/>
                <a:gd name="connsiteX3" fmla="*/ 1803619 w 2260356"/>
                <a:gd name="connsiteY3" fmla="*/ 1988512 h 2028895"/>
                <a:gd name="connsiteX4" fmla="*/ 316014 w 2260356"/>
                <a:gd name="connsiteY4" fmla="*/ 1715556 h 2028895"/>
                <a:gd name="connsiteX5" fmla="*/ 15762 w 2260356"/>
                <a:gd name="connsiteY5" fmla="*/ 719270 h 2028895"/>
                <a:gd name="connsiteX6" fmla="*/ 602616 w 2260356"/>
                <a:gd name="connsiteY6" fmla="*/ 487258 h 2028895"/>
                <a:gd name="connsiteX0" fmla="*/ 1121883 w 2779623"/>
                <a:gd name="connsiteY0" fmla="*/ 487386 h 2029023"/>
                <a:gd name="connsiteX1" fmla="*/ 1804271 w 2779623"/>
                <a:gd name="connsiteY1" fmla="*/ 9714 h 2029023"/>
                <a:gd name="connsiteX2" fmla="*/ 2759614 w 2779623"/>
                <a:gd name="connsiteY2" fmla="*/ 965059 h 2029023"/>
                <a:gd name="connsiteX3" fmla="*/ 2322886 w 2779623"/>
                <a:gd name="connsiteY3" fmla="*/ 1988640 h 2029023"/>
                <a:gd name="connsiteX4" fmla="*/ 835281 w 2779623"/>
                <a:gd name="connsiteY4" fmla="*/ 1715684 h 2029023"/>
                <a:gd name="connsiteX5" fmla="*/ 2767 w 2779623"/>
                <a:gd name="connsiteY5" fmla="*/ 760342 h 2029023"/>
                <a:gd name="connsiteX6" fmla="*/ 1121883 w 2779623"/>
                <a:gd name="connsiteY6" fmla="*/ 487386 h 2029023"/>
                <a:gd name="connsiteX0" fmla="*/ 932037 w 2589777"/>
                <a:gd name="connsiteY0" fmla="*/ 487518 h 2029155"/>
                <a:gd name="connsiteX1" fmla="*/ 1614425 w 2589777"/>
                <a:gd name="connsiteY1" fmla="*/ 9846 h 2029155"/>
                <a:gd name="connsiteX2" fmla="*/ 2569768 w 2589777"/>
                <a:gd name="connsiteY2" fmla="*/ 965191 h 2029155"/>
                <a:gd name="connsiteX3" fmla="*/ 2133040 w 2589777"/>
                <a:gd name="connsiteY3" fmla="*/ 1988772 h 2029155"/>
                <a:gd name="connsiteX4" fmla="*/ 645435 w 2589777"/>
                <a:gd name="connsiteY4" fmla="*/ 1715816 h 2029155"/>
                <a:gd name="connsiteX5" fmla="*/ 3989 w 2589777"/>
                <a:gd name="connsiteY5" fmla="*/ 801418 h 2029155"/>
                <a:gd name="connsiteX6" fmla="*/ 932037 w 2589777"/>
                <a:gd name="connsiteY6" fmla="*/ 487518 h 202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9777" h="2029155">
                  <a:moveTo>
                    <a:pt x="932037" y="487518"/>
                  </a:moveTo>
                  <a:cubicBezTo>
                    <a:pt x="1200443" y="355589"/>
                    <a:pt x="1341470" y="-69766"/>
                    <a:pt x="1614425" y="9846"/>
                  </a:cubicBezTo>
                  <a:cubicBezTo>
                    <a:pt x="1887380" y="89458"/>
                    <a:pt x="2483332" y="635370"/>
                    <a:pt x="2569768" y="965191"/>
                  </a:cubicBezTo>
                  <a:cubicBezTo>
                    <a:pt x="2656204" y="1295012"/>
                    <a:pt x="2453762" y="1863668"/>
                    <a:pt x="2133040" y="1988772"/>
                  </a:cubicBezTo>
                  <a:cubicBezTo>
                    <a:pt x="1812318" y="2113876"/>
                    <a:pt x="943411" y="1927356"/>
                    <a:pt x="645435" y="1715816"/>
                  </a:cubicBezTo>
                  <a:cubicBezTo>
                    <a:pt x="347459" y="1504276"/>
                    <a:pt x="-43778" y="1006134"/>
                    <a:pt x="3989" y="801418"/>
                  </a:cubicBezTo>
                  <a:cubicBezTo>
                    <a:pt x="51756" y="596702"/>
                    <a:pt x="663631" y="619447"/>
                    <a:pt x="932037" y="487518"/>
                  </a:cubicBezTo>
                  <a:close/>
                </a:path>
              </a:pathLst>
            </a:custGeom>
            <a:solidFill>
              <a:srgbClr val="2249CD">
                <a:alpha val="36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621371" y="5350045"/>
            <a:ext cx="1919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Reality:</a:t>
            </a:r>
          </a:p>
          <a:p>
            <a:pPr algn="ctr"/>
            <a:r>
              <a:rPr lang="en-US" dirty="0"/>
              <a:t>Trade-off between</a:t>
            </a:r>
          </a:p>
          <a:p>
            <a:pPr algn="ctr"/>
            <a:r>
              <a:rPr lang="en-US" dirty="0"/>
              <a:t>FPR and TPR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74A74-C055-C34E-9165-A751EA64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16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86BF86-3F56-2C40-9996-17B466F50C7F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2108233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2101519"/>
            <a:ext cx="557357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/>
              <a:t>Curve</a:t>
            </a:r>
          </a:p>
          <a:p>
            <a:pPr algn="ctr"/>
            <a:r>
              <a:rPr lang="en-US" sz="6000" dirty="0"/>
              <a:t>Precision </a:t>
            </a:r>
            <a:r>
              <a:rPr lang="mr-IN" sz="6000" dirty="0"/>
              <a:t>–</a:t>
            </a:r>
            <a:r>
              <a:rPr lang="en-US" sz="6000" dirty="0"/>
              <a:t> Recall</a:t>
            </a:r>
          </a:p>
          <a:p>
            <a:pPr algn="ctr"/>
            <a:r>
              <a:rPr lang="en-US" sz="60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38634C-7D74-4D4B-ACD2-DB8C5009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790D-894A-A941-AD44-8C3A2CA7837A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205001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02813" y="3954020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TP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375" y="4529508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2066" y="3710636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267" y="513228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Trebuchet MS" charset="0"/>
                <a:ea typeface="Trebuchet MS" charset="0"/>
                <a:cs typeface="Trebuchet MS" charset="0"/>
              </a:rPr>
              <a:t>TN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641486-0792-614A-9224-625B0C43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18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F61CB9-739C-7045-8C9C-AAECB1BEA900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549704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02813" y="3954020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TP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375" y="4529508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2066" y="3710636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267" y="513228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Trebuchet MS" charset="0"/>
                <a:ea typeface="Trebuchet MS" charset="0"/>
                <a:cs typeface="Trebuchet MS" charset="0"/>
              </a:rPr>
              <a:t>TN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27546" y="2866029"/>
            <a:ext cx="16932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</a:t>
            </a:r>
            <a:r>
              <a:rPr lang="en-US" dirty="0"/>
              <a:t> = TP/(TP+FP)</a:t>
            </a:r>
          </a:p>
          <a:p>
            <a:r>
              <a:rPr lang="en-US" dirty="0"/>
              <a:t>Re = TP/(TP+FN)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178722" y="2593077"/>
            <a:ext cx="0" cy="1173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96834" y="3659878"/>
            <a:ext cx="1212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37132" y="2507349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258526" y="3451321"/>
            <a:ext cx="42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</a:t>
            </a:r>
          </a:p>
        </p:txBody>
      </p:sp>
      <p:cxnSp>
        <p:nvCxnSpPr>
          <p:cNvPr id="19" name="Curved Connector 18"/>
          <p:cNvCxnSpPr/>
          <p:nvPr/>
        </p:nvCxnSpPr>
        <p:spPr>
          <a:xfrm>
            <a:off x="7178722" y="2866029"/>
            <a:ext cx="900753" cy="793849"/>
          </a:xfrm>
          <a:prstGeom prst="curvedConnector3">
            <a:avLst>
              <a:gd name="adj1" fmla="val 86364"/>
            </a:avLst>
          </a:prstGeom>
          <a:ln>
            <a:solidFill>
              <a:srgbClr val="00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857352" y="3823196"/>
            <a:ext cx="2224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Precision-Recall </a:t>
            </a:r>
            <a:r>
              <a:rPr lang="en-US" dirty="0"/>
              <a:t>curve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B0736E3-FB8B-B446-BE9A-076B3660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19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98FCCC-89FE-0945-9525-A7F60B2540DC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48903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24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[ CONFUSION MATRIX 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80" y="2580940"/>
            <a:ext cx="7656696" cy="14724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E90A0D-F846-134A-A799-07D078749BAC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5DD59E-61A1-184B-A324-CCE4C5D8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43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82"/>
          <p:cNvSpPr/>
          <p:nvPr/>
        </p:nvSpPr>
        <p:spPr>
          <a:xfrm>
            <a:off x="3023635" y="3588152"/>
            <a:ext cx="2632389" cy="2523281"/>
          </a:xfrm>
          <a:custGeom>
            <a:avLst/>
            <a:gdLst>
              <a:gd name="connsiteX0" fmla="*/ 0 w 2303469"/>
              <a:gd name="connsiteY0" fmla="*/ 0 h 2523281"/>
              <a:gd name="connsiteX1" fmla="*/ 1030147 w 2303469"/>
              <a:gd name="connsiteY1" fmla="*/ 69448 h 2523281"/>
              <a:gd name="connsiteX2" fmla="*/ 1516284 w 2303469"/>
              <a:gd name="connsiteY2" fmla="*/ 312516 h 2523281"/>
              <a:gd name="connsiteX3" fmla="*/ 2071869 w 2303469"/>
              <a:gd name="connsiteY3" fmla="*/ 983848 h 2523281"/>
              <a:gd name="connsiteX4" fmla="*/ 2268638 w 2303469"/>
              <a:gd name="connsiteY4" fmla="*/ 2106592 h 2523281"/>
              <a:gd name="connsiteX5" fmla="*/ 2303362 w 2303469"/>
              <a:gd name="connsiteY5" fmla="*/ 2523281 h 252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3469" h="2523281">
                <a:moveTo>
                  <a:pt x="0" y="0"/>
                </a:moveTo>
                <a:cubicBezTo>
                  <a:pt x="388716" y="8681"/>
                  <a:pt x="777433" y="17362"/>
                  <a:pt x="1030147" y="69448"/>
                </a:cubicBezTo>
                <a:cubicBezTo>
                  <a:pt x="1282861" y="121534"/>
                  <a:pt x="1342664" y="160116"/>
                  <a:pt x="1516284" y="312516"/>
                </a:cubicBezTo>
                <a:cubicBezTo>
                  <a:pt x="1689904" y="464916"/>
                  <a:pt x="1946477" y="684835"/>
                  <a:pt x="2071869" y="983848"/>
                </a:cubicBezTo>
                <a:cubicBezTo>
                  <a:pt x="2197261" y="1282861"/>
                  <a:pt x="2230056" y="1850020"/>
                  <a:pt x="2268638" y="2106592"/>
                </a:cubicBezTo>
                <a:cubicBezTo>
                  <a:pt x="2307220" y="2363164"/>
                  <a:pt x="2303362" y="2523281"/>
                  <a:pt x="2303362" y="2523281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811" y="208696"/>
            <a:ext cx="1384300" cy="876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856" y="170544"/>
            <a:ext cx="1308100" cy="9017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4747" y="436728"/>
            <a:ext cx="2903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Precision =                            =  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84645" y="621394"/>
            <a:ext cx="10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59325" y="774032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43646" y="774032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729243" y="216687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705229" y="7156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01609" y="439000"/>
            <a:ext cx="292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Recall =                            =  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7781507" y="623666"/>
            <a:ext cx="10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856187" y="776304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440508" y="776304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126105" y="218959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02091" y="7179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+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004352" y="3311654"/>
            <a:ext cx="0" cy="2920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779358" y="6073255"/>
            <a:ext cx="3271372" cy="45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6200000">
            <a:off x="1597359" y="4374650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59264" y="6269069"/>
            <a:ext cx="96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878725" y="6250672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0                                                 1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5686331" y="6045959"/>
            <a:ext cx="0" cy="159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2904453" y="3586878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89249" y="3405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5539924" y="1329223"/>
            <a:ext cx="2228429" cy="4117772"/>
            <a:chOff x="5539924" y="1329223"/>
            <a:chExt cx="2228429" cy="4117772"/>
          </a:xfrm>
        </p:grpSpPr>
        <p:grpSp>
          <p:nvGrpSpPr>
            <p:cNvPr id="52" name="Group 51"/>
            <p:cNvGrpSpPr/>
            <p:nvPr/>
          </p:nvGrpSpPr>
          <p:grpSpPr>
            <a:xfrm>
              <a:off x="6608294" y="1329223"/>
              <a:ext cx="1160059" cy="1269238"/>
              <a:chOff x="2388361" y="2169997"/>
              <a:chExt cx="4285397" cy="3766782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2929642" y="2363910"/>
                <a:ext cx="3421845" cy="3024829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Oval 55"/>
            <p:cNvSpPr/>
            <p:nvPr/>
          </p:nvSpPr>
          <p:spPr>
            <a:xfrm>
              <a:off x="5539924" y="5374995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3" idx="2"/>
              <a:endCxn id="56" idx="0"/>
            </p:cNvCxnSpPr>
            <p:nvPr/>
          </p:nvCxnSpPr>
          <p:spPr>
            <a:xfrm flipH="1">
              <a:off x="5575924" y="2598461"/>
              <a:ext cx="1612400" cy="277653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624126" y="1336676"/>
            <a:ext cx="1874158" cy="2277393"/>
            <a:chOff x="1624126" y="1336676"/>
            <a:chExt cx="1874158" cy="2277393"/>
          </a:xfrm>
        </p:grpSpPr>
        <p:grpSp>
          <p:nvGrpSpPr>
            <p:cNvPr id="58" name="Group 57"/>
            <p:cNvGrpSpPr/>
            <p:nvPr/>
          </p:nvGrpSpPr>
          <p:grpSpPr>
            <a:xfrm>
              <a:off x="1624126" y="1336676"/>
              <a:ext cx="1160059" cy="1269238"/>
              <a:chOff x="2388361" y="2169997"/>
              <a:chExt cx="4285397" cy="3766782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3928794" y="3555480"/>
                <a:ext cx="981831" cy="952007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Oval 61"/>
            <p:cNvSpPr/>
            <p:nvPr/>
          </p:nvSpPr>
          <p:spPr>
            <a:xfrm>
              <a:off x="3426284" y="3542069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59" idx="2"/>
              <a:endCxn id="62" idx="0"/>
            </p:cNvCxnSpPr>
            <p:nvPr/>
          </p:nvCxnSpPr>
          <p:spPr>
            <a:xfrm>
              <a:off x="2204156" y="2605914"/>
              <a:ext cx="1258128" cy="936155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4144806" y="1331149"/>
            <a:ext cx="1160059" cy="2589910"/>
            <a:chOff x="4144806" y="1331149"/>
            <a:chExt cx="1160059" cy="2589910"/>
          </a:xfrm>
        </p:grpSpPr>
        <p:grpSp>
          <p:nvGrpSpPr>
            <p:cNvPr id="66" name="Group 65"/>
            <p:cNvGrpSpPr/>
            <p:nvPr/>
          </p:nvGrpSpPr>
          <p:grpSpPr>
            <a:xfrm>
              <a:off x="4144806" y="1331149"/>
              <a:ext cx="1160059" cy="1269238"/>
              <a:chOff x="2388361" y="2169997"/>
              <a:chExt cx="4285397" cy="376678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153716" y="2907804"/>
                <a:ext cx="2388869" cy="192109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Oval 69"/>
            <p:cNvSpPr/>
            <p:nvPr/>
          </p:nvSpPr>
          <p:spPr>
            <a:xfrm>
              <a:off x="4685317" y="3849059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stCxn id="67" idx="2"/>
              <a:endCxn id="70" idx="7"/>
            </p:cNvCxnSpPr>
            <p:nvPr/>
          </p:nvCxnSpPr>
          <p:spPr>
            <a:xfrm>
              <a:off x="4724836" y="2600387"/>
              <a:ext cx="21937" cy="125921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2902051" y="1330917"/>
            <a:ext cx="3629744" cy="3020338"/>
            <a:chOff x="2902051" y="1330917"/>
            <a:chExt cx="3629744" cy="3020338"/>
          </a:xfrm>
        </p:grpSpPr>
        <p:grpSp>
          <p:nvGrpSpPr>
            <p:cNvPr id="11" name="Group 10"/>
            <p:cNvGrpSpPr/>
            <p:nvPr/>
          </p:nvGrpSpPr>
          <p:grpSpPr>
            <a:xfrm>
              <a:off x="2902051" y="1330917"/>
              <a:ext cx="1160059" cy="1269238"/>
              <a:chOff x="2388361" y="2169997"/>
              <a:chExt cx="4285397" cy="376678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3458437" y="3383718"/>
                <a:ext cx="1883347" cy="1450022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Oval 39"/>
            <p:cNvSpPr/>
            <p:nvPr/>
          </p:nvSpPr>
          <p:spPr>
            <a:xfrm>
              <a:off x="3975014" y="3582615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4" idx="2"/>
              <a:endCxn id="40" idx="0"/>
            </p:cNvCxnSpPr>
            <p:nvPr/>
          </p:nvCxnSpPr>
          <p:spPr>
            <a:xfrm>
              <a:off x="3482081" y="2600155"/>
              <a:ext cx="528933" cy="98246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5371736" y="1331151"/>
              <a:ext cx="1160059" cy="1269238"/>
              <a:chOff x="2388361" y="2169997"/>
              <a:chExt cx="4285397" cy="376678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3068197" y="2907798"/>
                <a:ext cx="3268025" cy="2195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Oval 79"/>
            <p:cNvSpPr/>
            <p:nvPr/>
          </p:nvSpPr>
          <p:spPr>
            <a:xfrm>
              <a:off x="5184954" y="4279255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stCxn id="75" idx="2"/>
              <a:endCxn id="80" idx="7"/>
            </p:cNvCxnSpPr>
            <p:nvPr/>
          </p:nvCxnSpPr>
          <p:spPr>
            <a:xfrm flipH="1">
              <a:off x="5246410" y="2600389"/>
              <a:ext cx="705356" cy="168941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6397589" y="4197635"/>
            <a:ext cx="256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AREA UNDER CURVE: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mPA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(mean Precision Average)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51D04E-242B-8E41-A545-E32C814F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20</a:t>
            </a:fld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8FFD47E-DA35-134B-8E61-B5C220E2ECC4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212613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4411" y="2101519"/>
            <a:ext cx="818236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Curve</a:t>
            </a:r>
          </a:p>
          <a:p>
            <a:pPr algn="ctr"/>
            <a:r>
              <a:rPr lang="en-US" sz="6000" dirty="0"/>
              <a:t>ROC</a:t>
            </a:r>
          </a:p>
          <a:p>
            <a:pPr algn="ctr"/>
            <a:r>
              <a:rPr lang="en-US" sz="4400" dirty="0"/>
              <a:t>(Receiver Operation Characteristic)</a:t>
            </a:r>
          </a:p>
          <a:p>
            <a:pPr algn="ctr"/>
            <a:r>
              <a:rPr lang="en-US" sz="60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51CCD5-B1F7-8F43-B156-83105DF0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E3011-50F3-EA44-B8F7-D3969754F537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077089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02813" y="3954020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TP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375" y="4529508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2066" y="3710636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267" y="513228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Trebuchet MS" charset="0"/>
                <a:ea typeface="Trebuchet MS" charset="0"/>
                <a:cs typeface="Trebuchet MS" charset="0"/>
              </a:rPr>
              <a:t>TN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27546" y="2866029"/>
            <a:ext cx="18125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</a:t>
            </a:r>
            <a:r>
              <a:rPr lang="en-US" dirty="0"/>
              <a:t> = TP/(TP+FP)</a:t>
            </a:r>
          </a:p>
          <a:p>
            <a:r>
              <a:rPr lang="en-US" dirty="0"/>
              <a:t>Re = TP/(TP+FN)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TPR = TP/(TP+FN)</a:t>
            </a:r>
          </a:p>
          <a:p>
            <a:r>
              <a:rPr lang="en-US" dirty="0"/>
              <a:t>FPR = FP/(TN+FP)</a:t>
            </a:r>
          </a:p>
          <a:p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178722" y="2593077"/>
            <a:ext cx="0" cy="1173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096834" y="3659878"/>
            <a:ext cx="1212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137132" y="2507349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258526" y="3451321"/>
            <a:ext cx="42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</a:t>
            </a:r>
          </a:p>
        </p:txBody>
      </p:sp>
      <p:cxnSp>
        <p:nvCxnSpPr>
          <p:cNvPr id="16" name="Curved Connector 15"/>
          <p:cNvCxnSpPr/>
          <p:nvPr/>
        </p:nvCxnSpPr>
        <p:spPr>
          <a:xfrm>
            <a:off x="7178722" y="2866029"/>
            <a:ext cx="900753" cy="793849"/>
          </a:xfrm>
          <a:prstGeom prst="curvedConnector3">
            <a:avLst>
              <a:gd name="adj1" fmla="val 86364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178722" y="4775557"/>
            <a:ext cx="0" cy="1173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96834" y="5842358"/>
            <a:ext cx="1212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137132" y="4689829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58526" y="5633801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FPR</a:t>
            </a:r>
          </a:p>
        </p:txBody>
      </p:sp>
      <p:sp>
        <p:nvSpPr>
          <p:cNvPr id="25" name="Arc 24"/>
          <p:cNvSpPr/>
          <p:nvPr/>
        </p:nvSpPr>
        <p:spPr>
          <a:xfrm>
            <a:off x="7178721" y="5059161"/>
            <a:ext cx="2251881" cy="1438291"/>
          </a:xfrm>
          <a:prstGeom prst="arc">
            <a:avLst>
              <a:gd name="adj1" fmla="val 11079831"/>
              <a:gd name="adj2" fmla="val 1587285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237221" y="6004566"/>
            <a:ext cx="1155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ROC curve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57352" y="3823196"/>
            <a:ext cx="2224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Precision-Recall </a:t>
            </a:r>
            <a:r>
              <a:rPr lang="en-US" dirty="0"/>
              <a:t>curve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F6BBB4B-7F97-1F47-AB98-BFC32B78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22</a:t>
            </a:fld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C40858-731F-5246-BCDA-E4E7F14CB4EE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037010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02813" y="3954020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TP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375" y="4529508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2066" y="3710636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267" y="513228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Trebuchet MS" charset="0"/>
                <a:ea typeface="Trebuchet MS" charset="0"/>
                <a:cs typeface="Trebuchet MS" charset="0"/>
              </a:rPr>
              <a:t>TN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27546" y="2866029"/>
            <a:ext cx="189186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</a:t>
            </a:r>
            <a:r>
              <a:rPr lang="en-US" dirty="0"/>
              <a:t> = TP/(TP+FP)</a:t>
            </a:r>
          </a:p>
          <a:p>
            <a:r>
              <a:rPr lang="en-US" dirty="0"/>
              <a:t>Re = TP/(TP+FN)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TPR = TP/(TP+FN)</a:t>
            </a:r>
          </a:p>
          <a:p>
            <a:r>
              <a:rPr lang="en-US" dirty="0"/>
              <a:t>FPR = FP/(TN+FP)</a:t>
            </a:r>
          </a:p>
          <a:p>
            <a:endParaRPr lang="en-US" dirty="0"/>
          </a:p>
          <a:p>
            <a:r>
              <a:rPr lang="en-US" dirty="0"/>
              <a:t>Sensitivity = TPR</a:t>
            </a:r>
          </a:p>
          <a:p>
            <a:r>
              <a:rPr lang="en-US" dirty="0"/>
              <a:t>Specificity = 1-FPR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178722" y="2593077"/>
            <a:ext cx="0" cy="1173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096834" y="3659878"/>
            <a:ext cx="1212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137132" y="2507349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258526" y="3451321"/>
            <a:ext cx="42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</a:t>
            </a:r>
          </a:p>
        </p:txBody>
      </p:sp>
      <p:cxnSp>
        <p:nvCxnSpPr>
          <p:cNvPr id="16" name="Curved Connector 15"/>
          <p:cNvCxnSpPr/>
          <p:nvPr/>
        </p:nvCxnSpPr>
        <p:spPr>
          <a:xfrm>
            <a:off x="7178722" y="2866029"/>
            <a:ext cx="900753" cy="793849"/>
          </a:xfrm>
          <a:prstGeom prst="curvedConnector3">
            <a:avLst>
              <a:gd name="adj1" fmla="val 86364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178722" y="4775557"/>
            <a:ext cx="0" cy="1173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96834" y="5842358"/>
            <a:ext cx="1212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137132" y="4689829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58526" y="5633801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FPR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37221" y="6004566"/>
            <a:ext cx="1155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ROC curve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57352" y="3823196"/>
            <a:ext cx="2224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Precision-Recall </a:t>
            </a:r>
            <a:r>
              <a:rPr lang="en-US" dirty="0"/>
              <a:t>curve</a:t>
            </a:r>
          </a:p>
        </p:txBody>
      </p:sp>
      <p:sp>
        <p:nvSpPr>
          <p:cNvPr id="23" name="Arc 22"/>
          <p:cNvSpPr/>
          <p:nvPr/>
        </p:nvSpPr>
        <p:spPr>
          <a:xfrm>
            <a:off x="7178721" y="5059161"/>
            <a:ext cx="2251881" cy="1438291"/>
          </a:xfrm>
          <a:prstGeom prst="arc">
            <a:avLst>
              <a:gd name="adj1" fmla="val 11079831"/>
              <a:gd name="adj2" fmla="val 1587285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F81D13F-93AB-AD4A-842F-3B2FD7A3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23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FBE6DE-84A5-554F-99EF-1017B9A4E335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898543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8165" y="3152633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[ ROC curve – Example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84DAF0-8A6D-0645-8D05-F2E6467B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6D3AC-9DDD-BE43-89AE-08730BE667CE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701566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82"/>
          <p:cNvSpPr/>
          <p:nvPr/>
        </p:nvSpPr>
        <p:spPr>
          <a:xfrm flipH="1">
            <a:off x="3046502" y="3580833"/>
            <a:ext cx="2639827" cy="2481581"/>
          </a:xfrm>
          <a:custGeom>
            <a:avLst/>
            <a:gdLst>
              <a:gd name="connsiteX0" fmla="*/ 0 w 2303469"/>
              <a:gd name="connsiteY0" fmla="*/ 0 h 2523281"/>
              <a:gd name="connsiteX1" fmla="*/ 1030147 w 2303469"/>
              <a:gd name="connsiteY1" fmla="*/ 69448 h 2523281"/>
              <a:gd name="connsiteX2" fmla="*/ 1516284 w 2303469"/>
              <a:gd name="connsiteY2" fmla="*/ 312516 h 2523281"/>
              <a:gd name="connsiteX3" fmla="*/ 2071869 w 2303469"/>
              <a:gd name="connsiteY3" fmla="*/ 983848 h 2523281"/>
              <a:gd name="connsiteX4" fmla="*/ 2268638 w 2303469"/>
              <a:gd name="connsiteY4" fmla="*/ 2106592 h 2523281"/>
              <a:gd name="connsiteX5" fmla="*/ 2303362 w 2303469"/>
              <a:gd name="connsiteY5" fmla="*/ 2523281 h 252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3469" h="2523281">
                <a:moveTo>
                  <a:pt x="0" y="0"/>
                </a:moveTo>
                <a:cubicBezTo>
                  <a:pt x="388716" y="8681"/>
                  <a:pt x="777433" y="17362"/>
                  <a:pt x="1030147" y="69448"/>
                </a:cubicBezTo>
                <a:cubicBezTo>
                  <a:pt x="1282861" y="121534"/>
                  <a:pt x="1342664" y="160116"/>
                  <a:pt x="1516284" y="312516"/>
                </a:cubicBezTo>
                <a:cubicBezTo>
                  <a:pt x="1689904" y="464916"/>
                  <a:pt x="1946477" y="684835"/>
                  <a:pt x="2071869" y="983848"/>
                </a:cubicBezTo>
                <a:cubicBezTo>
                  <a:pt x="2197261" y="1282861"/>
                  <a:pt x="2230056" y="1850020"/>
                  <a:pt x="2268638" y="2106592"/>
                </a:cubicBezTo>
                <a:cubicBezTo>
                  <a:pt x="2307220" y="2363164"/>
                  <a:pt x="2303362" y="2523281"/>
                  <a:pt x="2303362" y="2523281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4595112" y="237170"/>
            <a:ext cx="3887898" cy="882603"/>
            <a:chOff x="504747" y="202393"/>
            <a:chExt cx="3887898" cy="88260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9856" y="202393"/>
              <a:ext cx="1308100" cy="83800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04747" y="436728"/>
              <a:ext cx="2880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      FPR =                         =  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384645" y="621394"/>
              <a:ext cx="1008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3459325" y="774032"/>
              <a:ext cx="245904" cy="25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43646" y="774032"/>
              <a:ext cx="245904" cy="252070"/>
            </a:xfrm>
            <a:prstGeom prst="rect">
              <a:avLst/>
            </a:prstGeom>
            <a:solidFill>
              <a:srgbClr val="9AABD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729243" y="216687"/>
              <a:ext cx="245904" cy="252070"/>
            </a:xfrm>
            <a:prstGeom prst="rect">
              <a:avLst/>
            </a:prstGeom>
            <a:solidFill>
              <a:srgbClr val="9AABD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05229" y="71566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73992" y="208696"/>
            <a:ext cx="3887898" cy="878572"/>
            <a:chOff x="4901609" y="208696"/>
            <a:chExt cx="3887898" cy="87857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11" y="208696"/>
              <a:ext cx="1384300" cy="87630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901609" y="439000"/>
              <a:ext cx="2993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      TPR =                            =  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7781507" y="623666"/>
              <a:ext cx="1008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7856187" y="776304"/>
              <a:ext cx="245904" cy="252070"/>
            </a:xfrm>
            <a:prstGeom prst="rect">
              <a:avLst/>
            </a:prstGeom>
            <a:solidFill>
              <a:srgbClr val="9D2E5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440508" y="776304"/>
              <a:ext cx="245904" cy="2520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126105" y="218959"/>
              <a:ext cx="245904" cy="252070"/>
            </a:xfrm>
            <a:prstGeom prst="rect">
              <a:avLst/>
            </a:prstGeom>
            <a:solidFill>
              <a:srgbClr val="9D2E5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102091" y="71793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V="1">
            <a:off x="3004352" y="3311654"/>
            <a:ext cx="0" cy="2920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779358" y="6073255"/>
            <a:ext cx="3271372" cy="45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6200000">
            <a:off x="1843516" y="437465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87600" y="6253028"/>
            <a:ext cx="96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FPR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78725" y="6250672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0                                                 1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5686331" y="6045959"/>
            <a:ext cx="0" cy="159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2904453" y="3586878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89249" y="3405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5283252" y="1329223"/>
            <a:ext cx="2485101" cy="2305015"/>
            <a:chOff x="5283252" y="1329223"/>
            <a:chExt cx="2485101" cy="2305015"/>
          </a:xfrm>
        </p:grpSpPr>
        <p:grpSp>
          <p:nvGrpSpPr>
            <p:cNvPr id="52" name="Group 51"/>
            <p:cNvGrpSpPr/>
            <p:nvPr/>
          </p:nvGrpSpPr>
          <p:grpSpPr>
            <a:xfrm>
              <a:off x="6608294" y="1329223"/>
              <a:ext cx="1160059" cy="1269238"/>
              <a:chOff x="2388361" y="2169997"/>
              <a:chExt cx="4285397" cy="3766782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2929642" y="2363910"/>
                <a:ext cx="3421845" cy="3024829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Oval 55"/>
            <p:cNvSpPr/>
            <p:nvPr/>
          </p:nvSpPr>
          <p:spPr>
            <a:xfrm>
              <a:off x="5283252" y="3562238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endCxn id="56" idx="0"/>
            </p:cNvCxnSpPr>
            <p:nvPr/>
          </p:nvCxnSpPr>
          <p:spPr>
            <a:xfrm flipH="1">
              <a:off x="5319252" y="2598461"/>
              <a:ext cx="1869072" cy="963777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624126" y="1336676"/>
            <a:ext cx="1489150" cy="4346825"/>
            <a:chOff x="1624126" y="1336676"/>
            <a:chExt cx="1489150" cy="4346825"/>
          </a:xfrm>
        </p:grpSpPr>
        <p:grpSp>
          <p:nvGrpSpPr>
            <p:cNvPr id="58" name="Group 57"/>
            <p:cNvGrpSpPr/>
            <p:nvPr/>
          </p:nvGrpSpPr>
          <p:grpSpPr>
            <a:xfrm>
              <a:off x="1624126" y="1336676"/>
              <a:ext cx="1160059" cy="1269238"/>
              <a:chOff x="2388361" y="2169997"/>
              <a:chExt cx="4285397" cy="3766782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3928794" y="3555480"/>
                <a:ext cx="981831" cy="952007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Oval 61"/>
            <p:cNvSpPr/>
            <p:nvPr/>
          </p:nvSpPr>
          <p:spPr>
            <a:xfrm>
              <a:off x="3041276" y="5611501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59" idx="2"/>
              <a:endCxn id="62" idx="0"/>
            </p:cNvCxnSpPr>
            <p:nvPr/>
          </p:nvCxnSpPr>
          <p:spPr>
            <a:xfrm>
              <a:off x="2204156" y="2605914"/>
              <a:ext cx="873120" cy="3005587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3546327" y="1331149"/>
            <a:ext cx="1758538" cy="2894708"/>
            <a:chOff x="3546327" y="1331149"/>
            <a:chExt cx="1758538" cy="2894708"/>
          </a:xfrm>
        </p:grpSpPr>
        <p:grpSp>
          <p:nvGrpSpPr>
            <p:cNvPr id="66" name="Group 65"/>
            <p:cNvGrpSpPr/>
            <p:nvPr/>
          </p:nvGrpSpPr>
          <p:grpSpPr>
            <a:xfrm>
              <a:off x="4144806" y="1331149"/>
              <a:ext cx="1160059" cy="1269238"/>
              <a:chOff x="2388361" y="2169997"/>
              <a:chExt cx="4285397" cy="376678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153716" y="2907804"/>
                <a:ext cx="2388869" cy="192109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Oval 69"/>
            <p:cNvSpPr/>
            <p:nvPr/>
          </p:nvSpPr>
          <p:spPr>
            <a:xfrm>
              <a:off x="3546327" y="4153857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stCxn id="67" idx="2"/>
              <a:endCxn id="70" idx="7"/>
            </p:cNvCxnSpPr>
            <p:nvPr/>
          </p:nvCxnSpPr>
          <p:spPr>
            <a:xfrm flipH="1">
              <a:off x="3607783" y="2600387"/>
              <a:ext cx="1117053" cy="156401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2902051" y="1330917"/>
            <a:ext cx="3629744" cy="3687269"/>
            <a:chOff x="2902051" y="1330917"/>
            <a:chExt cx="3629744" cy="3687269"/>
          </a:xfrm>
        </p:grpSpPr>
        <p:grpSp>
          <p:nvGrpSpPr>
            <p:cNvPr id="11" name="Group 10"/>
            <p:cNvGrpSpPr/>
            <p:nvPr/>
          </p:nvGrpSpPr>
          <p:grpSpPr>
            <a:xfrm>
              <a:off x="2902051" y="1330917"/>
              <a:ext cx="1160059" cy="1269238"/>
              <a:chOff x="2388361" y="2169997"/>
              <a:chExt cx="4285397" cy="376678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3458437" y="3383718"/>
                <a:ext cx="1883347" cy="1450022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Oval 39"/>
            <p:cNvSpPr/>
            <p:nvPr/>
          </p:nvSpPr>
          <p:spPr>
            <a:xfrm>
              <a:off x="3124788" y="4946186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4" idx="2"/>
              <a:endCxn id="40" idx="0"/>
            </p:cNvCxnSpPr>
            <p:nvPr/>
          </p:nvCxnSpPr>
          <p:spPr>
            <a:xfrm flipH="1">
              <a:off x="3160788" y="2600155"/>
              <a:ext cx="321293" cy="234603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5371736" y="1331151"/>
              <a:ext cx="1160059" cy="1269238"/>
              <a:chOff x="2388361" y="2169997"/>
              <a:chExt cx="4285397" cy="376678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3068197" y="2907798"/>
                <a:ext cx="3268025" cy="2195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Oval 79"/>
            <p:cNvSpPr/>
            <p:nvPr/>
          </p:nvSpPr>
          <p:spPr>
            <a:xfrm>
              <a:off x="4447019" y="3621528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endCxn id="80" idx="6"/>
            </p:cNvCxnSpPr>
            <p:nvPr/>
          </p:nvCxnSpPr>
          <p:spPr>
            <a:xfrm flipH="1">
              <a:off x="4519019" y="2600389"/>
              <a:ext cx="1432747" cy="1057139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6597579" y="4197635"/>
            <a:ext cx="21670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AREA UNDER CURVE: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Az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(AUC)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0DF77-B7DC-A64A-AF9A-48341C63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25</a:t>
            </a:fld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8122A4F-EC6B-0446-9B35-A4C7F8E810F3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41759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9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45910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[ ROC curve – Example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524"/>
            <a:ext cx="9144000" cy="3395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9134"/>
            <a:ext cx="9144000" cy="18049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Rectangle 7"/>
          <p:cNvSpPr/>
          <p:nvPr/>
        </p:nvSpPr>
        <p:spPr>
          <a:xfrm>
            <a:off x="0" y="4636836"/>
            <a:ext cx="1173707" cy="4333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31581" y="5137248"/>
            <a:ext cx="185576" cy="3900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A7855F-9B90-5547-8408-DEFE5150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EDAFB2-B43B-0843-919F-431C52B94C62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829725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956" y="0"/>
            <a:ext cx="6336387" cy="6575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45910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[ ROC curve – Example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861C62-FA92-1747-95D3-08B4DF16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2BBF2-D009-B84B-AA89-F0F257968558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27695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24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CONFUSION MATRIX ]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201434"/>
              </p:ext>
            </p:extLst>
          </p:nvPr>
        </p:nvGraphicFramePr>
        <p:xfrm>
          <a:off x="1919785" y="2966493"/>
          <a:ext cx="6096000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...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828" y="3080788"/>
            <a:ext cx="279400" cy="17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930" y="3437906"/>
            <a:ext cx="279400" cy="17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468" y="3067143"/>
            <a:ext cx="279400" cy="17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222" y="3820045"/>
            <a:ext cx="279400" cy="17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354" y="3060790"/>
            <a:ext cx="292100" cy="190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516" y="4195824"/>
            <a:ext cx="292100" cy="190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9422" y="3053494"/>
            <a:ext cx="381000" cy="177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090" y="4909592"/>
            <a:ext cx="381000" cy="177800"/>
          </a:xfrm>
          <a:prstGeom prst="rect">
            <a:avLst/>
          </a:prstGeom>
        </p:spPr>
      </p:pic>
      <p:sp>
        <p:nvSpPr>
          <p:cNvPr id="13" name="Left Brace 12"/>
          <p:cNvSpPr/>
          <p:nvPr/>
        </p:nvSpPr>
        <p:spPr>
          <a:xfrm rot="5400000">
            <a:off x="5390100" y="113558"/>
            <a:ext cx="182564" cy="50324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392069" y="3367772"/>
            <a:ext cx="254758" cy="182376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56021" y="194556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predicted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18872" y="407911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actual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EE2BC-6103-D74F-8501-4A9A89A7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2BC283-CED4-7341-ABA9-38BFDDD2659D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65351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24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CONFUSION MATRIX ]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350589"/>
              </p:ext>
            </p:extLst>
          </p:nvPr>
        </p:nvGraphicFramePr>
        <p:xfrm>
          <a:off x="1919785" y="2966493"/>
          <a:ext cx="6096000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...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828" y="3080788"/>
            <a:ext cx="279400" cy="17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930" y="3437906"/>
            <a:ext cx="279400" cy="17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468" y="3067143"/>
            <a:ext cx="279400" cy="17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222" y="3820045"/>
            <a:ext cx="279400" cy="17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354" y="3060790"/>
            <a:ext cx="292100" cy="190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516" y="4195824"/>
            <a:ext cx="292100" cy="190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9422" y="3053494"/>
            <a:ext cx="381000" cy="177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090" y="4909592"/>
            <a:ext cx="381000" cy="177800"/>
          </a:xfrm>
          <a:prstGeom prst="rect">
            <a:avLst/>
          </a:prstGeom>
        </p:spPr>
      </p:pic>
      <p:sp>
        <p:nvSpPr>
          <p:cNvPr id="13" name="Left Brace 12"/>
          <p:cNvSpPr/>
          <p:nvPr/>
        </p:nvSpPr>
        <p:spPr>
          <a:xfrm rot="5400000">
            <a:off x="5390100" y="113558"/>
            <a:ext cx="182564" cy="50324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392069" y="3367772"/>
            <a:ext cx="254758" cy="182376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56021" y="194556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predicted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18872" y="407911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actual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863318" y="3299532"/>
            <a:ext cx="6134275" cy="2978143"/>
            <a:chOff x="1863318" y="3299532"/>
            <a:chExt cx="6134275" cy="2978143"/>
          </a:xfrm>
        </p:grpSpPr>
        <p:sp>
          <p:nvSpPr>
            <p:cNvPr id="17" name="Oval 16"/>
            <p:cNvSpPr/>
            <p:nvPr/>
          </p:nvSpPr>
          <p:spPr>
            <a:xfrm>
              <a:off x="5176578" y="3299532"/>
              <a:ext cx="596422" cy="4522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63318" y="5631344"/>
              <a:ext cx="6134275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rebuchet MS" charset="0"/>
                  <a:ea typeface="Trebuchet MS" charset="0"/>
                  <a:cs typeface="Trebuchet MS" charset="0"/>
                </a:rPr>
                <a:t>Example: there are 78 samples of class 1 </a:t>
              </a:r>
              <a:r>
                <a:rPr lang="en-US">
                  <a:latin typeface="Trebuchet MS" charset="0"/>
                  <a:ea typeface="Trebuchet MS" charset="0"/>
                  <a:cs typeface="Trebuchet MS" charset="0"/>
                </a:rPr>
                <a:t>that have been classified as class 3.</a:t>
              </a:r>
              <a:endParaRPr lang="en-US" dirty="0">
                <a:latin typeface="Trebuchet MS" charset="0"/>
                <a:ea typeface="Trebuchet MS" charset="0"/>
                <a:cs typeface="Trebuchet MS" charset="0"/>
              </a:endParaRPr>
            </a:p>
          </p:txBody>
        </p:sp>
        <p:cxnSp>
          <p:nvCxnSpPr>
            <p:cNvPr id="20" name="Straight Arrow Connector 19"/>
            <p:cNvCxnSpPr>
              <a:cxnSpLocks/>
              <a:stCxn id="17" idx="3"/>
            </p:cNvCxnSpPr>
            <p:nvPr/>
          </p:nvCxnSpPr>
          <p:spPr>
            <a:xfrm flipH="1">
              <a:off x="2865863" y="3685571"/>
              <a:ext cx="2398059" cy="19457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D4D6A-F282-FB4A-A7DC-FB868C4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4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787644-E26F-2243-B646-78D2D1450CCB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7383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404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CONFUSION MATRIX: TWO CLASSES ]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98629"/>
              </p:ext>
            </p:extLst>
          </p:nvPr>
        </p:nvGraphicFramePr>
        <p:xfrm>
          <a:off x="1919785" y="2966493"/>
          <a:ext cx="30480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828" y="3080788"/>
            <a:ext cx="279400" cy="17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930" y="3437906"/>
            <a:ext cx="279400" cy="177800"/>
          </a:xfrm>
          <a:prstGeom prst="rect">
            <a:avLst/>
          </a:prstGeom>
        </p:spPr>
      </p:pic>
      <p:sp>
        <p:nvSpPr>
          <p:cNvPr id="13" name="Left Brace 12"/>
          <p:cNvSpPr/>
          <p:nvPr/>
        </p:nvSpPr>
        <p:spPr>
          <a:xfrm rot="5400000">
            <a:off x="3877008" y="1626650"/>
            <a:ext cx="178940" cy="200261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392069" y="3367772"/>
            <a:ext cx="256350" cy="7112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77593" y="194556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predicted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18872" y="351955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actual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118" y="3074442"/>
            <a:ext cx="292100" cy="190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220" y="3827348"/>
            <a:ext cx="292100" cy="1905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F632C-917F-734B-97BC-CFC2C38B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5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B53955-9B62-C344-A82C-B69B930A533F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74536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404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CONFUSION MATRIX: TWO CLASSES ]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082327"/>
              </p:ext>
            </p:extLst>
          </p:nvPr>
        </p:nvGraphicFramePr>
        <p:xfrm>
          <a:off x="1919785" y="2966493"/>
          <a:ext cx="30480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828" y="3080788"/>
            <a:ext cx="279400" cy="17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930" y="3437906"/>
            <a:ext cx="279400" cy="177800"/>
          </a:xfrm>
          <a:prstGeom prst="rect">
            <a:avLst/>
          </a:prstGeom>
        </p:spPr>
      </p:pic>
      <p:sp>
        <p:nvSpPr>
          <p:cNvPr id="13" name="Left Brace 12"/>
          <p:cNvSpPr/>
          <p:nvPr/>
        </p:nvSpPr>
        <p:spPr>
          <a:xfrm rot="5400000">
            <a:off x="3877008" y="1626650"/>
            <a:ext cx="178940" cy="200261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392069" y="3367772"/>
            <a:ext cx="256350" cy="7112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77593" y="194556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predicted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18872" y="351955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actual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118" y="3074442"/>
            <a:ext cx="292100" cy="190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220" y="3827348"/>
            <a:ext cx="292100" cy="190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0456"/>
            <a:ext cx="9144000" cy="221541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46413" y="5830446"/>
            <a:ext cx="16240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Negative (</a:t>
            </a:r>
            <a:r>
              <a:rPr lang="en-US" i="1" dirty="0">
                <a:latin typeface="Times" charset="0"/>
                <a:ea typeface="Times" charset="0"/>
                <a:cs typeface="Times" charset="0"/>
              </a:rPr>
              <a:t>FN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):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D5FB4F-BC80-DF4E-8619-5E4AE8AF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6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CCDA09-7A6C-D84E-888B-5200FC69505C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8535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404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CONFUSION MATRIX: TWO CLASSES ]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082327"/>
              </p:ext>
            </p:extLst>
          </p:nvPr>
        </p:nvGraphicFramePr>
        <p:xfrm>
          <a:off x="1919785" y="2966493"/>
          <a:ext cx="30480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828" y="3080788"/>
            <a:ext cx="279400" cy="17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930" y="3437906"/>
            <a:ext cx="279400" cy="177800"/>
          </a:xfrm>
          <a:prstGeom prst="rect">
            <a:avLst/>
          </a:prstGeom>
        </p:spPr>
      </p:pic>
      <p:sp>
        <p:nvSpPr>
          <p:cNvPr id="13" name="Left Brace 12"/>
          <p:cNvSpPr/>
          <p:nvPr/>
        </p:nvSpPr>
        <p:spPr>
          <a:xfrm rot="5400000">
            <a:off x="3877008" y="1626650"/>
            <a:ext cx="178940" cy="200261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392069" y="3367772"/>
            <a:ext cx="256350" cy="7112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77593" y="194556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predicted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18872" y="351955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actual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118" y="3074442"/>
            <a:ext cx="292100" cy="190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220" y="3827348"/>
            <a:ext cx="292100" cy="190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0456"/>
            <a:ext cx="9144000" cy="221541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049673" y="3492498"/>
            <a:ext cx="640080" cy="0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71989" y="3299532"/>
            <a:ext cx="329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P = TP+FN (positive instances)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051946" y="3890561"/>
            <a:ext cx="640080" cy="0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74262" y="3697595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N = FP+TN (negative instances)</a:t>
            </a:r>
          </a:p>
        </p:txBody>
      </p:sp>
      <p:cxnSp>
        <p:nvCxnSpPr>
          <p:cNvPr id="23" name="Elbow Connector 22"/>
          <p:cNvCxnSpPr>
            <a:stCxn id="2" idx="2"/>
          </p:cNvCxnSpPr>
          <p:nvPr/>
        </p:nvCxnSpPr>
        <p:spPr>
          <a:xfrm rot="16200000" flipH="1">
            <a:off x="4479802" y="3042996"/>
            <a:ext cx="173937" cy="22459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87909" y="4052436"/>
            <a:ext cx="253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D = TP+FP (detections)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6413" y="5830446"/>
            <a:ext cx="16240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Negative (</a:t>
            </a:r>
            <a:r>
              <a:rPr lang="en-US" i="1" dirty="0">
                <a:latin typeface="Times" charset="0"/>
                <a:ea typeface="Times" charset="0"/>
                <a:cs typeface="Times" charset="0"/>
              </a:rPr>
              <a:t>FN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):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E4C079-0669-3F47-9B4B-FFDEDCE6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7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FB708-F0B1-BD4A-911A-910298A6023A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6CA85B-0553-344D-A91C-6BBAA725BB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469" y="4541688"/>
            <a:ext cx="6912000" cy="7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8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694" y="0"/>
            <a:ext cx="5171946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4525" y="1173707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DEFINITIONS 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7CAE3-ACE7-8948-8235-DDC7BDC6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15B85-2C73-B740-B366-117E88AF1DD2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86640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025570" y="3530278"/>
            <a:ext cx="0" cy="1840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21235" y="615773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6" y="303449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631" name="TextBox 630"/>
          <p:cNvSpPr txBox="1"/>
          <p:nvPr/>
        </p:nvSpPr>
        <p:spPr>
          <a:xfrm>
            <a:off x="7233551" y="3364029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 : class 0 </a:t>
            </a:r>
          </a:p>
        </p:txBody>
      </p:sp>
      <p:sp>
        <p:nvSpPr>
          <p:cNvPr id="699" name="Rectangle 698"/>
          <p:cNvSpPr/>
          <p:nvPr/>
        </p:nvSpPr>
        <p:spPr>
          <a:xfrm>
            <a:off x="2396079" y="2181572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0" name="Group 699"/>
          <p:cNvGrpSpPr/>
          <p:nvPr/>
        </p:nvGrpSpPr>
        <p:grpSpPr>
          <a:xfrm>
            <a:off x="4445123" y="3901821"/>
            <a:ext cx="837001" cy="978932"/>
            <a:chOff x="6288911" y="1240420"/>
            <a:chExt cx="837001" cy="978932"/>
          </a:xfrm>
        </p:grpSpPr>
        <p:sp>
          <p:nvSpPr>
            <p:cNvPr id="701" name="TextBox 700"/>
            <p:cNvSpPr txBox="1"/>
            <p:nvPr/>
          </p:nvSpPr>
          <p:spPr>
            <a:xfrm>
              <a:off x="6493396" y="15278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02" name="TextBox 701"/>
            <p:cNvSpPr txBox="1"/>
            <p:nvPr/>
          </p:nvSpPr>
          <p:spPr>
            <a:xfrm>
              <a:off x="6819418" y="12404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03" name="TextBox 702"/>
            <p:cNvSpPr txBox="1"/>
            <p:nvPr/>
          </p:nvSpPr>
          <p:spPr>
            <a:xfrm>
              <a:off x="6288911" y="16590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04" name="TextBox 703"/>
            <p:cNvSpPr txBox="1"/>
            <p:nvPr/>
          </p:nvSpPr>
          <p:spPr>
            <a:xfrm>
              <a:off x="6580208" y="13253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05" name="TextBox 704"/>
            <p:cNvSpPr txBox="1"/>
            <p:nvPr/>
          </p:nvSpPr>
          <p:spPr>
            <a:xfrm>
              <a:off x="6593711" y="16976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06" name="TextBox 705"/>
            <p:cNvSpPr txBox="1"/>
            <p:nvPr/>
          </p:nvSpPr>
          <p:spPr>
            <a:xfrm>
              <a:off x="6746111" y="18500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07" name="TextBox 706"/>
            <p:cNvSpPr txBox="1"/>
            <p:nvPr/>
          </p:nvSpPr>
          <p:spPr>
            <a:xfrm>
              <a:off x="6796267" y="15645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8" name="Group 707"/>
          <p:cNvGrpSpPr/>
          <p:nvPr/>
        </p:nvGrpSpPr>
        <p:grpSpPr>
          <a:xfrm>
            <a:off x="3973799" y="3184400"/>
            <a:ext cx="837001" cy="978932"/>
            <a:chOff x="6288911" y="1240420"/>
            <a:chExt cx="837001" cy="978932"/>
          </a:xfrm>
        </p:grpSpPr>
        <p:sp>
          <p:nvSpPr>
            <p:cNvPr id="709" name="TextBox 708"/>
            <p:cNvSpPr txBox="1"/>
            <p:nvPr/>
          </p:nvSpPr>
          <p:spPr>
            <a:xfrm>
              <a:off x="6493396" y="15278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0" name="TextBox 709"/>
            <p:cNvSpPr txBox="1"/>
            <p:nvPr/>
          </p:nvSpPr>
          <p:spPr>
            <a:xfrm>
              <a:off x="6819418" y="12404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1" name="TextBox 710"/>
            <p:cNvSpPr txBox="1"/>
            <p:nvPr/>
          </p:nvSpPr>
          <p:spPr>
            <a:xfrm>
              <a:off x="6288911" y="16590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2" name="TextBox 711"/>
            <p:cNvSpPr txBox="1"/>
            <p:nvPr/>
          </p:nvSpPr>
          <p:spPr>
            <a:xfrm>
              <a:off x="6580208" y="13253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3" name="TextBox 712"/>
            <p:cNvSpPr txBox="1"/>
            <p:nvPr/>
          </p:nvSpPr>
          <p:spPr>
            <a:xfrm>
              <a:off x="6593711" y="16976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4" name="TextBox 713"/>
            <p:cNvSpPr txBox="1"/>
            <p:nvPr/>
          </p:nvSpPr>
          <p:spPr>
            <a:xfrm>
              <a:off x="6746111" y="18500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5" name="TextBox 714"/>
            <p:cNvSpPr txBox="1"/>
            <p:nvPr/>
          </p:nvSpPr>
          <p:spPr>
            <a:xfrm>
              <a:off x="6796267" y="15645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16" name="Group 715"/>
          <p:cNvGrpSpPr/>
          <p:nvPr/>
        </p:nvGrpSpPr>
        <p:grpSpPr>
          <a:xfrm>
            <a:off x="3118552" y="3544196"/>
            <a:ext cx="837001" cy="978932"/>
            <a:chOff x="6288911" y="1240420"/>
            <a:chExt cx="837001" cy="978932"/>
          </a:xfrm>
        </p:grpSpPr>
        <p:sp>
          <p:nvSpPr>
            <p:cNvPr id="717" name="TextBox 716"/>
            <p:cNvSpPr txBox="1"/>
            <p:nvPr/>
          </p:nvSpPr>
          <p:spPr>
            <a:xfrm>
              <a:off x="6493396" y="15278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8" name="TextBox 717"/>
            <p:cNvSpPr txBox="1"/>
            <p:nvPr/>
          </p:nvSpPr>
          <p:spPr>
            <a:xfrm>
              <a:off x="6819418" y="12404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9" name="TextBox 718"/>
            <p:cNvSpPr txBox="1"/>
            <p:nvPr/>
          </p:nvSpPr>
          <p:spPr>
            <a:xfrm>
              <a:off x="6288911" y="16590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0" name="TextBox 719"/>
            <p:cNvSpPr txBox="1"/>
            <p:nvPr/>
          </p:nvSpPr>
          <p:spPr>
            <a:xfrm>
              <a:off x="6580208" y="13253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1" name="TextBox 720"/>
            <p:cNvSpPr txBox="1"/>
            <p:nvPr/>
          </p:nvSpPr>
          <p:spPr>
            <a:xfrm>
              <a:off x="6593711" y="16976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2" name="TextBox 721"/>
            <p:cNvSpPr txBox="1"/>
            <p:nvPr/>
          </p:nvSpPr>
          <p:spPr>
            <a:xfrm>
              <a:off x="6746111" y="18500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3" name="TextBox 722"/>
            <p:cNvSpPr txBox="1"/>
            <p:nvPr/>
          </p:nvSpPr>
          <p:spPr>
            <a:xfrm>
              <a:off x="6796267" y="15645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24" name="Group 723"/>
          <p:cNvGrpSpPr/>
          <p:nvPr/>
        </p:nvGrpSpPr>
        <p:grpSpPr>
          <a:xfrm>
            <a:off x="3927777" y="3875895"/>
            <a:ext cx="837001" cy="978932"/>
            <a:chOff x="6288911" y="1240420"/>
            <a:chExt cx="837001" cy="978932"/>
          </a:xfrm>
        </p:grpSpPr>
        <p:sp>
          <p:nvSpPr>
            <p:cNvPr id="725" name="TextBox 724"/>
            <p:cNvSpPr txBox="1"/>
            <p:nvPr/>
          </p:nvSpPr>
          <p:spPr>
            <a:xfrm>
              <a:off x="6493396" y="15278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6" name="TextBox 725"/>
            <p:cNvSpPr txBox="1"/>
            <p:nvPr/>
          </p:nvSpPr>
          <p:spPr>
            <a:xfrm>
              <a:off x="6819418" y="12404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7" name="TextBox 726"/>
            <p:cNvSpPr txBox="1"/>
            <p:nvPr/>
          </p:nvSpPr>
          <p:spPr>
            <a:xfrm>
              <a:off x="6288911" y="16590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8" name="TextBox 727"/>
            <p:cNvSpPr txBox="1"/>
            <p:nvPr/>
          </p:nvSpPr>
          <p:spPr>
            <a:xfrm>
              <a:off x="6580208" y="13253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9" name="TextBox 728"/>
            <p:cNvSpPr txBox="1"/>
            <p:nvPr/>
          </p:nvSpPr>
          <p:spPr>
            <a:xfrm>
              <a:off x="6593711" y="16976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0" name="TextBox 729"/>
            <p:cNvSpPr txBox="1"/>
            <p:nvPr/>
          </p:nvSpPr>
          <p:spPr>
            <a:xfrm>
              <a:off x="6746111" y="18500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1" name="TextBox 730"/>
            <p:cNvSpPr txBox="1"/>
            <p:nvPr/>
          </p:nvSpPr>
          <p:spPr>
            <a:xfrm>
              <a:off x="6796267" y="15645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32" name="Group 731"/>
          <p:cNvGrpSpPr/>
          <p:nvPr/>
        </p:nvGrpSpPr>
        <p:grpSpPr>
          <a:xfrm>
            <a:off x="4625843" y="3506563"/>
            <a:ext cx="837001" cy="978932"/>
            <a:chOff x="6288911" y="1240420"/>
            <a:chExt cx="837001" cy="978932"/>
          </a:xfrm>
        </p:grpSpPr>
        <p:sp>
          <p:nvSpPr>
            <p:cNvPr id="733" name="TextBox 732"/>
            <p:cNvSpPr txBox="1"/>
            <p:nvPr/>
          </p:nvSpPr>
          <p:spPr>
            <a:xfrm>
              <a:off x="6493396" y="15278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4" name="TextBox 733"/>
            <p:cNvSpPr txBox="1"/>
            <p:nvPr/>
          </p:nvSpPr>
          <p:spPr>
            <a:xfrm>
              <a:off x="6819418" y="12404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5" name="TextBox 734"/>
            <p:cNvSpPr txBox="1"/>
            <p:nvPr/>
          </p:nvSpPr>
          <p:spPr>
            <a:xfrm>
              <a:off x="6288911" y="16590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6" name="TextBox 735"/>
            <p:cNvSpPr txBox="1"/>
            <p:nvPr/>
          </p:nvSpPr>
          <p:spPr>
            <a:xfrm>
              <a:off x="6580208" y="13253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7" name="TextBox 736"/>
            <p:cNvSpPr txBox="1"/>
            <p:nvPr/>
          </p:nvSpPr>
          <p:spPr>
            <a:xfrm>
              <a:off x="6593711" y="16976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8" name="TextBox 737"/>
            <p:cNvSpPr txBox="1"/>
            <p:nvPr/>
          </p:nvSpPr>
          <p:spPr>
            <a:xfrm>
              <a:off x="6746111" y="18500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9" name="TextBox 738"/>
            <p:cNvSpPr txBox="1"/>
            <p:nvPr/>
          </p:nvSpPr>
          <p:spPr>
            <a:xfrm>
              <a:off x="6796267" y="15645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40" name="Group 739"/>
          <p:cNvGrpSpPr/>
          <p:nvPr/>
        </p:nvGrpSpPr>
        <p:grpSpPr>
          <a:xfrm>
            <a:off x="3966559" y="3405745"/>
            <a:ext cx="837001" cy="978932"/>
            <a:chOff x="6288911" y="1240420"/>
            <a:chExt cx="837001" cy="978932"/>
          </a:xfrm>
        </p:grpSpPr>
        <p:sp>
          <p:nvSpPr>
            <p:cNvPr id="741" name="TextBox 740"/>
            <p:cNvSpPr txBox="1"/>
            <p:nvPr/>
          </p:nvSpPr>
          <p:spPr>
            <a:xfrm>
              <a:off x="6493396" y="15278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2" name="TextBox 741"/>
            <p:cNvSpPr txBox="1"/>
            <p:nvPr/>
          </p:nvSpPr>
          <p:spPr>
            <a:xfrm>
              <a:off x="6819418" y="12404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3" name="TextBox 742"/>
            <p:cNvSpPr txBox="1"/>
            <p:nvPr/>
          </p:nvSpPr>
          <p:spPr>
            <a:xfrm>
              <a:off x="6288911" y="16590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4" name="TextBox 743"/>
            <p:cNvSpPr txBox="1"/>
            <p:nvPr/>
          </p:nvSpPr>
          <p:spPr>
            <a:xfrm>
              <a:off x="6580208" y="13253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5" name="TextBox 744"/>
            <p:cNvSpPr txBox="1"/>
            <p:nvPr/>
          </p:nvSpPr>
          <p:spPr>
            <a:xfrm>
              <a:off x="6593711" y="16976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6" name="TextBox 745"/>
            <p:cNvSpPr txBox="1"/>
            <p:nvPr/>
          </p:nvSpPr>
          <p:spPr>
            <a:xfrm>
              <a:off x="6746111" y="18500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7" name="TextBox 746"/>
            <p:cNvSpPr txBox="1"/>
            <p:nvPr/>
          </p:nvSpPr>
          <p:spPr>
            <a:xfrm>
              <a:off x="6796267" y="15645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48" name="TextBox 747"/>
          <p:cNvSpPr txBox="1"/>
          <p:nvPr/>
        </p:nvSpPr>
        <p:spPr>
          <a:xfrm>
            <a:off x="2825519" y="2825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49" name="TextBox 748"/>
          <p:cNvSpPr txBox="1"/>
          <p:nvPr/>
        </p:nvSpPr>
        <p:spPr>
          <a:xfrm>
            <a:off x="3394608" y="29782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0" name="TextBox 749"/>
          <p:cNvSpPr txBox="1"/>
          <p:nvPr/>
        </p:nvSpPr>
        <p:spPr>
          <a:xfrm>
            <a:off x="4091018" y="23898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1" name="TextBox 750"/>
          <p:cNvSpPr txBox="1"/>
          <p:nvPr/>
        </p:nvSpPr>
        <p:spPr>
          <a:xfrm>
            <a:off x="4845301" y="26579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2" name="TextBox 751"/>
          <p:cNvSpPr txBox="1"/>
          <p:nvPr/>
        </p:nvSpPr>
        <p:spPr>
          <a:xfrm>
            <a:off x="4997701" y="30765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3" name="TextBox 752"/>
          <p:cNvSpPr txBox="1"/>
          <p:nvPr/>
        </p:nvSpPr>
        <p:spPr>
          <a:xfrm>
            <a:off x="5694111" y="32289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4" name="TextBox 753"/>
          <p:cNvSpPr txBox="1"/>
          <p:nvPr/>
        </p:nvSpPr>
        <p:spPr>
          <a:xfrm>
            <a:off x="5846511" y="42031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5" name="TextBox 754"/>
          <p:cNvSpPr txBox="1"/>
          <p:nvPr/>
        </p:nvSpPr>
        <p:spPr>
          <a:xfrm>
            <a:off x="6031706" y="37170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6" name="TextBox 755"/>
          <p:cNvSpPr txBox="1"/>
          <p:nvPr/>
        </p:nvSpPr>
        <p:spPr>
          <a:xfrm>
            <a:off x="5443327" y="38694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7" name="TextBox 756"/>
          <p:cNvSpPr txBox="1"/>
          <p:nvPr/>
        </p:nvSpPr>
        <p:spPr>
          <a:xfrm>
            <a:off x="5595727" y="47626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8" name="TextBox 757"/>
          <p:cNvSpPr txBox="1"/>
          <p:nvPr/>
        </p:nvSpPr>
        <p:spPr>
          <a:xfrm>
            <a:off x="4845302" y="49150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9" name="TextBox 758"/>
          <p:cNvSpPr txBox="1"/>
          <p:nvPr/>
        </p:nvSpPr>
        <p:spPr>
          <a:xfrm>
            <a:off x="3930903" y="49150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60" name="TextBox 759"/>
          <p:cNvSpPr txBox="1"/>
          <p:nvPr/>
        </p:nvSpPr>
        <p:spPr>
          <a:xfrm>
            <a:off x="4199050" y="51137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61" name="TextBox 760"/>
          <p:cNvSpPr txBox="1"/>
          <p:nvPr/>
        </p:nvSpPr>
        <p:spPr>
          <a:xfrm>
            <a:off x="3089811" y="52661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62" name="TextBox 761"/>
          <p:cNvSpPr txBox="1"/>
          <p:nvPr/>
        </p:nvSpPr>
        <p:spPr>
          <a:xfrm>
            <a:off x="3242211" y="46777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63" name="TextBox 762"/>
          <p:cNvSpPr txBox="1"/>
          <p:nvPr/>
        </p:nvSpPr>
        <p:spPr>
          <a:xfrm>
            <a:off x="2491786" y="45176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64" name="TextBox 763"/>
          <p:cNvSpPr txBox="1"/>
          <p:nvPr/>
        </p:nvSpPr>
        <p:spPr>
          <a:xfrm>
            <a:off x="2713635" y="383666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 </a:t>
            </a:r>
          </a:p>
        </p:txBody>
      </p:sp>
      <p:sp>
        <p:nvSpPr>
          <p:cNvPr id="765" name="TextBox 764"/>
          <p:cNvSpPr txBox="1"/>
          <p:nvPr/>
        </p:nvSpPr>
        <p:spPr>
          <a:xfrm>
            <a:off x="2935484" y="405851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 </a:t>
            </a:r>
          </a:p>
        </p:txBody>
      </p:sp>
      <p:cxnSp>
        <p:nvCxnSpPr>
          <p:cNvPr id="766" name="Straight Arrow Connector 765"/>
          <p:cNvCxnSpPr/>
          <p:nvPr/>
        </p:nvCxnSpPr>
        <p:spPr>
          <a:xfrm flipV="1">
            <a:off x="3947502" y="6355352"/>
            <a:ext cx="11671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7" name="TextBox 766"/>
          <p:cNvSpPr txBox="1"/>
          <p:nvPr/>
        </p:nvSpPr>
        <p:spPr>
          <a:xfrm>
            <a:off x="7200753" y="3655327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aseline="-25000" dirty="0">
                <a:solidFill>
                  <a:srgbClr val="FF0000"/>
                </a:solidFill>
              </a:rPr>
              <a:t>*</a:t>
            </a:r>
            <a:r>
              <a:rPr lang="en-US" dirty="0">
                <a:solidFill>
                  <a:srgbClr val="FF0000"/>
                </a:solidFill>
              </a:rPr>
              <a:t> : class 1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CEBCE5-8F8B-9841-95AB-9AEABB97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9</a:t>
            </a:fld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19C77E3-950A-C54B-BB08-2F78EBB28431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108358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10827</TotalTime>
  <Words>930</Words>
  <Application>Microsoft Macintosh PowerPoint</Application>
  <PresentationFormat>On-screen Show (4:3)</PresentationFormat>
  <Paragraphs>343</Paragraphs>
  <Slides>27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306</cp:revision>
  <dcterms:created xsi:type="dcterms:W3CDTF">2013-11-07T20:27:34Z</dcterms:created>
  <dcterms:modified xsi:type="dcterms:W3CDTF">2021-06-08T12:59:10Z</dcterms:modified>
</cp:coreProperties>
</file>