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270" r:id="rId2"/>
    <p:sldId id="269" r:id="rId3"/>
    <p:sldId id="275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17" autoAdjust="0"/>
    <p:restoredTop sz="50000" autoAdjust="0"/>
  </p:normalViewPr>
  <p:slideViewPr>
    <p:cSldViewPr snapToGrid="0" snapToObjects="1">
      <p:cViewPr varScale="1">
        <p:scale>
          <a:sx n="128" d="100"/>
          <a:sy n="128" d="100"/>
        </p:scale>
        <p:origin x="163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E74E5-43EB-8941-84E7-E76CE2DEF1CC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9F689-7EFB-7B46-8E3E-1F0603397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6095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68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9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0016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215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59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4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83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89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603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50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5799D-8AC1-7647-9F4D-35F3145752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255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5799D-8AC1-7647-9F4D-35F314575207}" type="datetimeFigureOut">
              <a:rPr lang="en-US" smtClean="0"/>
              <a:t>4/23/24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98E793-07AD-7540-8DCF-256F4E8A75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3074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Feature Selection</a:t>
            </a:r>
          </a:p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Clean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3 ]</a:t>
            </a:r>
          </a:p>
        </p:txBody>
      </p:sp>
    </p:spTree>
    <p:extLst>
      <p:ext uri="{BB962C8B-B14F-4D97-AF65-F5344CB8AC3E}">
        <p14:creationId xmlns:p14="http://schemas.microsoft.com/office/powerpoint/2010/main" val="3776425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>
          <a:xfrm>
            <a:off x="2476637" y="960475"/>
            <a:ext cx="92686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m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features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639307" y="972960"/>
            <a:ext cx="908013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p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features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865020" y="1720342"/>
            <a:ext cx="0" cy="43676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5172477"/>
              </p:ext>
            </p:extLst>
          </p:nvPr>
        </p:nvGraphicFramePr>
        <p:xfrm>
          <a:off x="1607910" y="1423120"/>
          <a:ext cx="2656546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27443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baseline="-250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4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5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6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7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8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i="1" dirty="0">
                          <a:latin typeface="Times New Roman"/>
                          <a:cs typeface="Times New Roman"/>
                        </a:rPr>
                        <a:t>x</a:t>
                      </a:r>
                      <a:r>
                        <a:rPr lang="en-US" sz="800" i="0" baseline="-25000" dirty="0">
                          <a:latin typeface="Times New Roman"/>
                          <a:cs typeface="Times New Roman"/>
                        </a:rPr>
                        <a:t>9</a:t>
                      </a:r>
                      <a:endParaRPr lang="en-US" sz="8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2596380"/>
              </p:ext>
            </p:extLst>
          </p:nvPr>
        </p:nvGraphicFramePr>
        <p:xfrm>
          <a:off x="7662050" y="1423120"/>
          <a:ext cx="893292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1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2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z</a:t>
                      </a:r>
                      <a:r>
                        <a:rPr lang="en-US" sz="700" i="0" baseline="-25000" dirty="0">
                          <a:latin typeface="Times New Roman"/>
                          <a:cs typeface="Times New Roman"/>
                        </a:rPr>
                        <a:t>3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16" name="Oval 15"/>
          <p:cNvSpPr/>
          <p:nvPr/>
        </p:nvSpPr>
        <p:spPr>
          <a:xfrm>
            <a:off x="2030965" y="609046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2629405" y="608799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522976" y="609171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8379610" y="608923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8085970" y="6092955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7792330" y="6090480"/>
            <a:ext cx="45719" cy="45719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Elbow Connector 22"/>
          <p:cNvCxnSpPr>
            <a:stCxn id="18" idx="4"/>
            <a:endCxn id="19" idx="4"/>
          </p:cNvCxnSpPr>
          <p:nvPr/>
        </p:nvCxnSpPr>
        <p:spPr>
          <a:xfrm rot="5400000" flipH="1" flipV="1">
            <a:off x="5972915" y="3707875"/>
            <a:ext cx="2475" cy="4856634"/>
          </a:xfrm>
          <a:prstGeom prst="bentConnector3">
            <a:avLst>
              <a:gd name="adj1" fmla="val -4692283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/>
          <p:cNvCxnSpPr>
            <a:stCxn id="17" idx="4"/>
            <a:endCxn id="20" idx="4"/>
          </p:cNvCxnSpPr>
          <p:nvPr/>
        </p:nvCxnSpPr>
        <p:spPr>
          <a:xfrm rot="16200000" flipH="1">
            <a:off x="5378065" y="3407908"/>
            <a:ext cx="4965" cy="5456565"/>
          </a:xfrm>
          <a:prstGeom prst="bentConnector3">
            <a:avLst>
              <a:gd name="adj1" fmla="val 4494763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395833" y="3503657"/>
            <a:ext cx="9378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N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samples</a:t>
            </a:r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7109" y="5773342"/>
            <a:ext cx="368300" cy="317500"/>
          </a:xfrm>
          <a:prstGeom prst="rect">
            <a:avLst/>
          </a:prstGeom>
        </p:spPr>
      </p:pic>
      <p:cxnSp>
        <p:nvCxnSpPr>
          <p:cNvPr id="46" name="Straight Arrow Connector 45"/>
          <p:cNvCxnSpPr/>
          <p:nvPr/>
        </p:nvCxnSpPr>
        <p:spPr>
          <a:xfrm>
            <a:off x="7085052" y="1737642"/>
            <a:ext cx="0" cy="4367648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6615865" y="3520957"/>
            <a:ext cx="937869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Times"/>
                <a:cs typeface="Times"/>
              </a:rPr>
              <a:t>N</a:t>
            </a:r>
            <a:r>
              <a:rPr lang="en-US" sz="1200" dirty="0"/>
              <a:t> </a:t>
            </a:r>
            <a:r>
              <a:rPr lang="en-US" sz="1200" i="1" dirty="0">
                <a:latin typeface="Arial"/>
                <a:cs typeface="Arial"/>
              </a:rPr>
              <a:t>samples</a:t>
            </a:r>
          </a:p>
        </p:txBody>
      </p:sp>
      <p:cxnSp>
        <p:nvCxnSpPr>
          <p:cNvPr id="48" name="Straight Arrow Connector 47"/>
          <p:cNvCxnSpPr>
            <a:cxnSpLocks/>
          </p:cNvCxnSpPr>
          <p:nvPr/>
        </p:nvCxnSpPr>
        <p:spPr>
          <a:xfrm flipH="1">
            <a:off x="1592494" y="1257101"/>
            <a:ext cx="2671962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7617113" y="1274742"/>
            <a:ext cx="951465" cy="0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arrow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9"/>
          <p:cNvCxnSpPr>
            <a:stCxn id="16" idx="4"/>
            <a:endCxn id="21" idx="4"/>
          </p:cNvCxnSpPr>
          <p:nvPr/>
        </p:nvCxnSpPr>
        <p:spPr>
          <a:xfrm rot="16200000" flipH="1">
            <a:off x="4934500" y="3255508"/>
            <a:ext cx="15" cy="5761365"/>
          </a:xfrm>
          <a:prstGeom prst="bentConnector3">
            <a:avLst>
              <a:gd name="adj1" fmla="val 2147483647"/>
            </a:avLst>
          </a:prstGeom>
          <a:ln w="9525" cmpd="sng">
            <a:solidFill>
              <a:schemeClr val="bg1">
                <a:lumMod val="50000"/>
              </a:schemeClr>
            </a:solidFill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/>
          <p:cNvSpPr txBox="1"/>
          <p:nvPr/>
        </p:nvSpPr>
        <p:spPr>
          <a:xfrm>
            <a:off x="2225160" y="561222"/>
            <a:ext cx="6657592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i="1" dirty="0">
                <a:latin typeface="Arial"/>
                <a:cs typeface="Arial"/>
              </a:rPr>
              <a:t>Extracted</a:t>
            </a:r>
            <a:r>
              <a:rPr lang="en-US" sz="1400" dirty="0">
                <a:latin typeface="Arial"/>
                <a:cs typeface="Arial"/>
              </a:rPr>
              <a:t> </a:t>
            </a:r>
            <a:r>
              <a:rPr lang="en-US" sz="1400" i="1" dirty="0">
                <a:latin typeface="Arial"/>
                <a:cs typeface="Arial"/>
              </a:rPr>
              <a:t>features                                                                         Selected features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742" y="5765263"/>
            <a:ext cx="279400" cy="317500"/>
          </a:xfrm>
          <a:prstGeom prst="rect">
            <a:avLst/>
          </a:prstGeom>
        </p:spPr>
      </p:pic>
      <p:graphicFrame>
        <p:nvGraphicFramePr>
          <p:cNvPr id="28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18476"/>
              </p:ext>
            </p:extLst>
          </p:nvPr>
        </p:nvGraphicFramePr>
        <p:xfrm>
          <a:off x="5542589" y="1432852"/>
          <a:ext cx="297764" cy="466624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97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3312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i="1" dirty="0">
                          <a:latin typeface="Times New Roman"/>
                          <a:cs typeface="Times New Roman"/>
                        </a:rPr>
                        <a:t>d</a:t>
                      </a:r>
                      <a:endParaRPr lang="en-US" sz="700" baseline="-25000" dirty="0">
                        <a:latin typeface="Times New Roman"/>
                        <a:cs typeface="Times New Roman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D7E4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33312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>
          <a:xfrm>
            <a:off x="5404775" y="1089219"/>
            <a:ext cx="624827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latin typeface="Arial"/>
                <a:cs typeface="Arial"/>
              </a:rPr>
              <a:t>labels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02" y="5706009"/>
            <a:ext cx="279400" cy="33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38126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Box 55">
            <a:extLst>
              <a:ext uri="{FF2B5EF4-FFF2-40B4-BE49-F238E27FC236}">
                <a16:creationId xmlns:a16="http://schemas.microsoft.com/office/drawing/2014/main" id="{B277CA0B-87E5-104F-98ED-D61D36BAFF20}"/>
              </a:ext>
            </a:extLst>
          </p:cNvPr>
          <p:cNvSpPr txBox="1"/>
          <p:nvPr/>
        </p:nvSpPr>
        <p:spPr>
          <a:xfrm>
            <a:off x="669850" y="1871331"/>
            <a:ext cx="8251233" cy="23698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Clean Algorithm</a:t>
            </a:r>
          </a:p>
          <a:p>
            <a:endParaRPr lang="en-US" dirty="0"/>
          </a:p>
          <a:p>
            <a:r>
              <a:rPr lang="en-US" dirty="0"/>
              <a:t>(this step must be done before any feature selection algorithm and any normalization)</a:t>
            </a:r>
          </a:p>
          <a:p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Compute correlation between columns of X</a:t>
            </a:r>
          </a:p>
          <a:p>
            <a:pPr marL="342900" indent="-342900">
              <a:buAutoNum type="arabicPeriod"/>
            </a:pPr>
            <a:r>
              <a:rPr lang="en-US" dirty="0"/>
              <a:t>If there are columns highly correlated select one randomly and remove the rest</a:t>
            </a:r>
          </a:p>
          <a:p>
            <a:pPr marL="342900" indent="-342900">
              <a:buAutoNum type="arabicPeriod"/>
            </a:pPr>
            <a:r>
              <a:rPr lang="en-US" dirty="0"/>
              <a:t>Eliminate constant features (std &lt; 10</a:t>
            </a:r>
            <a:r>
              <a:rPr lang="en-US" baseline="30000" dirty="0"/>
              <a:t>-8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088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9750</TotalTime>
  <Words>97</Words>
  <Application>Microsoft Macintosh PowerPoint</Application>
  <PresentationFormat>On-screen Show (4:3)</PresentationFormat>
  <Paragraphs>43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Times</vt:lpstr>
      <vt:lpstr>Times New Roman</vt:lpstr>
      <vt:lpstr>Trebuchet MS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73</cp:revision>
  <dcterms:created xsi:type="dcterms:W3CDTF">2015-02-23T15:04:12Z</dcterms:created>
  <dcterms:modified xsi:type="dcterms:W3CDTF">2024-04-23T13:42:36Z</dcterms:modified>
</cp:coreProperties>
</file>