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94" r:id="rId2"/>
    <p:sldId id="287" r:id="rId3"/>
    <p:sldId id="259" r:id="rId4"/>
    <p:sldId id="260" r:id="rId5"/>
    <p:sldId id="304" r:id="rId6"/>
    <p:sldId id="261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5" r:id="rId16"/>
    <p:sldId id="306" r:id="rId17"/>
    <p:sldId id="307" r:id="rId18"/>
    <p:sldId id="350" r:id="rId19"/>
    <p:sldId id="308" r:id="rId20"/>
    <p:sldId id="309" r:id="rId21"/>
    <p:sldId id="310" r:id="rId22"/>
    <p:sldId id="319" r:id="rId23"/>
    <p:sldId id="311" r:id="rId24"/>
    <p:sldId id="313" r:id="rId25"/>
    <p:sldId id="320" r:id="rId26"/>
    <p:sldId id="321" r:id="rId27"/>
    <p:sldId id="322" r:id="rId28"/>
    <p:sldId id="323" r:id="rId29"/>
    <p:sldId id="317" r:id="rId30"/>
    <p:sldId id="318" r:id="rId31"/>
    <p:sldId id="335" r:id="rId32"/>
    <p:sldId id="324" r:id="rId33"/>
    <p:sldId id="328" r:id="rId34"/>
    <p:sldId id="329" r:id="rId35"/>
    <p:sldId id="330" r:id="rId36"/>
    <p:sldId id="331" r:id="rId37"/>
    <p:sldId id="332" r:id="rId38"/>
    <p:sldId id="336" r:id="rId39"/>
    <p:sldId id="333" r:id="rId40"/>
    <p:sldId id="337" r:id="rId41"/>
    <p:sldId id="334" r:id="rId42"/>
    <p:sldId id="338" r:id="rId43"/>
    <p:sldId id="339" r:id="rId44"/>
    <p:sldId id="345" r:id="rId45"/>
    <p:sldId id="341" r:id="rId46"/>
    <p:sldId id="348" r:id="rId47"/>
    <p:sldId id="344" r:id="rId48"/>
    <p:sldId id="342" r:id="rId49"/>
    <p:sldId id="343" r:id="rId50"/>
    <p:sldId id="349" r:id="rId5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7"/>
    <p:restoredTop sz="92177"/>
  </p:normalViewPr>
  <p:slideViewPr>
    <p:cSldViewPr snapToGrid="0">
      <p:cViewPr varScale="1">
        <p:scale>
          <a:sx n="113" d="100"/>
          <a:sy n="113" d="100"/>
        </p:scale>
        <p:origin x="18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15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4716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16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4651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6189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7302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2638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3106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1668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28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9240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30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9526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84C4E8-482E-894A-972D-B3D5F3FF4336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235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8B05D-FD04-9247-A09E-5A81F5BAA23E}" type="slidenum">
              <a:rPr lang="en-US"/>
              <a:pPr/>
              <a:t>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736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C48E1-00D8-B84D-8B17-ECB8668D277F}" type="slidenum">
              <a:rPr lang="en-US"/>
              <a:pPr/>
              <a:t>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7221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6440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582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6113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9010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922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9.emf"/><Relationship Id="rId7" Type="http://schemas.openxmlformats.org/officeDocument/2006/relationships/image" Target="../media/image25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emf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17.emf"/><Relationship Id="rId4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0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emf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7" Type="http://schemas.openxmlformats.org/officeDocument/2006/relationships/image" Target="../media/image51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Bayes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C71F79-2E19-A848-8A8C-EC3D70B4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3656E-41DC-6342-89B1-9638AAE9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D2FC8FD-9B05-444A-8953-474B8ED0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84" y="1932469"/>
            <a:ext cx="304800" cy="1905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BA23D8-AC3F-D54B-BC5C-6BB0421C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743" y="4316052"/>
            <a:ext cx="304800" cy="1905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1AE875-84C8-3748-912A-27DFA8BDBA73}"/>
              </a:ext>
            </a:extLst>
          </p:cNvPr>
          <p:cNvSpPr txBox="1"/>
          <p:nvPr/>
        </p:nvSpPr>
        <p:spPr>
          <a:xfrm>
            <a:off x="856594" y="183603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379DF1-0CB5-434D-9DC3-D6D40F35E498}"/>
              </a:ext>
            </a:extLst>
          </p:cNvPr>
          <p:cNvSpPr txBox="1"/>
          <p:nvPr/>
        </p:nvSpPr>
        <p:spPr>
          <a:xfrm>
            <a:off x="882869" y="420266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C7CAC6-A0D5-BE47-BA72-9C1AA1F3C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4558" y="2005552"/>
            <a:ext cx="965200" cy="3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7160D6-C498-784A-AB7D-0F2D96D9F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957" y="1810988"/>
            <a:ext cx="21971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7B78C-16AD-234E-A252-AB229AA3AE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3221" y="4800601"/>
            <a:ext cx="21971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1029" y="4260335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Definiciones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424C8-666B-004D-A1A8-0D2912C3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93833"/>
            <a:ext cx="3048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1DECF-31CC-E846-B0E0-D250C8747C2A}"/>
              </a:ext>
            </a:extLst>
          </p:cNvPr>
          <p:cNvSpPr txBox="1"/>
          <p:nvPr/>
        </p:nvSpPr>
        <p:spPr>
          <a:xfrm>
            <a:off x="3815255" y="180441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Mandarina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127FC-2168-1248-B59D-1518691E5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465278"/>
            <a:ext cx="3048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7194A-7ED5-F04C-9D54-B5D4E95D69C3}"/>
              </a:ext>
            </a:extLst>
          </p:cNvPr>
          <p:cNvSpPr txBox="1"/>
          <p:nvPr/>
        </p:nvSpPr>
        <p:spPr>
          <a:xfrm>
            <a:off x="3815254" y="237586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E63E3-4606-AD4A-ABDD-26EDA6147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072661"/>
            <a:ext cx="165100" cy="13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CB86EA-173B-F24D-B33B-EACAF187AC32}"/>
              </a:ext>
            </a:extLst>
          </p:cNvPr>
          <p:cNvSpPr txBox="1"/>
          <p:nvPr/>
        </p:nvSpPr>
        <p:spPr>
          <a:xfrm>
            <a:off x="3815254" y="2947307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Característica</a:t>
            </a:r>
            <a:r>
              <a:rPr lang="en-US" dirty="0">
                <a:latin typeface="Trebuchet MS" panose="020B0703020202090204" pitchFamily="34" charset="0"/>
              </a:rPr>
              <a:t> (</a:t>
            </a:r>
            <a:r>
              <a:rPr lang="en-US" dirty="0" err="1">
                <a:latin typeface="Trebuchet MS" panose="020B0703020202090204" pitchFamily="34" charset="0"/>
              </a:rPr>
              <a:t>área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775F5E-1658-D048-A115-16043B032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317" y="3647112"/>
            <a:ext cx="965200" cy="31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72FACD-4963-7C4D-8D4A-F1098A9EF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0220" y="4336460"/>
            <a:ext cx="965200" cy="317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DB0AB6-21BD-7343-A089-7C4F0547AE06}"/>
              </a:ext>
            </a:extLst>
          </p:cNvPr>
          <p:cNvSpPr txBox="1"/>
          <p:nvPr/>
        </p:nvSpPr>
        <p:spPr>
          <a:xfrm>
            <a:off x="3815254" y="3621196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Distribución</a:t>
            </a:r>
            <a:r>
              <a:rPr lang="en-US" dirty="0">
                <a:latin typeface="Trebuchet MS" panose="020B0703020202090204" pitchFamily="34" charset="0"/>
              </a:rPr>
              <a:t> de x para </a:t>
            </a:r>
            <a:r>
              <a:rPr lang="en-US" dirty="0" err="1">
                <a:latin typeface="Trebuchet MS" panose="020B0703020202090204" pitchFamily="34" charset="0"/>
              </a:rPr>
              <a:t>Mandarinas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72868-A42D-5743-A777-D95340FA44C6}"/>
              </a:ext>
            </a:extLst>
          </p:cNvPr>
          <p:cNvSpPr txBox="1"/>
          <p:nvPr/>
        </p:nvSpPr>
        <p:spPr>
          <a:xfrm>
            <a:off x="3815254" y="4274863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Distribución</a:t>
            </a:r>
            <a:r>
              <a:rPr lang="en-US" dirty="0">
                <a:latin typeface="Trebuchet MS" panose="020B0703020202090204" pitchFamily="34" charset="0"/>
              </a:rPr>
              <a:t> de x para </a:t>
            </a:r>
            <a:r>
              <a:rPr lang="en-US" dirty="0" err="1">
                <a:latin typeface="Trebuchet MS" panose="020B0703020202090204" pitchFamily="34" charset="0"/>
              </a:rPr>
              <a:t>Naranjas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6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DF5E7-D72D-D047-88FB-A34A84040F19}"/>
              </a:ext>
            </a:extLst>
          </p:cNvPr>
          <p:cNvSpPr txBox="1"/>
          <p:nvPr/>
        </p:nvSpPr>
        <p:spPr>
          <a:xfrm>
            <a:off x="2175641" y="1496383"/>
            <a:ext cx="5322291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Dado el valor </a:t>
            </a:r>
            <a:r>
              <a:rPr lang="en-US" sz="2000" i="1" dirty="0">
                <a:latin typeface="Trebuchet MS" panose="020B070302020209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rebuchet MS" panose="020B0703020202090204" pitchFamily="34" charset="0"/>
              </a:rPr>
              <a:t> (</a:t>
            </a:r>
            <a:r>
              <a:rPr lang="en-US" dirty="0" err="1">
                <a:latin typeface="Trebuchet MS" panose="020B0703020202090204" pitchFamily="34" charset="0"/>
              </a:rPr>
              <a:t>área</a:t>
            </a:r>
            <a:r>
              <a:rPr lang="en-US" dirty="0">
                <a:latin typeface="Trebuchet MS" panose="020B0703020202090204" pitchFamily="34" charset="0"/>
              </a:rPr>
              <a:t>), </a:t>
            </a:r>
            <a:r>
              <a:rPr lang="en-US" dirty="0" err="1">
                <a:latin typeface="Trebuchet MS" panose="020B0703020202090204" pitchFamily="34" charset="0"/>
              </a:rPr>
              <a:t>calculamos</a:t>
            </a:r>
            <a:r>
              <a:rPr lang="en-US" dirty="0">
                <a:latin typeface="Trebuchet MS" panose="020B0703020202090204" pitchFamily="34" charset="0"/>
              </a:rPr>
              <a:t> </a:t>
            </a:r>
          </a:p>
          <a:p>
            <a:endParaRPr lang="en-US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703020202090204" pitchFamily="34" charset="0"/>
              </a:rPr>
              <a:t>p</a:t>
            </a:r>
            <a:r>
              <a:rPr lang="en-US" baseline="-25000" dirty="0">
                <a:latin typeface="Trebuchet MS" panose="020B0703020202090204" pitchFamily="34" charset="0"/>
              </a:rPr>
              <a:t>1</a:t>
            </a:r>
            <a:r>
              <a:rPr lang="en-US" dirty="0">
                <a:latin typeface="Trebuchet MS" panose="020B0703020202090204" pitchFamily="34" charset="0"/>
              </a:rPr>
              <a:t>, la </a:t>
            </a:r>
            <a:r>
              <a:rPr lang="en-US" dirty="0" err="1">
                <a:latin typeface="Trebuchet MS" panose="020B0703020202090204" pitchFamily="34" charset="0"/>
              </a:rPr>
              <a:t>probabilidad</a:t>
            </a:r>
            <a:r>
              <a:rPr lang="en-US" dirty="0">
                <a:latin typeface="Trebuchet MS" panose="020B0703020202090204" pitchFamily="34" charset="0"/>
              </a:rPr>
              <a:t> de que sea       (mandarina)</a:t>
            </a:r>
          </a:p>
          <a:p>
            <a:r>
              <a:rPr lang="en-US" dirty="0">
                <a:latin typeface="Trebuchet MS" panose="020B070302020209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703020202090204" pitchFamily="34" charset="0"/>
              </a:rPr>
              <a:t>p</a:t>
            </a:r>
            <a:r>
              <a:rPr lang="en-US" baseline="-25000" dirty="0">
                <a:latin typeface="Trebuchet MS" panose="020B0703020202090204" pitchFamily="34" charset="0"/>
              </a:rPr>
              <a:t>2</a:t>
            </a:r>
            <a:r>
              <a:rPr lang="en-US" dirty="0">
                <a:latin typeface="Trebuchet MS" panose="020B0703020202090204" pitchFamily="34" charset="0"/>
              </a:rPr>
              <a:t>, la </a:t>
            </a:r>
            <a:r>
              <a:rPr lang="en-US" dirty="0" err="1">
                <a:latin typeface="Trebuchet MS" panose="020B0703020202090204" pitchFamily="34" charset="0"/>
              </a:rPr>
              <a:t>probabilidad</a:t>
            </a:r>
            <a:r>
              <a:rPr lang="en-US" dirty="0">
                <a:latin typeface="Trebuchet MS" panose="020B0703020202090204" pitchFamily="34" charset="0"/>
              </a:rPr>
              <a:t> de que sea       (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rebuchet MS" panose="020B0703020202090204" pitchFamily="34" charset="0"/>
            </a:endParaRPr>
          </a:p>
          <a:p>
            <a:r>
              <a:rPr lang="en-US" dirty="0" err="1">
                <a:latin typeface="Trebuchet MS" panose="020B0703020202090204" pitchFamily="34" charset="0"/>
              </a:rPr>
              <a:t>Clasificamos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sz="2000" i="1" dirty="0">
                <a:latin typeface="Trebuchet MS" panose="020B070302020209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como</a:t>
            </a:r>
            <a:r>
              <a:rPr lang="en-US" dirty="0">
                <a:latin typeface="Trebuchet MS" panose="020B0703020202090204" pitchFamily="34" charset="0"/>
              </a:rPr>
              <a:t>        </a:t>
            </a:r>
            <a:r>
              <a:rPr lang="en-US" dirty="0" err="1">
                <a:latin typeface="Trebuchet MS" panose="020B0703020202090204" pitchFamily="34" charset="0"/>
              </a:rPr>
              <a:t>si</a:t>
            </a:r>
            <a:r>
              <a:rPr lang="en-US" dirty="0">
                <a:latin typeface="Trebuchet MS" panose="020B0703020202090204" pitchFamily="34" charset="0"/>
              </a:rPr>
              <a:t> p</a:t>
            </a:r>
            <a:r>
              <a:rPr lang="en-US" baseline="-25000" dirty="0">
                <a:latin typeface="Trebuchet MS" panose="020B0703020202090204" pitchFamily="34" charset="0"/>
              </a:rPr>
              <a:t>1</a:t>
            </a:r>
            <a:r>
              <a:rPr lang="en-US" dirty="0">
                <a:latin typeface="Trebuchet MS" panose="020B0703020202090204" pitchFamily="34" charset="0"/>
              </a:rPr>
              <a:t> &gt; p</a:t>
            </a:r>
            <a:r>
              <a:rPr lang="en-US" baseline="-25000" dirty="0">
                <a:latin typeface="Trebuchet MS" panose="020B0703020202090204" pitchFamily="34" charset="0"/>
              </a:rPr>
              <a:t>2</a:t>
            </a:r>
            <a:r>
              <a:rPr lang="en-US" dirty="0">
                <a:latin typeface="Trebuchet MS" panose="020B0703020202090204" pitchFamily="34" charset="0"/>
              </a:rPr>
              <a:t>,</a:t>
            </a:r>
          </a:p>
          <a:p>
            <a:endParaRPr lang="en-US" dirty="0">
              <a:latin typeface="Trebuchet MS" panose="020B0703020202090204" pitchFamily="34" charset="0"/>
            </a:endParaRPr>
          </a:p>
          <a:p>
            <a:r>
              <a:rPr lang="en-US" dirty="0" err="1">
                <a:latin typeface="Trebuchet MS" panose="020B0703020202090204" pitchFamily="34" charset="0"/>
              </a:rPr>
              <a:t>en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caso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contrario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clasificamos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sz="2000" i="1" dirty="0">
                <a:latin typeface="Trebuchet MS" panose="020B070302020209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como</a:t>
            </a:r>
            <a:endParaRPr lang="en-US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19A396-FFCB-E748-965B-E31EFE0C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9" y="2180869"/>
            <a:ext cx="304800" cy="190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D97F5C-EDE1-A94B-BF06-8A590AC6C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742" y="2731100"/>
            <a:ext cx="304800" cy="190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762E31-045F-A942-9F90-3209B4444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34" y="3321240"/>
            <a:ext cx="304800" cy="190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6426CA-0A15-1B41-BE88-A72B2B492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12" y="3892491"/>
            <a:ext cx="3048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8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E618-74A6-564E-92BE-059DD28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7EB-8342-C54C-8E5D-82AF95E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DF5E7-D72D-D047-88FB-A34A84040F19}"/>
              </a:ext>
            </a:extLst>
          </p:cNvPr>
          <p:cNvSpPr txBox="1"/>
          <p:nvPr/>
        </p:nvSpPr>
        <p:spPr>
          <a:xfrm>
            <a:off x="2175641" y="1496383"/>
            <a:ext cx="5213287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Dado el valor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(</a:t>
            </a:r>
            <a:r>
              <a:rPr lang="en-US" dirty="0" err="1"/>
              <a:t>área</a:t>
            </a:r>
            <a:r>
              <a:rPr lang="en-US" dirty="0"/>
              <a:t>), </a:t>
            </a:r>
            <a:r>
              <a:rPr lang="en-US" dirty="0" err="1"/>
              <a:t>calculamos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, la </a:t>
            </a:r>
            <a:r>
              <a:rPr lang="en-US" dirty="0" err="1"/>
              <a:t>probabilidad</a:t>
            </a:r>
            <a:r>
              <a:rPr lang="en-US" dirty="0"/>
              <a:t> de que sea       (mandarina)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, la </a:t>
            </a:r>
            <a:r>
              <a:rPr lang="en-US" dirty="0" err="1"/>
              <a:t>probabilidad</a:t>
            </a:r>
            <a:r>
              <a:rPr lang="en-US" dirty="0"/>
              <a:t> de que sea       (</a:t>
            </a:r>
            <a:r>
              <a:rPr lang="en-US" dirty="0" err="1"/>
              <a:t>naranja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Clasificamos</a:t>
            </a:r>
            <a:r>
              <a:rPr lang="en-US" dirty="0"/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       </a:t>
            </a:r>
            <a:r>
              <a:rPr lang="en-US" dirty="0" err="1"/>
              <a:t>si</a:t>
            </a:r>
            <a:r>
              <a:rPr lang="en-US" dirty="0"/>
              <a:t> p</a:t>
            </a:r>
            <a:r>
              <a:rPr lang="en-US" baseline="-25000" dirty="0"/>
              <a:t>1</a:t>
            </a:r>
            <a:r>
              <a:rPr lang="en-US" dirty="0"/>
              <a:t> &gt; p</a:t>
            </a:r>
            <a:r>
              <a:rPr lang="en-US" baseline="-25000" dirty="0"/>
              <a:t>2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contrario</a:t>
            </a:r>
            <a:r>
              <a:rPr lang="en-US" dirty="0"/>
              <a:t> </a:t>
            </a:r>
            <a:r>
              <a:rPr lang="en-US" dirty="0" err="1"/>
              <a:t>clasificamos</a:t>
            </a:r>
            <a:r>
              <a:rPr lang="en-US" dirty="0"/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dirty="0" err="1"/>
              <a:t>como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19A396-FFCB-E748-965B-E31EFE0C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939" y="2180869"/>
            <a:ext cx="304800" cy="190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D97F5C-EDE1-A94B-BF06-8A590AC6C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82" y="2731100"/>
            <a:ext cx="304800" cy="190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762E31-045F-A942-9F90-3209B4444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34" y="3321240"/>
            <a:ext cx="304800" cy="190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6426CA-0A15-1B41-BE88-A72B2B492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12" y="3892491"/>
            <a:ext cx="304800" cy="1905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15EBD17-9447-8E43-B41F-561724198E47}"/>
              </a:ext>
            </a:extLst>
          </p:cNvPr>
          <p:cNvGrpSpPr/>
          <p:nvPr/>
        </p:nvGrpSpPr>
        <p:grpSpPr>
          <a:xfrm>
            <a:off x="6308838" y="4784754"/>
            <a:ext cx="1607209" cy="1000671"/>
            <a:chOff x="430922" y="4878333"/>
            <a:chExt cx="1607209" cy="100067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88172BC-1B99-D84D-A9F3-063C579C4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2931" y="4878333"/>
              <a:ext cx="965200" cy="317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0DEB75-C291-C642-A662-F8732E6CA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2931" y="5540484"/>
              <a:ext cx="965200" cy="3175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A1EC7B-44AE-1647-8064-9EADB5D6BEF4}"/>
                </a:ext>
              </a:extLst>
            </p:cNvPr>
            <p:cNvSpPr txBox="1"/>
            <p:nvPr/>
          </p:nvSpPr>
          <p:spPr>
            <a:xfrm>
              <a:off x="430922" y="4878333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1</a:t>
              </a:r>
              <a:r>
                <a:rPr lang="en-US" dirty="0"/>
                <a:t>  =</a:t>
              </a:r>
              <a:endParaRPr lang="en-US" baseline="-25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B3E6B7-D38E-1D47-8C09-CCA0B37AB90F}"/>
                </a:ext>
              </a:extLst>
            </p:cNvPr>
            <p:cNvSpPr txBox="1"/>
            <p:nvPr/>
          </p:nvSpPr>
          <p:spPr>
            <a:xfrm>
              <a:off x="462452" y="5509672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2</a:t>
              </a:r>
              <a:r>
                <a:rPr lang="en-US" dirty="0"/>
                <a:t>  =</a:t>
              </a:r>
              <a:endParaRPr lang="en-US" baseline="-25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852213" y="4324955"/>
            <a:ext cx="4946869" cy="1794187"/>
            <a:chOff x="3124200" y="4451038"/>
            <a:chExt cx="494686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</a:t>
              </a:r>
              <a:r>
                <a:rPr lang="en-US" dirty="0" err="1"/>
                <a:t>naranja</a:t>
              </a:r>
              <a:r>
                <a:rPr lang="en-US" dirty="0"/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935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D16BF4E-0831-F540-BD48-29F1A83DA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547" y="3436477"/>
            <a:ext cx="4673600" cy="1092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8C5EFD-95D4-7448-9F6F-5C5BA0B0F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4808" y="4816491"/>
            <a:ext cx="4673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50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Histogramas:</a:t>
            </a:r>
          </a:p>
          <a:p>
            <a:pPr algn="l"/>
            <a:endParaRPr lang="es-CL">
              <a:latin typeface="Trebuchet MS" panose="020B0703020202090204" pitchFamily="34" charset="0"/>
            </a:endParaRPr>
          </a:p>
          <a:p>
            <a:pPr algn="l"/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1999" y="1752600"/>
            <a:ext cx="18431" cy="27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4290844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4403838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781278" y="1894178"/>
            <a:ext cx="3390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Frutas (naranjas y mandarinas)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2651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9A40BC-5121-6547-8C37-A51F350D7387}"/>
              </a:ext>
            </a:extLst>
          </p:cNvPr>
          <p:cNvGrpSpPr/>
          <p:nvPr/>
        </p:nvGrpSpPr>
        <p:grpSpPr>
          <a:xfrm>
            <a:off x="3124200" y="1752600"/>
            <a:ext cx="4953000" cy="2619705"/>
            <a:chOff x="3124200" y="1752600"/>
            <a:chExt cx="4953000" cy="4267200"/>
          </a:xfrm>
        </p:grpSpPr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632438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909844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3757444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3605044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3300244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3376444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3876020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3710920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3547408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3218795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C29C6-8B5F-A04E-AD2F-E5AD19623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455" y="2632695"/>
            <a:ext cx="1263691" cy="429655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C5C14871-9CF9-F846-85F6-A47F6493DDEF}"/>
              </a:ext>
            </a:extLst>
          </p:cNvPr>
          <p:cNvSpPr/>
          <p:nvPr/>
        </p:nvSpPr>
        <p:spPr>
          <a:xfrm>
            <a:off x="1345324" y="3234065"/>
            <a:ext cx="7378262" cy="1054156"/>
          </a:xfrm>
          <a:custGeom>
            <a:avLst/>
            <a:gdLst>
              <a:gd name="connsiteX0" fmla="*/ 0 w 7378262"/>
              <a:gd name="connsiteY0" fmla="*/ 1054156 h 1054156"/>
              <a:gd name="connsiteX1" fmla="*/ 630621 w 7378262"/>
              <a:gd name="connsiteY1" fmla="*/ 696804 h 1054156"/>
              <a:gd name="connsiteX2" fmla="*/ 1219200 w 7378262"/>
              <a:gd name="connsiteY2" fmla="*/ 528638 h 1054156"/>
              <a:gd name="connsiteX3" fmla="*/ 1776248 w 7378262"/>
              <a:gd name="connsiteY3" fmla="*/ 370983 h 1054156"/>
              <a:gd name="connsiteX4" fmla="*/ 2396359 w 7378262"/>
              <a:gd name="connsiteY4" fmla="*/ 66183 h 1054156"/>
              <a:gd name="connsiteX5" fmla="*/ 3016469 w 7378262"/>
              <a:gd name="connsiteY5" fmla="*/ 160776 h 1054156"/>
              <a:gd name="connsiteX6" fmla="*/ 3615559 w 7378262"/>
              <a:gd name="connsiteY6" fmla="*/ 518128 h 1054156"/>
              <a:gd name="connsiteX7" fmla="*/ 4225159 w 7378262"/>
              <a:gd name="connsiteY7" fmla="*/ 528638 h 1054156"/>
              <a:gd name="connsiteX8" fmla="*/ 4834759 w 7378262"/>
              <a:gd name="connsiteY8" fmla="*/ 3121 h 1054156"/>
              <a:gd name="connsiteX9" fmla="*/ 5444359 w 7378262"/>
              <a:gd name="connsiteY9" fmla="*/ 318432 h 1054156"/>
              <a:gd name="connsiteX10" fmla="*/ 6032938 w 7378262"/>
              <a:gd name="connsiteY10" fmla="*/ 486597 h 1054156"/>
              <a:gd name="connsiteX11" fmla="*/ 6758152 w 7378262"/>
              <a:gd name="connsiteY11" fmla="*/ 644252 h 1054156"/>
              <a:gd name="connsiteX12" fmla="*/ 7378262 w 7378262"/>
              <a:gd name="connsiteY12" fmla="*/ 1043645 h 105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8262" h="1054156">
                <a:moveTo>
                  <a:pt x="0" y="1054156"/>
                </a:moveTo>
                <a:cubicBezTo>
                  <a:pt x="213710" y="919273"/>
                  <a:pt x="427421" y="784390"/>
                  <a:pt x="630621" y="696804"/>
                </a:cubicBezTo>
                <a:cubicBezTo>
                  <a:pt x="833821" y="609218"/>
                  <a:pt x="1219200" y="528638"/>
                  <a:pt x="1219200" y="528638"/>
                </a:cubicBezTo>
                <a:cubicBezTo>
                  <a:pt x="1410138" y="474335"/>
                  <a:pt x="1580055" y="448059"/>
                  <a:pt x="1776248" y="370983"/>
                </a:cubicBezTo>
                <a:cubicBezTo>
                  <a:pt x="1972441" y="293907"/>
                  <a:pt x="2189656" y="101217"/>
                  <a:pt x="2396359" y="66183"/>
                </a:cubicBezTo>
                <a:cubicBezTo>
                  <a:pt x="2603063" y="31148"/>
                  <a:pt x="2813269" y="85452"/>
                  <a:pt x="3016469" y="160776"/>
                </a:cubicBezTo>
                <a:cubicBezTo>
                  <a:pt x="3219669" y="236100"/>
                  <a:pt x="3414111" y="456818"/>
                  <a:pt x="3615559" y="518128"/>
                </a:cubicBezTo>
                <a:cubicBezTo>
                  <a:pt x="3817007" y="579438"/>
                  <a:pt x="4021959" y="614472"/>
                  <a:pt x="4225159" y="528638"/>
                </a:cubicBezTo>
                <a:cubicBezTo>
                  <a:pt x="4428359" y="442804"/>
                  <a:pt x="4631559" y="38155"/>
                  <a:pt x="4834759" y="3121"/>
                </a:cubicBezTo>
                <a:cubicBezTo>
                  <a:pt x="5037959" y="-31913"/>
                  <a:pt x="5244663" y="237853"/>
                  <a:pt x="5444359" y="318432"/>
                </a:cubicBezTo>
                <a:cubicBezTo>
                  <a:pt x="5644056" y="399011"/>
                  <a:pt x="5813973" y="432294"/>
                  <a:pt x="6032938" y="486597"/>
                </a:cubicBezTo>
                <a:cubicBezTo>
                  <a:pt x="6251903" y="540900"/>
                  <a:pt x="6533931" y="551411"/>
                  <a:pt x="6758152" y="644252"/>
                </a:cubicBezTo>
                <a:cubicBezTo>
                  <a:pt x="6982373" y="737093"/>
                  <a:pt x="7180317" y="890369"/>
                  <a:pt x="7378262" y="104364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37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66075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1999" y="1752600"/>
            <a:ext cx="18431" cy="27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4290844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4403838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781278" y="1894178"/>
            <a:ext cx="3390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Frutas (naranjas y mandarinas)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2651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9A40BC-5121-6547-8C37-A51F350D7387}"/>
              </a:ext>
            </a:extLst>
          </p:cNvPr>
          <p:cNvGrpSpPr/>
          <p:nvPr/>
        </p:nvGrpSpPr>
        <p:grpSpPr>
          <a:xfrm>
            <a:off x="3124200" y="1752600"/>
            <a:ext cx="4953000" cy="2619705"/>
            <a:chOff x="3124200" y="1752600"/>
            <a:chExt cx="4953000" cy="4267200"/>
          </a:xfrm>
        </p:grpSpPr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632438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909844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3757444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3605044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3300244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3376444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3876020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3710920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3547408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3218795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C5C14871-9CF9-F846-85F6-A47F6493DDEF}"/>
              </a:ext>
            </a:extLst>
          </p:cNvPr>
          <p:cNvSpPr/>
          <p:nvPr/>
        </p:nvSpPr>
        <p:spPr>
          <a:xfrm>
            <a:off x="1345324" y="3234065"/>
            <a:ext cx="7378262" cy="1054156"/>
          </a:xfrm>
          <a:custGeom>
            <a:avLst/>
            <a:gdLst>
              <a:gd name="connsiteX0" fmla="*/ 0 w 7378262"/>
              <a:gd name="connsiteY0" fmla="*/ 1054156 h 1054156"/>
              <a:gd name="connsiteX1" fmla="*/ 630621 w 7378262"/>
              <a:gd name="connsiteY1" fmla="*/ 696804 h 1054156"/>
              <a:gd name="connsiteX2" fmla="*/ 1219200 w 7378262"/>
              <a:gd name="connsiteY2" fmla="*/ 528638 h 1054156"/>
              <a:gd name="connsiteX3" fmla="*/ 1776248 w 7378262"/>
              <a:gd name="connsiteY3" fmla="*/ 370983 h 1054156"/>
              <a:gd name="connsiteX4" fmla="*/ 2396359 w 7378262"/>
              <a:gd name="connsiteY4" fmla="*/ 66183 h 1054156"/>
              <a:gd name="connsiteX5" fmla="*/ 3016469 w 7378262"/>
              <a:gd name="connsiteY5" fmla="*/ 160776 h 1054156"/>
              <a:gd name="connsiteX6" fmla="*/ 3615559 w 7378262"/>
              <a:gd name="connsiteY6" fmla="*/ 518128 h 1054156"/>
              <a:gd name="connsiteX7" fmla="*/ 4225159 w 7378262"/>
              <a:gd name="connsiteY7" fmla="*/ 528638 h 1054156"/>
              <a:gd name="connsiteX8" fmla="*/ 4834759 w 7378262"/>
              <a:gd name="connsiteY8" fmla="*/ 3121 h 1054156"/>
              <a:gd name="connsiteX9" fmla="*/ 5444359 w 7378262"/>
              <a:gd name="connsiteY9" fmla="*/ 318432 h 1054156"/>
              <a:gd name="connsiteX10" fmla="*/ 6032938 w 7378262"/>
              <a:gd name="connsiteY10" fmla="*/ 486597 h 1054156"/>
              <a:gd name="connsiteX11" fmla="*/ 6758152 w 7378262"/>
              <a:gd name="connsiteY11" fmla="*/ 644252 h 1054156"/>
              <a:gd name="connsiteX12" fmla="*/ 7378262 w 7378262"/>
              <a:gd name="connsiteY12" fmla="*/ 1043645 h 105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8262" h="1054156">
                <a:moveTo>
                  <a:pt x="0" y="1054156"/>
                </a:moveTo>
                <a:cubicBezTo>
                  <a:pt x="213710" y="919273"/>
                  <a:pt x="427421" y="784390"/>
                  <a:pt x="630621" y="696804"/>
                </a:cubicBezTo>
                <a:cubicBezTo>
                  <a:pt x="833821" y="609218"/>
                  <a:pt x="1219200" y="528638"/>
                  <a:pt x="1219200" y="528638"/>
                </a:cubicBezTo>
                <a:cubicBezTo>
                  <a:pt x="1410138" y="474335"/>
                  <a:pt x="1580055" y="448059"/>
                  <a:pt x="1776248" y="370983"/>
                </a:cubicBezTo>
                <a:cubicBezTo>
                  <a:pt x="1972441" y="293907"/>
                  <a:pt x="2189656" y="101217"/>
                  <a:pt x="2396359" y="66183"/>
                </a:cubicBezTo>
                <a:cubicBezTo>
                  <a:pt x="2603063" y="31148"/>
                  <a:pt x="2813269" y="85452"/>
                  <a:pt x="3016469" y="160776"/>
                </a:cubicBezTo>
                <a:cubicBezTo>
                  <a:pt x="3219669" y="236100"/>
                  <a:pt x="3414111" y="456818"/>
                  <a:pt x="3615559" y="518128"/>
                </a:cubicBezTo>
                <a:cubicBezTo>
                  <a:pt x="3817007" y="579438"/>
                  <a:pt x="4021959" y="614472"/>
                  <a:pt x="4225159" y="528638"/>
                </a:cubicBezTo>
                <a:cubicBezTo>
                  <a:pt x="4428359" y="442804"/>
                  <a:pt x="4631559" y="38155"/>
                  <a:pt x="4834759" y="3121"/>
                </a:cubicBezTo>
                <a:cubicBezTo>
                  <a:pt x="5037959" y="-31913"/>
                  <a:pt x="5244663" y="237853"/>
                  <a:pt x="5444359" y="318432"/>
                </a:cubicBezTo>
                <a:cubicBezTo>
                  <a:pt x="5644056" y="399011"/>
                  <a:pt x="5813973" y="432294"/>
                  <a:pt x="6032938" y="486597"/>
                </a:cubicBezTo>
                <a:cubicBezTo>
                  <a:pt x="6251903" y="540900"/>
                  <a:pt x="6533931" y="551411"/>
                  <a:pt x="6758152" y="644252"/>
                </a:cubicBezTo>
                <a:cubicBezTo>
                  <a:pt x="6982373" y="737093"/>
                  <a:pt x="7180317" y="890369"/>
                  <a:pt x="7378262" y="104364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EDFD28-64FF-7048-9B6A-3A6F0234B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993" y="2572327"/>
            <a:ext cx="825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8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D16BF4E-0831-F540-BD48-29F1A83DA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547" y="3436477"/>
            <a:ext cx="4673600" cy="1092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8C5EFD-95D4-7448-9F6F-5C5BA0B0F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4808" y="4816491"/>
            <a:ext cx="4673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60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9EFDF0-56C6-0D42-871B-D8DD8D189849}"/>
              </a:ext>
            </a:extLst>
          </p:cNvPr>
          <p:cNvSpPr txBox="1"/>
          <p:nvPr/>
        </p:nvSpPr>
        <p:spPr>
          <a:xfrm>
            <a:off x="1274164" y="734521"/>
            <a:ext cx="66864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latin typeface="Trebuchet MS" panose="020B0703020202090204" pitchFamily="34" charset="0"/>
              </a:rPr>
              <a:t>EJEMPLO: Una clase de cocina que imparte la municipalidad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  <a:p>
            <a:r>
              <a:rPr lang="es-ES_tradnl" dirty="0">
                <a:latin typeface="Trebuchet MS" panose="020B0703020202090204" pitchFamily="34" charset="0"/>
              </a:rPr>
              <a:t>Se inscriben 100 personas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Trebuchet MS" panose="020B0703020202090204" pitchFamily="34" charset="0"/>
              </a:rPr>
              <a:t>60 hombres (40 jóvenes y 20 adultos mayores)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Trebuchet MS" panose="020B0703020202090204" pitchFamily="34" charset="0"/>
              </a:rPr>
              <a:t>40 mujeres (30 jóvenes y 10 adultos mayores)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5CC939-916E-1940-8AEC-F2898ABFDF43}"/>
              </a:ext>
            </a:extLst>
          </p:cNvPr>
          <p:cNvSpPr/>
          <p:nvPr/>
        </p:nvSpPr>
        <p:spPr>
          <a:xfrm>
            <a:off x="6534377" y="1731697"/>
            <a:ext cx="2323475" cy="23497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A4E4155-B071-3E41-B397-75B14FCD7EEF}"/>
              </a:ext>
            </a:extLst>
          </p:cNvPr>
          <p:cNvSpPr/>
          <p:nvPr/>
        </p:nvSpPr>
        <p:spPr>
          <a:xfrm>
            <a:off x="6445767" y="1409072"/>
            <a:ext cx="2143594" cy="2173574"/>
          </a:xfrm>
          <a:custGeom>
            <a:avLst/>
            <a:gdLst>
              <a:gd name="connsiteX0" fmla="*/ 0 w 2143594"/>
              <a:gd name="connsiteY0" fmla="*/ 2173574 h 2173574"/>
              <a:gd name="connsiteX1" fmla="*/ 1693889 w 2143594"/>
              <a:gd name="connsiteY1" fmla="*/ 1678898 h 2173574"/>
              <a:gd name="connsiteX2" fmla="*/ 2143594 w 2143594"/>
              <a:gd name="connsiteY2" fmla="*/ 0 h 217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594" h="2173574">
                <a:moveTo>
                  <a:pt x="0" y="2173574"/>
                </a:moveTo>
                <a:cubicBezTo>
                  <a:pt x="668311" y="2107367"/>
                  <a:pt x="1336623" y="2041160"/>
                  <a:pt x="1693889" y="1678898"/>
                </a:cubicBezTo>
                <a:cubicBezTo>
                  <a:pt x="2051155" y="1316636"/>
                  <a:pt x="2097374" y="658318"/>
                  <a:pt x="2143594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06CE8A6-FD28-1B4C-A19A-47B68025C792}"/>
              </a:ext>
            </a:extLst>
          </p:cNvPr>
          <p:cNvSpPr/>
          <p:nvPr/>
        </p:nvSpPr>
        <p:spPr>
          <a:xfrm rot="5574795">
            <a:off x="7509405" y="1310255"/>
            <a:ext cx="2143594" cy="2173574"/>
          </a:xfrm>
          <a:custGeom>
            <a:avLst/>
            <a:gdLst>
              <a:gd name="connsiteX0" fmla="*/ 0 w 2143594"/>
              <a:gd name="connsiteY0" fmla="*/ 2173574 h 2173574"/>
              <a:gd name="connsiteX1" fmla="*/ 1693889 w 2143594"/>
              <a:gd name="connsiteY1" fmla="*/ 1678898 h 2173574"/>
              <a:gd name="connsiteX2" fmla="*/ 2143594 w 2143594"/>
              <a:gd name="connsiteY2" fmla="*/ 0 h 217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594" h="2173574">
                <a:moveTo>
                  <a:pt x="0" y="2173574"/>
                </a:moveTo>
                <a:cubicBezTo>
                  <a:pt x="668311" y="2107367"/>
                  <a:pt x="1336623" y="2041160"/>
                  <a:pt x="1693889" y="1678898"/>
                </a:cubicBezTo>
                <a:cubicBezTo>
                  <a:pt x="2051155" y="1316636"/>
                  <a:pt x="2097374" y="658318"/>
                  <a:pt x="2143594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32120-27BE-8F4B-BC49-AB20A4C6A1B3}"/>
              </a:ext>
            </a:extLst>
          </p:cNvPr>
          <p:cNvSpPr txBox="1"/>
          <p:nvPr/>
        </p:nvSpPr>
        <p:spPr>
          <a:xfrm>
            <a:off x="6094958" y="3117950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8B5C7-3167-4640-9F10-153D84946026}"/>
              </a:ext>
            </a:extLst>
          </p:cNvPr>
          <p:cNvSpPr txBox="1"/>
          <p:nvPr/>
        </p:nvSpPr>
        <p:spPr>
          <a:xfrm>
            <a:off x="6461323" y="374977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3AD35-B226-5248-AA1C-53E181A27170}"/>
              </a:ext>
            </a:extLst>
          </p:cNvPr>
          <p:cNvSpPr txBox="1"/>
          <p:nvPr/>
        </p:nvSpPr>
        <p:spPr>
          <a:xfrm>
            <a:off x="7132551" y="1411571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3CB0E-ED00-A445-BC9F-F0EFFC851A01}"/>
              </a:ext>
            </a:extLst>
          </p:cNvPr>
          <p:cNvSpPr txBox="1"/>
          <p:nvPr/>
        </p:nvSpPr>
        <p:spPr>
          <a:xfrm>
            <a:off x="7543886" y="138382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4D581D-1E81-6B40-8B29-66EF4C4E9945}"/>
              </a:ext>
            </a:extLst>
          </p:cNvPr>
          <p:cNvSpPr txBox="1"/>
          <p:nvPr/>
        </p:nvSpPr>
        <p:spPr>
          <a:xfrm>
            <a:off x="6745306" y="2628271"/>
            <a:ext cx="5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9DEA2D-A14E-F84E-A731-CE34C43E8CAC}"/>
              </a:ext>
            </a:extLst>
          </p:cNvPr>
          <p:cNvSpPr txBox="1"/>
          <p:nvPr/>
        </p:nvSpPr>
        <p:spPr>
          <a:xfrm>
            <a:off x="7851514" y="2126527"/>
            <a:ext cx="5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224739-C788-A541-87C3-BB779ADD4AC4}"/>
              </a:ext>
            </a:extLst>
          </p:cNvPr>
          <p:cNvSpPr txBox="1"/>
          <p:nvPr/>
        </p:nvSpPr>
        <p:spPr>
          <a:xfrm>
            <a:off x="7686669" y="3463485"/>
            <a:ext cx="5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4CA1BB-3E03-8F41-B92C-0D27E0E5A256}"/>
              </a:ext>
            </a:extLst>
          </p:cNvPr>
          <p:cNvSpPr txBox="1"/>
          <p:nvPr/>
        </p:nvSpPr>
        <p:spPr>
          <a:xfrm>
            <a:off x="8363721" y="2821409"/>
            <a:ext cx="5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2C276-BDD7-34EE-B4B5-CA7E75CE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38" y="3931598"/>
            <a:ext cx="4749800" cy="1092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4C7A96-6974-6855-D55A-872E38FE8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5374926"/>
            <a:ext cx="3225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9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47D03E1-1B85-A64A-82EE-6BB31D94B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326" y="3932850"/>
            <a:ext cx="5803900" cy="10922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B0CB4D2-9EC0-3C4D-ACCF-F6781BB8A83B}"/>
              </a:ext>
            </a:extLst>
          </p:cNvPr>
          <p:cNvGrpSpPr/>
          <p:nvPr/>
        </p:nvGrpSpPr>
        <p:grpSpPr>
          <a:xfrm>
            <a:off x="2396359" y="4645572"/>
            <a:ext cx="4340762" cy="379478"/>
            <a:chOff x="2396359" y="4645572"/>
            <a:chExt cx="4340762" cy="37947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CBED2CA-B486-094D-A658-E44A8BDB5B15}"/>
                </a:ext>
              </a:extLst>
            </p:cNvPr>
            <p:cNvCxnSpPr/>
            <p:nvPr/>
          </p:nvCxnSpPr>
          <p:spPr>
            <a:xfrm flipV="1">
              <a:off x="2396359" y="4645572"/>
              <a:ext cx="1072055" cy="3794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12BD306-1DC7-734B-A39F-8CFA867897C8}"/>
                </a:ext>
              </a:extLst>
            </p:cNvPr>
            <p:cNvCxnSpPr/>
            <p:nvPr/>
          </p:nvCxnSpPr>
          <p:spPr>
            <a:xfrm flipV="1">
              <a:off x="5665066" y="4645572"/>
              <a:ext cx="1072055" cy="3794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>
            <a:extLst>
              <a:ext uri="{FF2B5EF4-FFF2-40B4-BE49-F238E27FC236}">
                <a16:creationId xmlns:a16="http://schemas.microsoft.com/office/drawing/2014/main" id="{57DACF44-8EB0-EE41-BC29-65DCC329E3FC}"/>
              </a:ext>
            </a:extLst>
          </p:cNvPr>
          <p:cNvSpPr/>
          <p:nvPr/>
        </p:nvSpPr>
        <p:spPr>
          <a:xfrm>
            <a:off x="4416972" y="3257391"/>
            <a:ext cx="261883" cy="273269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0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828800" y="5715000"/>
            <a:ext cx="507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¿cómo separar las mandarinas de las naranjas?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5588"/>
            <a:ext cx="8153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7283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3749AB2-9793-BF4E-9C9C-21187B889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856" y="3922123"/>
            <a:ext cx="5638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0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B39AE-CD5B-3D4A-A27A-29C389BB3999}"/>
              </a:ext>
            </a:extLst>
          </p:cNvPr>
          <p:cNvSpPr txBox="1"/>
          <p:nvPr/>
        </p:nvSpPr>
        <p:spPr>
          <a:xfrm>
            <a:off x="1296935" y="3752297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ALGORITMO: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3E527-25E5-1542-BD1F-814AD7A118F5}"/>
              </a:ext>
            </a:extLst>
          </p:cNvPr>
          <p:cNvSpPr txBox="1"/>
          <p:nvPr/>
        </p:nvSpPr>
        <p:spPr>
          <a:xfrm>
            <a:off x="4499303" y="4285275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(mandarina)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95E96B-1E3B-834C-96D2-2ACA6A19D53E}"/>
              </a:ext>
            </a:extLst>
          </p:cNvPr>
          <p:cNvSpPr txBox="1"/>
          <p:nvPr/>
        </p:nvSpPr>
        <p:spPr>
          <a:xfrm>
            <a:off x="4530832" y="48358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85910BC-8E6A-9B4C-8517-01433058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845" y="4415387"/>
            <a:ext cx="304800" cy="190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9C4487-D00C-4041-86FA-2E4EE564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588" y="4965618"/>
            <a:ext cx="304800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88E2A0-3872-8146-A7FA-E87C3B278CC0}"/>
              </a:ext>
            </a:extLst>
          </p:cNvPr>
          <p:cNvSpPr txBox="1"/>
          <p:nvPr/>
        </p:nvSpPr>
        <p:spPr>
          <a:xfrm>
            <a:off x="3943024" y="4874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else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F1F9EC-375E-E84C-971C-6862436CCEEA}"/>
              </a:ext>
            </a:extLst>
          </p:cNvPr>
          <p:cNvSpPr/>
          <p:nvPr/>
        </p:nvSpPr>
        <p:spPr>
          <a:xfrm>
            <a:off x="1277882" y="3694334"/>
            <a:ext cx="6588235" cy="2110004"/>
          </a:xfrm>
          <a:prstGeom prst="roundRect">
            <a:avLst>
              <a:gd name="adj" fmla="val 7294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749AB2-9793-BF4E-9C9C-21187B889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357" y="4349308"/>
            <a:ext cx="3078946" cy="25657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0F972F2-8048-6442-8A46-D78E38AB20A3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81C026-D6F6-2B4E-8D59-71A4D07581C3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2E1B65C-60B8-FA44-8F28-E9079966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3F8935-67F3-5C42-BD96-103126DE992F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160D04-F59B-104B-96F5-429CAD0FB03F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B2FED1B-D507-E545-A9E2-F88487861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E40D46-2C1E-6C49-971F-0D38B4983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AA5B57-39A4-8F45-BC47-F80DF3289F98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DEFC0CD-84BE-A54B-BDB5-61551CA8EB51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661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Definiciones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424C8-666B-004D-A1A8-0D2912C3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93833"/>
            <a:ext cx="3048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1DECF-31CC-E846-B0E0-D250C8747C2A}"/>
              </a:ext>
            </a:extLst>
          </p:cNvPr>
          <p:cNvSpPr txBox="1"/>
          <p:nvPr/>
        </p:nvSpPr>
        <p:spPr>
          <a:xfrm>
            <a:off x="3815255" y="180441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Mandarina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127FC-2168-1248-B59D-1518691E5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465278"/>
            <a:ext cx="3048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7194A-7ED5-F04C-9D54-B5D4E95D69C3}"/>
              </a:ext>
            </a:extLst>
          </p:cNvPr>
          <p:cNvSpPr txBox="1"/>
          <p:nvPr/>
        </p:nvSpPr>
        <p:spPr>
          <a:xfrm>
            <a:off x="3815254" y="237586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E63E3-4606-AD4A-ABDD-26EDA6147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072661"/>
            <a:ext cx="165100" cy="13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CB86EA-173B-F24D-B33B-EACAF187AC32}"/>
              </a:ext>
            </a:extLst>
          </p:cNvPr>
          <p:cNvSpPr txBox="1"/>
          <p:nvPr/>
        </p:nvSpPr>
        <p:spPr>
          <a:xfrm>
            <a:off x="3815254" y="2947307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Característica</a:t>
            </a:r>
            <a:r>
              <a:rPr lang="en-US" dirty="0">
                <a:latin typeface="Trebuchet MS" panose="020B0703020202090204" pitchFamily="34" charset="0"/>
              </a:rPr>
              <a:t> (</a:t>
            </a:r>
            <a:r>
              <a:rPr lang="en-US" dirty="0" err="1">
                <a:latin typeface="Trebuchet MS" panose="020B0703020202090204" pitchFamily="34" charset="0"/>
              </a:rPr>
              <a:t>área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775F5E-1658-D048-A115-16043B032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317" y="3647112"/>
            <a:ext cx="965200" cy="31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72FACD-4963-7C4D-8D4A-F1098A9EF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0220" y="4336460"/>
            <a:ext cx="965200" cy="317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DB0AB6-21BD-7343-A089-7C4F0547AE06}"/>
              </a:ext>
            </a:extLst>
          </p:cNvPr>
          <p:cNvSpPr txBox="1"/>
          <p:nvPr/>
        </p:nvSpPr>
        <p:spPr>
          <a:xfrm>
            <a:off x="3815254" y="3621196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Distribución</a:t>
            </a:r>
            <a:r>
              <a:rPr lang="en-US" dirty="0">
                <a:latin typeface="Trebuchet MS" panose="020B0703020202090204" pitchFamily="34" charset="0"/>
              </a:rPr>
              <a:t> de x para </a:t>
            </a:r>
            <a:r>
              <a:rPr lang="en-US" dirty="0" err="1">
                <a:latin typeface="Trebuchet MS" panose="020B0703020202090204" pitchFamily="34" charset="0"/>
              </a:rPr>
              <a:t>Mandarinas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72868-A42D-5743-A777-D95340FA44C6}"/>
              </a:ext>
            </a:extLst>
          </p:cNvPr>
          <p:cNvSpPr txBox="1"/>
          <p:nvPr/>
        </p:nvSpPr>
        <p:spPr>
          <a:xfrm>
            <a:off x="3815254" y="4274863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Distribución</a:t>
            </a:r>
            <a:r>
              <a:rPr lang="en-US" dirty="0">
                <a:latin typeface="Trebuchet MS" panose="020B0703020202090204" pitchFamily="34" charset="0"/>
              </a:rPr>
              <a:t> de x para </a:t>
            </a:r>
            <a:r>
              <a:rPr lang="en-US" dirty="0" err="1">
                <a:latin typeface="Trebuchet MS" panose="020B0703020202090204" pitchFamily="34" charset="0"/>
              </a:rPr>
              <a:t>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B139B7-6FD1-E245-879B-F0795F05DA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112" y="4917669"/>
            <a:ext cx="719610" cy="3247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405301-BE11-6F4C-ADAA-324F32F387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5112" y="5467058"/>
            <a:ext cx="719610" cy="3247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2FBAC4-9400-6F44-9764-1F33EBB8F71B}"/>
              </a:ext>
            </a:extLst>
          </p:cNvPr>
          <p:cNvSpPr txBox="1"/>
          <p:nvPr/>
        </p:nvSpPr>
        <p:spPr>
          <a:xfrm>
            <a:off x="3815254" y="4895354"/>
            <a:ext cx="320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Probabilidad</a:t>
            </a:r>
            <a:r>
              <a:rPr lang="en-US" dirty="0">
                <a:latin typeface="Trebuchet MS" panose="020B0703020202090204" pitchFamily="34" charset="0"/>
              </a:rPr>
              <a:t> a priori de </a:t>
            </a:r>
            <a:r>
              <a:rPr lang="en-US" dirty="0" err="1">
                <a:latin typeface="Trebuchet MS" panose="020B0703020202090204" pitchFamily="34" charset="0"/>
              </a:rPr>
              <a:t>clase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CCD13C-C882-2943-8DF2-FCC42062A26A}"/>
              </a:ext>
            </a:extLst>
          </p:cNvPr>
          <p:cNvSpPr txBox="1"/>
          <p:nvPr/>
        </p:nvSpPr>
        <p:spPr>
          <a:xfrm>
            <a:off x="3815254" y="5440068"/>
            <a:ext cx="320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Probabilidad</a:t>
            </a:r>
            <a:r>
              <a:rPr lang="en-US" dirty="0">
                <a:latin typeface="Trebuchet MS" panose="020B0703020202090204" pitchFamily="34" charset="0"/>
              </a:rPr>
              <a:t> a priori de </a:t>
            </a:r>
            <a:r>
              <a:rPr lang="en-US" dirty="0" err="1">
                <a:latin typeface="Trebuchet MS" panose="020B0703020202090204" pitchFamily="34" charset="0"/>
              </a:rPr>
              <a:t>clase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ECD8F95-9A88-FF4A-84A6-F5BA60248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998" y="5010141"/>
            <a:ext cx="304800" cy="190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D2BE20-5987-E945-AB81-82CB3BD81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998" y="5581586"/>
            <a:ext cx="3048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28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D2FC8FD-9B05-444A-8953-474B8ED0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84" y="1932469"/>
            <a:ext cx="304800" cy="1905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BA23D8-AC3F-D54B-BC5C-6BB0421C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743" y="4316052"/>
            <a:ext cx="304800" cy="1905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1AE875-84C8-3748-912A-27DFA8BDBA73}"/>
              </a:ext>
            </a:extLst>
          </p:cNvPr>
          <p:cNvSpPr txBox="1"/>
          <p:nvPr/>
        </p:nvSpPr>
        <p:spPr>
          <a:xfrm>
            <a:off x="856594" y="183603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379DF1-0CB5-434D-9DC3-D6D40F35E498}"/>
              </a:ext>
            </a:extLst>
          </p:cNvPr>
          <p:cNvSpPr txBox="1"/>
          <p:nvPr/>
        </p:nvSpPr>
        <p:spPr>
          <a:xfrm>
            <a:off x="882869" y="420266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C7CAC6-A0D5-BE47-BA72-9C1AA1F3C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4558" y="2005552"/>
            <a:ext cx="965200" cy="3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7160D6-C498-784A-AB7D-0F2D96D9F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957" y="1810988"/>
            <a:ext cx="21971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7B78C-16AD-234E-A252-AB229AA3AE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3221" y="4800601"/>
            <a:ext cx="21971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1029" y="4260335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97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DE12DB9-725B-AE43-A91F-3326D11DD795}"/>
              </a:ext>
            </a:extLst>
          </p:cNvPr>
          <p:cNvGrpSpPr/>
          <p:nvPr/>
        </p:nvGrpSpPr>
        <p:grpSpPr>
          <a:xfrm>
            <a:off x="882869" y="2005552"/>
            <a:ext cx="5885793" cy="1429284"/>
            <a:chOff x="882869" y="2005552"/>
            <a:chExt cx="5885793" cy="1429284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FC3E7698-5780-4F46-AC36-662AA1C0B647}"/>
                </a:ext>
              </a:extLst>
            </p:cNvPr>
            <p:cNvSpPr/>
            <p:nvPr/>
          </p:nvSpPr>
          <p:spPr>
            <a:xfrm>
              <a:off x="882869" y="2440735"/>
              <a:ext cx="5885793" cy="994101"/>
            </a:xfrm>
            <a:custGeom>
              <a:avLst/>
              <a:gdLst>
                <a:gd name="connsiteX0" fmla="*/ 0 w 5885793"/>
                <a:gd name="connsiteY0" fmla="*/ 985636 h 1026265"/>
                <a:gd name="connsiteX1" fmla="*/ 399393 w 5885793"/>
                <a:gd name="connsiteY1" fmla="*/ 996147 h 1026265"/>
                <a:gd name="connsiteX2" fmla="*/ 1082565 w 5885793"/>
                <a:gd name="connsiteY2" fmla="*/ 649305 h 1026265"/>
                <a:gd name="connsiteX3" fmla="*/ 1692165 w 5885793"/>
                <a:gd name="connsiteY3" fmla="*/ 481140 h 1026265"/>
                <a:gd name="connsiteX4" fmla="*/ 2228193 w 5885793"/>
                <a:gd name="connsiteY4" fmla="*/ 302464 h 1026265"/>
                <a:gd name="connsiteX5" fmla="*/ 2795752 w 5885793"/>
                <a:gd name="connsiteY5" fmla="*/ 18685 h 1026265"/>
                <a:gd name="connsiteX6" fmla="*/ 3478924 w 5885793"/>
                <a:gd name="connsiteY6" fmla="*/ 81747 h 1026265"/>
                <a:gd name="connsiteX7" fmla="*/ 4067503 w 5885793"/>
                <a:gd name="connsiteY7" fmla="*/ 523181 h 1026265"/>
                <a:gd name="connsiteX8" fmla="*/ 4687614 w 5885793"/>
                <a:gd name="connsiteY8" fmla="*/ 775430 h 1026265"/>
                <a:gd name="connsiteX9" fmla="*/ 5433848 w 5885793"/>
                <a:gd name="connsiteY9" fmla="*/ 985636 h 1026265"/>
                <a:gd name="connsiteX10" fmla="*/ 5885793 w 5885793"/>
                <a:gd name="connsiteY10" fmla="*/ 975126 h 1026265"/>
                <a:gd name="connsiteX0" fmla="*/ 0 w 5885793"/>
                <a:gd name="connsiteY0" fmla="*/ 985636 h 1002712"/>
                <a:gd name="connsiteX1" fmla="*/ 472965 w 5885793"/>
                <a:gd name="connsiteY1" fmla="*/ 922575 h 1002712"/>
                <a:gd name="connsiteX2" fmla="*/ 1082565 w 5885793"/>
                <a:gd name="connsiteY2" fmla="*/ 649305 h 1002712"/>
                <a:gd name="connsiteX3" fmla="*/ 1692165 w 5885793"/>
                <a:gd name="connsiteY3" fmla="*/ 481140 h 1002712"/>
                <a:gd name="connsiteX4" fmla="*/ 2228193 w 5885793"/>
                <a:gd name="connsiteY4" fmla="*/ 302464 h 1002712"/>
                <a:gd name="connsiteX5" fmla="*/ 2795752 w 5885793"/>
                <a:gd name="connsiteY5" fmla="*/ 18685 h 1002712"/>
                <a:gd name="connsiteX6" fmla="*/ 3478924 w 5885793"/>
                <a:gd name="connsiteY6" fmla="*/ 81747 h 1002712"/>
                <a:gd name="connsiteX7" fmla="*/ 4067503 w 5885793"/>
                <a:gd name="connsiteY7" fmla="*/ 523181 h 1002712"/>
                <a:gd name="connsiteX8" fmla="*/ 4687614 w 5885793"/>
                <a:gd name="connsiteY8" fmla="*/ 775430 h 1002712"/>
                <a:gd name="connsiteX9" fmla="*/ 5433848 w 5885793"/>
                <a:gd name="connsiteY9" fmla="*/ 985636 h 1002712"/>
                <a:gd name="connsiteX10" fmla="*/ 5885793 w 5885793"/>
                <a:gd name="connsiteY10" fmla="*/ 975126 h 1002712"/>
                <a:gd name="connsiteX0" fmla="*/ 0 w 5885793"/>
                <a:gd name="connsiteY0" fmla="*/ 985636 h 1002712"/>
                <a:gd name="connsiteX1" fmla="*/ 567559 w 5885793"/>
                <a:gd name="connsiteY1" fmla="*/ 891044 h 1002712"/>
                <a:gd name="connsiteX2" fmla="*/ 1082565 w 5885793"/>
                <a:gd name="connsiteY2" fmla="*/ 649305 h 1002712"/>
                <a:gd name="connsiteX3" fmla="*/ 1692165 w 5885793"/>
                <a:gd name="connsiteY3" fmla="*/ 481140 h 1002712"/>
                <a:gd name="connsiteX4" fmla="*/ 2228193 w 5885793"/>
                <a:gd name="connsiteY4" fmla="*/ 302464 h 1002712"/>
                <a:gd name="connsiteX5" fmla="*/ 2795752 w 5885793"/>
                <a:gd name="connsiteY5" fmla="*/ 18685 h 1002712"/>
                <a:gd name="connsiteX6" fmla="*/ 3478924 w 5885793"/>
                <a:gd name="connsiteY6" fmla="*/ 81747 h 1002712"/>
                <a:gd name="connsiteX7" fmla="*/ 4067503 w 5885793"/>
                <a:gd name="connsiteY7" fmla="*/ 523181 h 1002712"/>
                <a:gd name="connsiteX8" fmla="*/ 4687614 w 5885793"/>
                <a:gd name="connsiteY8" fmla="*/ 775430 h 1002712"/>
                <a:gd name="connsiteX9" fmla="*/ 5433848 w 5885793"/>
                <a:gd name="connsiteY9" fmla="*/ 985636 h 1002712"/>
                <a:gd name="connsiteX10" fmla="*/ 5885793 w 5885793"/>
                <a:gd name="connsiteY10" fmla="*/ 975126 h 1002712"/>
                <a:gd name="connsiteX0" fmla="*/ 0 w 5885793"/>
                <a:gd name="connsiteY0" fmla="*/ 985636 h 994101"/>
                <a:gd name="connsiteX1" fmla="*/ 567559 w 5885793"/>
                <a:gd name="connsiteY1" fmla="*/ 891044 h 994101"/>
                <a:gd name="connsiteX2" fmla="*/ 1082565 w 5885793"/>
                <a:gd name="connsiteY2" fmla="*/ 649305 h 994101"/>
                <a:gd name="connsiteX3" fmla="*/ 1692165 w 5885793"/>
                <a:gd name="connsiteY3" fmla="*/ 481140 h 994101"/>
                <a:gd name="connsiteX4" fmla="*/ 2228193 w 5885793"/>
                <a:gd name="connsiteY4" fmla="*/ 302464 h 994101"/>
                <a:gd name="connsiteX5" fmla="*/ 2795752 w 5885793"/>
                <a:gd name="connsiteY5" fmla="*/ 18685 h 994101"/>
                <a:gd name="connsiteX6" fmla="*/ 3478924 w 5885793"/>
                <a:gd name="connsiteY6" fmla="*/ 81747 h 994101"/>
                <a:gd name="connsiteX7" fmla="*/ 4067503 w 5885793"/>
                <a:gd name="connsiteY7" fmla="*/ 523181 h 994101"/>
                <a:gd name="connsiteX8" fmla="*/ 4687614 w 5885793"/>
                <a:gd name="connsiteY8" fmla="*/ 775430 h 994101"/>
                <a:gd name="connsiteX9" fmla="*/ 5349765 w 5885793"/>
                <a:gd name="connsiteY9" fmla="*/ 954105 h 994101"/>
                <a:gd name="connsiteX10" fmla="*/ 5885793 w 5885793"/>
                <a:gd name="connsiteY10" fmla="*/ 975126 h 99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5793" h="994101">
                  <a:moveTo>
                    <a:pt x="0" y="985636"/>
                  </a:moveTo>
                  <a:cubicBezTo>
                    <a:pt x="109483" y="1018919"/>
                    <a:pt x="387132" y="947099"/>
                    <a:pt x="567559" y="891044"/>
                  </a:cubicBezTo>
                  <a:cubicBezTo>
                    <a:pt x="747986" y="834989"/>
                    <a:pt x="895131" y="717622"/>
                    <a:pt x="1082565" y="649305"/>
                  </a:cubicBezTo>
                  <a:cubicBezTo>
                    <a:pt x="1269999" y="580988"/>
                    <a:pt x="1501227" y="538947"/>
                    <a:pt x="1692165" y="481140"/>
                  </a:cubicBezTo>
                  <a:cubicBezTo>
                    <a:pt x="1883103" y="423333"/>
                    <a:pt x="2044262" y="379540"/>
                    <a:pt x="2228193" y="302464"/>
                  </a:cubicBezTo>
                  <a:cubicBezTo>
                    <a:pt x="2412124" y="225388"/>
                    <a:pt x="2587297" y="55471"/>
                    <a:pt x="2795752" y="18685"/>
                  </a:cubicBezTo>
                  <a:cubicBezTo>
                    <a:pt x="3004207" y="-18101"/>
                    <a:pt x="3266966" y="-2336"/>
                    <a:pt x="3478924" y="81747"/>
                  </a:cubicBezTo>
                  <a:cubicBezTo>
                    <a:pt x="3690882" y="165830"/>
                    <a:pt x="3866055" y="407567"/>
                    <a:pt x="4067503" y="523181"/>
                  </a:cubicBezTo>
                  <a:cubicBezTo>
                    <a:pt x="4268951" y="638795"/>
                    <a:pt x="4473904" y="703609"/>
                    <a:pt x="4687614" y="775430"/>
                  </a:cubicBezTo>
                  <a:cubicBezTo>
                    <a:pt x="4901324" y="847251"/>
                    <a:pt x="5150069" y="920822"/>
                    <a:pt x="5349765" y="954105"/>
                  </a:cubicBezTo>
                  <a:cubicBezTo>
                    <a:pt x="5549461" y="987388"/>
                    <a:pt x="5759668" y="997022"/>
                    <a:pt x="5885793" y="97512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rebuchet MS" panose="020B0703020202090204" pitchFamily="34" charset="0"/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AC7CAC6-A0D5-BE47-BA72-9C1AA1F3C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4558" y="2005552"/>
              <a:ext cx="965200" cy="3175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029" y="4260335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2.77778E-6 0.33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499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3929113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795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4731978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2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396"/>
            <a:ext cx="165100" cy="139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C7CAC6-A0D5-BE47-BA72-9C1AA1F3C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558" y="4296795"/>
            <a:ext cx="9652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029" y="4260330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08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499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3929113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795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4731978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2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396"/>
            <a:ext cx="165100" cy="139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C7CAC6-A0D5-BE47-BA72-9C1AA1F3C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558" y="4296795"/>
            <a:ext cx="9652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029" y="4260330"/>
            <a:ext cx="965200" cy="3175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E00B5BF3-C28C-6A42-BB86-B668084729A4}"/>
              </a:ext>
            </a:extLst>
          </p:cNvPr>
          <p:cNvSpPr/>
          <p:nvPr/>
        </p:nvSpPr>
        <p:spPr>
          <a:xfrm>
            <a:off x="4340772" y="5082425"/>
            <a:ext cx="4508938" cy="624693"/>
          </a:xfrm>
          <a:custGeom>
            <a:avLst/>
            <a:gdLst>
              <a:gd name="connsiteX0" fmla="*/ 0 w 4508938"/>
              <a:gd name="connsiteY0" fmla="*/ 624693 h 624693"/>
              <a:gd name="connsiteX1" fmla="*/ 609600 w 4508938"/>
              <a:gd name="connsiteY1" fmla="*/ 543826 h 624693"/>
              <a:gd name="connsiteX2" fmla="*/ 1240221 w 4508938"/>
              <a:gd name="connsiteY2" fmla="*/ 350990 h 624693"/>
              <a:gd name="connsiteX3" fmla="*/ 1797269 w 4508938"/>
              <a:gd name="connsiteY3" fmla="*/ 2643 h 624693"/>
              <a:gd name="connsiteX4" fmla="*/ 2438400 w 4508938"/>
              <a:gd name="connsiteY4" fmla="*/ 195478 h 624693"/>
              <a:gd name="connsiteX5" fmla="*/ 3026980 w 4508938"/>
              <a:gd name="connsiteY5" fmla="*/ 282565 h 624693"/>
              <a:gd name="connsiteX6" fmla="*/ 3762704 w 4508938"/>
              <a:gd name="connsiteY6" fmla="*/ 388313 h 624693"/>
              <a:gd name="connsiteX7" fmla="*/ 4508938 w 4508938"/>
              <a:gd name="connsiteY7" fmla="*/ 618472 h 62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624693" extrusionOk="0">
                <a:moveTo>
                  <a:pt x="0" y="624693"/>
                </a:moveTo>
                <a:cubicBezTo>
                  <a:pt x="163220" y="583487"/>
                  <a:pt x="380965" y="597674"/>
                  <a:pt x="609600" y="543826"/>
                </a:cubicBezTo>
                <a:cubicBezTo>
                  <a:pt x="827055" y="500472"/>
                  <a:pt x="1018504" y="441943"/>
                  <a:pt x="1240221" y="350990"/>
                </a:cubicBezTo>
                <a:cubicBezTo>
                  <a:pt x="1409054" y="289223"/>
                  <a:pt x="1596087" y="36772"/>
                  <a:pt x="1797269" y="2643"/>
                </a:cubicBezTo>
                <a:cubicBezTo>
                  <a:pt x="1972546" y="-36636"/>
                  <a:pt x="2252100" y="157736"/>
                  <a:pt x="2438400" y="195478"/>
                </a:cubicBezTo>
                <a:cubicBezTo>
                  <a:pt x="2643353" y="242132"/>
                  <a:pt x="3026980" y="282564"/>
                  <a:pt x="3026980" y="282565"/>
                </a:cubicBezTo>
                <a:cubicBezTo>
                  <a:pt x="3239670" y="313475"/>
                  <a:pt x="3499596" y="347502"/>
                  <a:pt x="3762704" y="388313"/>
                </a:cubicBezTo>
                <a:cubicBezTo>
                  <a:pt x="4004701" y="396659"/>
                  <a:pt x="4249104" y="545578"/>
                  <a:pt x="4508938" y="618472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DEB757-21DA-0545-893A-C4B59A2BB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501" y="4170008"/>
            <a:ext cx="173990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C356C7-9FE6-EB49-85D9-F7CEE6711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9010" y="4092818"/>
            <a:ext cx="1790700" cy="546100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31C1EC62-EBC2-504F-B1CE-53A45FCBAE5B}"/>
              </a:ext>
            </a:extLst>
          </p:cNvPr>
          <p:cNvSpPr/>
          <p:nvPr/>
        </p:nvSpPr>
        <p:spPr>
          <a:xfrm>
            <a:off x="896007" y="5095124"/>
            <a:ext cx="5885793" cy="61837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D95979-0A77-F543-9D55-6E011F09BF16}"/>
              </a:ext>
            </a:extLst>
          </p:cNvPr>
          <p:cNvCxnSpPr>
            <a:stCxn id="22" idx="2"/>
          </p:cNvCxnSpPr>
          <p:nvPr/>
        </p:nvCxnSpPr>
        <p:spPr>
          <a:xfrm flipH="1">
            <a:off x="7162800" y="4638918"/>
            <a:ext cx="791560" cy="7176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B7F4D1-BD69-C043-9ECE-AE0959570858}"/>
              </a:ext>
            </a:extLst>
          </p:cNvPr>
          <p:cNvCxnSpPr>
            <a:cxnSpLocks/>
            <a:stCxn id="21" idx="2"/>
            <a:endCxn id="23" idx="3"/>
          </p:cNvCxnSpPr>
          <p:nvPr/>
        </p:nvCxnSpPr>
        <p:spPr>
          <a:xfrm>
            <a:off x="2014451" y="4741508"/>
            <a:ext cx="573721" cy="6529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293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499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3929113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795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396"/>
            <a:ext cx="165100" cy="1397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E00B5BF3-C28C-6A42-BB86-B668084729A4}"/>
              </a:ext>
            </a:extLst>
          </p:cNvPr>
          <p:cNvSpPr/>
          <p:nvPr/>
        </p:nvSpPr>
        <p:spPr>
          <a:xfrm>
            <a:off x="4340772" y="5082425"/>
            <a:ext cx="4508938" cy="624693"/>
          </a:xfrm>
          <a:custGeom>
            <a:avLst/>
            <a:gdLst>
              <a:gd name="connsiteX0" fmla="*/ 0 w 4508938"/>
              <a:gd name="connsiteY0" fmla="*/ 624693 h 624693"/>
              <a:gd name="connsiteX1" fmla="*/ 609600 w 4508938"/>
              <a:gd name="connsiteY1" fmla="*/ 543826 h 624693"/>
              <a:gd name="connsiteX2" fmla="*/ 1240221 w 4508938"/>
              <a:gd name="connsiteY2" fmla="*/ 350990 h 624693"/>
              <a:gd name="connsiteX3" fmla="*/ 1797269 w 4508938"/>
              <a:gd name="connsiteY3" fmla="*/ 2643 h 624693"/>
              <a:gd name="connsiteX4" fmla="*/ 2438400 w 4508938"/>
              <a:gd name="connsiteY4" fmla="*/ 195478 h 624693"/>
              <a:gd name="connsiteX5" fmla="*/ 3026980 w 4508938"/>
              <a:gd name="connsiteY5" fmla="*/ 282565 h 624693"/>
              <a:gd name="connsiteX6" fmla="*/ 3762704 w 4508938"/>
              <a:gd name="connsiteY6" fmla="*/ 388313 h 624693"/>
              <a:gd name="connsiteX7" fmla="*/ 4508938 w 4508938"/>
              <a:gd name="connsiteY7" fmla="*/ 618472 h 62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624693" extrusionOk="0">
                <a:moveTo>
                  <a:pt x="0" y="624693"/>
                </a:moveTo>
                <a:cubicBezTo>
                  <a:pt x="163220" y="583487"/>
                  <a:pt x="380965" y="597674"/>
                  <a:pt x="609600" y="543826"/>
                </a:cubicBezTo>
                <a:cubicBezTo>
                  <a:pt x="827055" y="500472"/>
                  <a:pt x="1018504" y="441943"/>
                  <a:pt x="1240221" y="350990"/>
                </a:cubicBezTo>
                <a:cubicBezTo>
                  <a:pt x="1409054" y="289223"/>
                  <a:pt x="1596087" y="36772"/>
                  <a:pt x="1797269" y="2643"/>
                </a:cubicBezTo>
                <a:cubicBezTo>
                  <a:pt x="1972546" y="-36636"/>
                  <a:pt x="2252100" y="157736"/>
                  <a:pt x="2438400" y="195478"/>
                </a:cubicBezTo>
                <a:cubicBezTo>
                  <a:pt x="2643353" y="242132"/>
                  <a:pt x="3026980" y="282564"/>
                  <a:pt x="3026980" y="282565"/>
                </a:cubicBezTo>
                <a:cubicBezTo>
                  <a:pt x="3239670" y="313475"/>
                  <a:pt x="3499596" y="347502"/>
                  <a:pt x="3762704" y="388313"/>
                </a:cubicBezTo>
                <a:cubicBezTo>
                  <a:pt x="4004701" y="396659"/>
                  <a:pt x="4249104" y="545578"/>
                  <a:pt x="4508938" y="618472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DEB757-21DA-0545-893A-C4B59A2BB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01" y="4170008"/>
            <a:ext cx="173990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C356C7-9FE6-EB49-85D9-F7CEE6711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010" y="4092818"/>
            <a:ext cx="1790700" cy="546100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31C1EC62-EBC2-504F-B1CE-53A45FCBAE5B}"/>
              </a:ext>
            </a:extLst>
          </p:cNvPr>
          <p:cNvSpPr/>
          <p:nvPr/>
        </p:nvSpPr>
        <p:spPr>
          <a:xfrm>
            <a:off x="896007" y="5095124"/>
            <a:ext cx="5885793" cy="61837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D95979-0A77-F543-9D55-6E011F09BF16}"/>
              </a:ext>
            </a:extLst>
          </p:cNvPr>
          <p:cNvCxnSpPr>
            <a:stCxn id="22" idx="2"/>
          </p:cNvCxnSpPr>
          <p:nvPr/>
        </p:nvCxnSpPr>
        <p:spPr>
          <a:xfrm flipH="1">
            <a:off x="7162800" y="4638918"/>
            <a:ext cx="791560" cy="7176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B7F4D1-BD69-C043-9ECE-AE0959570858}"/>
              </a:ext>
            </a:extLst>
          </p:cNvPr>
          <p:cNvCxnSpPr>
            <a:cxnSpLocks/>
            <a:stCxn id="21" idx="2"/>
            <a:endCxn id="23" idx="3"/>
          </p:cNvCxnSpPr>
          <p:nvPr/>
        </p:nvCxnSpPr>
        <p:spPr>
          <a:xfrm>
            <a:off x="2014451" y="4741508"/>
            <a:ext cx="573721" cy="6529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89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499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3929113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795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396"/>
            <a:ext cx="165100" cy="1397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E00B5BF3-C28C-6A42-BB86-B668084729A4}"/>
              </a:ext>
            </a:extLst>
          </p:cNvPr>
          <p:cNvSpPr/>
          <p:nvPr/>
        </p:nvSpPr>
        <p:spPr>
          <a:xfrm>
            <a:off x="4340772" y="5082425"/>
            <a:ext cx="4508938" cy="624693"/>
          </a:xfrm>
          <a:custGeom>
            <a:avLst/>
            <a:gdLst>
              <a:gd name="connsiteX0" fmla="*/ 0 w 4508938"/>
              <a:gd name="connsiteY0" fmla="*/ 624693 h 624693"/>
              <a:gd name="connsiteX1" fmla="*/ 609600 w 4508938"/>
              <a:gd name="connsiteY1" fmla="*/ 543826 h 624693"/>
              <a:gd name="connsiteX2" fmla="*/ 1240221 w 4508938"/>
              <a:gd name="connsiteY2" fmla="*/ 350990 h 624693"/>
              <a:gd name="connsiteX3" fmla="*/ 1797269 w 4508938"/>
              <a:gd name="connsiteY3" fmla="*/ 2643 h 624693"/>
              <a:gd name="connsiteX4" fmla="*/ 2438400 w 4508938"/>
              <a:gd name="connsiteY4" fmla="*/ 195478 h 624693"/>
              <a:gd name="connsiteX5" fmla="*/ 3026980 w 4508938"/>
              <a:gd name="connsiteY5" fmla="*/ 282565 h 624693"/>
              <a:gd name="connsiteX6" fmla="*/ 3762704 w 4508938"/>
              <a:gd name="connsiteY6" fmla="*/ 388313 h 624693"/>
              <a:gd name="connsiteX7" fmla="*/ 4508938 w 4508938"/>
              <a:gd name="connsiteY7" fmla="*/ 618472 h 62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624693" extrusionOk="0">
                <a:moveTo>
                  <a:pt x="0" y="624693"/>
                </a:moveTo>
                <a:cubicBezTo>
                  <a:pt x="163220" y="583487"/>
                  <a:pt x="380965" y="597674"/>
                  <a:pt x="609600" y="543826"/>
                </a:cubicBezTo>
                <a:cubicBezTo>
                  <a:pt x="827055" y="500472"/>
                  <a:pt x="1018504" y="441943"/>
                  <a:pt x="1240221" y="350990"/>
                </a:cubicBezTo>
                <a:cubicBezTo>
                  <a:pt x="1409054" y="289223"/>
                  <a:pt x="1596087" y="36772"/>
                  <a:pt x="1797269" y="2643"/>
                </a:cubicBezTo>
                <a:cubicBezTo>
                  <a:pt x="1972546" y="-36636"/>
                  <a:pt x="2252100" y="157736"/>
                  <a:pt x="2438400" y="195478"/>
                </a:cubicBezTo>
                <a:cubicBezTo>
                  <a:pt x="2643353" y="242132"/>
                  <a:pt x="3026980" y="282564"/>
                  <a:pt x="3026980" y="282565"/>
                </a:cubicBezTo>
                <a:cubicBezTo>
                  <a:pt x="3239670" y="313475"/>
                  <a:pt x="3499596" y="347502"/>
                  <a:pt x="3762704" y="388313"/>
                </a:cubicBezTo>
                <a:cubicBezTo>
                  <a:pt x="4004701" y="396659"/>
                  <a:pt x="4249104" y="545578"/>
                  <a:pt x="4508938" y="618472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DEB757-21DA-0545-893A-C4B59A2BB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01" y="4170008"/>
            <a:ext cx="173990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C356C7-9FE6-EB49-85D9-F7CEE6711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010" y="4092818"/>
            <a:ext cx="1790700" cy="546100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31C1EC62-EBC2-504F-B1CE-53A45FCBAE5B}"/>
              </a:ext>
            </a:extLst>
          </p:cNvPr>
          <p:cNvSpPr/>
          <p:nvPr/>
        </p:nvSpPr>
        <p:spPr>
          <a:xfrm>
            <a:off x="896007" y="5095124"/>
            <a:ext cx="5885793" cy="61837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D95979-0A77-F543-9D55-6E011F09BF16}"/>
              </a:ext>
            </a:extLst>
          </p:cNvPr>
          <p:cNvCxnSpPr>
            <a:stCxn id="22" idx="2"/>
          </p:cNvCxnSpPr>
          <p:nvPr/>
        </p:nvCxnSpPr>
        <p:spPr>
          <a:xfrm flipH="1">
            <a:off x="7162800" y="4638918"/>
            <a:ext cx="791560" cy="7176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B7F4D1-BD69-C043-9ECE-AE0959570858}"/>
              </a:ext>
            </a:extLst>
          </p:cNvPr>
          <p:cNvCxnSpPr>
            <a:cxnSpLocks/>
            <a:stCxn id="21" idx="2"/>
            <a:endCxn id="23" idx="3"/>
          </p:cNvCxnSpPr>
          <p:nvPr/>
        </p:nvCxnSpPr>
        <p:spPr>
          <a:xfrm>
            <a:off x="2014451" y="4741508"/>
            <a:ext cx="573721" cy="6529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775760-152D-F640-BCEB-66F42A506D43}"/>
              </a:ext>
            </a:extLst>
          </p:cNvPr>
          <p:cNvCxnSpPr>
            <a:cxnSpLocks/>
          </p:cNvCxnSpPr>
          <p:nvPr/>
        </p:nvCxnSpPr>
        <p:spPr>
          <a:xfrm>
            <a:off x="5339253" y="3331773"/>
            <a:ext cx="0" cy="2409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C788C4-2BAF-9E43-802E-7CE7E3A516FD}"/>
              </a:ext>
            </a:extLst>
          </p:cNvPr>
          <p:cNvCxnSpPr/>
          <p:nvPr/>
        </p:nvCxnSpPr>
        <p:spPr>
          <a:xfrm>
            <a:off x="4729653" y="4966809"/>
            <a:ext cx="121920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E8A08B6-4EC4-0246-85BF-3FA59180B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653" y="2874872"/>
            <a:ext cx="203200" cy="3429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5764C94-93B2-DC44-A310-7CCB0CDFF0CD}"/>
              </a:ext>
            </a:extLst>
          </p:cNvPr>
          <p:cNvSpPr txBox="1"/>
          <p:nvPr/>
        </p:nvSpPr>
        <p:spPr>
          <a:xfrm>
            <a:off x="5462094" y="33626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415710-BFE9-0F4E-AAB4-272BB86860B6}"/>
              </a:ext>
            </a:extLst>
          </p:cNvPr>
          <p:cNvSpPr txBox="1"/>
          <p:nvPr/>
        </p:nvSpPr>
        <p:spPr>
          <a:xfrm>
            <a:off x="3847630" y="337848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Mandarinas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B39AE-CD5B-3D4A-A27A-29C389BB3999}"/>
              </a:ext>
            </a:extLst>
          </p:cNvPr>
          <p:cNvSpPr txBox="1"/>
          <p:nvPr/>
        </p:nvSpPr>
        <p:spPr>
          <a:xfrm>
            <a:off x="1296935" y="3752297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ALGORITMO: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3E527-25E5-1542-BD1F-814AD7A118F5}"/>
              </a:ext>
            </a:extLst>
          </p:cNvPr>
          <p:cNvSpPr txBox="1"/>
          <p:nvPr/>
        </p:nvSpPr>
        <p:spPr>
          <a:xfrm>
            <a:off x="4499303" y="4285275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(mandarina)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95E96B-1E3B-834C-96D2-2ACA6A19D53E}"/>
              </a:ext>
            </a:extLst>
          </p:cNvPr>
          <p:cNvSpPr txBox="1"/>
          <p:nvPr/>
        </p:nvSpPr>
        <p:spPr>
          <a:xfrm>
            <a:off x="4530832" y="48358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85910BC-8E6A-9B4C-8517-01433058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845" y="4415387"/>
            <a:ext cx="304800" cy="190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9C4487-D00C-4041-86FA-2E4EE564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588" y="4965618"/>
            <a:ext cx="304800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88E2A0-3872-8146-A7FA-E87C3B278CC0}"/>
              </a:ext>
            </a:extLst>
          </p:cNvPr>
          <p:cNvSpPr txBox="1"/>
          <p:nvPr/>
        </p:nvSpPr>
        <p:spPr>
          <a:xfrm>
            <a:off x="3943024" y="4874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else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F1F9EC-375E-E84C-971C-6862436CCEEA}"/>
              </a:ext>
            </a:extLst>
          </p:cNvPr>
          <p:cNvSpPr/>
          <p:nvPr/>
        </p:nvSpPr>
        <p:spPr>
          <a:xfrm>
            <a:off x="1277882" y="3694334"/>
            <a:ext cx="6588235" cy="2110004"/>
          </a:xfrm>
          <a:prstGeom prst="roundRect">
            <a:avLst>
              <a:gd name="adj" fmla="val 7294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749AB2-9793-BF4E-9C9C-21187B889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357" y="4349308"/>
            <a:ext cx="3078946" cy="25657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0F972F2-8048-6442-8A46-D78E38AB20A3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81C026-D6F6-2B4E-8D59-71A4D07581C3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2E1B65C-60B8-FA44-8F28-E9079966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3F8935-67F3-5C42-BD96-103126DE992F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160D04-F59B-104B-96F5-429CAD0FB03F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B2FED1B-D507-E545-A9E2-F88487861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E40D46-2C1E-6C49-971F-0D38B4983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AA5B57-39A4-8F45-BC47-F80DF3289F98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DEFC0CD-84BE-A54B-BDB5-61551CA8EB51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99BBC0E-31D7-D149-A175-BF4A4CA07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669" y="4295785"/>
            <a:ext cx="961836" cy="3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657103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Clasificación por tamaño: (</a:t>
            </a:r>
            <a:r>
              <a:rPr lang="es-CL" i="1" dirty="0">
                <a:latin typeface="Trebuchet MS" panose="020B0703020202090204" pitchFamily="34" charset="0"/>
              </a:rPr>
              <a:t>las mandarinas son más pequeñas</a:t>
            </a:r>
            <a:r>
              <a:rPr lang="es-CL" dirty="0">
                <a:latin typeface="Trebuchet MS" panose="020B0703020202090204" pitchFamily="34" charset="0"/>
              </a:rPr>
              <a:t>)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100" name="Line 5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4101" name="Text Box 10"/>
          <p:cNvSpPr txBox="1">
            <a:spLocks noChangeArrowheads="1"/>
          </p:cNvSpPr>
          <p:nvPr/>
        </p:nvSpPr>
        <p:spPr bwMode="auto">
          <a:xfrm>
            <a:off x="4441825" y="2551113"/>
            <a:ext cx="2400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 = 15.457 pixeles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4102" name="Text Box 11"/>
          <p:cNvSpPr txBox="1">
            <a:spLocks noChangeArrowheads="1"/>
          </p:cNvSpPr>
          <p:nvPr/>
        </p:nvSpPr>
        <p:spPr bwMode="auto">
          <a:xfrm>
            <a:off x="4533900" y="4800600"/>
            <a:ext cx="2400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 = 18.583 pixeles</a:t>
            </a:r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905000"/>
            <a:ext cx="34448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706387CF-6DB8-9047-B613-9F1A1D12D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5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4012329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2226447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317129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3390264"/>
            <a:ext cx="4508938" cy="624693"/>
          </a:xfrm>
          <a:custGeom>
            <a:avLst/>
            <a:gdLst>
              <a:gd name="connsiteX0" fmla="*/ 0 w 4508938"/>
              <a:gd name="connsiteY0" fmla="*/ 624693 h 624693"/>
              <a:gd name="connsiteX1" fmla="*/ 609600 w 4508938"/>
              <a:gd name="connsiteY1" fmla="*/ 543826 h 624693"/>
              <a:gd name="connsiteX2" fmla="*/ 1240221 w 4508938"/>
              <a:gd name="connsiteY2" fmla="*/ 350990 h 624693"/>
              <a:gd name="connsiteX3" fmla="*/ 1797269 w 4508938"/>
              <a:gd name="connsiteY3" fmla="*/ 2643 h 624693"/>
              <a:gd name="connsiteX4" fmla="*/ 2438400 w 4508938"/>
              <a:gd name="connsiteY4" fmla="*/ 195478 h 624693"/>
              <a:gd name="connsiteX5" fmla="*/ 3026980 w 4508938"/>
              <a:gd name="connsiteY5" fmla="*/ 282565 h 624693"/>
              <a:gd name="connsiteX6" fmla="*/ 3762704 w 4508938"/>
              <a:gd name="connsiteY6" fmla="*/ 388313 h 624693"/>
              <a:gd name="connsiteX7" fmla="*/ 4508938 w 4508938"/>
              <a:gd name="connsiteY7" fmla="*/ 618472 h 62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624693" extrusionOk="0">
                <a:moveTo>
                  <a:pt x="0" y="624693"/>
                </a:moveTo>
                <a:cubicBezTo>
                  <a:pt x="163220" y="583487"/>
                  <a:pt x="380965" y="597674"/>
                  <a:pt x="609600" y="543826"/>
                </a:cubicBezTo>
                <a:cubicBezTo>
                  <a:pt x="827055" y="500472"/>
                  <a:pt x="1018504" y="441943"/>
                  <a:pt x="1240221" y="350990"/>
                </a:cubicBezTo>
                <a:cubicBezTo>
                  <a:pt x="1409054" y="289223"/>
                  <a:pt x="1596087" y="36772"/>
                  <a:pt x="1797269" y="2643"/>
                </a:cubicBezTo>
                <a:cubicBezTo>
                  <a:pt x="1972546" y="-36636"/>
                  <a:pt x="2252100" y="157736"/>
                  <a:pt x="2438400" y="195478"/>
                </a:cubicBezTo>
                <a:cubicBezTo>
                  <a:pt x="2643353" y="242132"/>
                  <a:pt x="3026980" y="282564"/>
                  <a:pt x="3026980" y="282565"/>
                </a:cubicBezTo>
                <a:cubicBezTo>
                  <a:pt x="3239670" y="313475"/>
                  <a:pt x="3499596" y="347502"/>
                  <a:pt x="3762704" y="388313"/>
                </a:cubicBezTo>
                <a:cubicBezTo>
                  <a:pt x="4004701" y="396659"/>
                  <a:pt x="4249104" y="545578"/>
                  <a:pt x="4508938" y="618472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4164730"/>
            <a:ext cx="165100" cy="139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3C93CC-1015-AE48-843B-8833A93D3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01" y="2477847"/>
            <a:ext cx="173990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C02DDE-5861-6C46-83EF-2339023A0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010" y="2400657"/>
            <a:ext cx="1790700" cy="546100"/>
          </a:xfrm>
          <a:prstGeom prst="rect">
            <a:avLst/>
          </a:prstGeom>
        </p:spPr>
      </p:pic>
      <p:sp>
        <p:nvSpPr>
          <p:cNvPr id="25" name="Freeform 24">
            <a:extLst>
              <a:ext uri="{FF2B5EF4-FFF2-40B4-BE49-F238E27FC236}">
                <a16:creationId xmlns:a16="http://schemas.microsoft.com/office/drawing/2014/main" id="{D54A0A32-D8EC-8147-8CFA-08469E5433D4}"/>
              </a:ext>
            </a:extLst>
          </p:cNvPr>
          <p:cNvSpPr/>
          <p:nvPr/>
        </p:nvSpPr>
        <p:spPr>
          <a:xfrm>
            <a:off x="896007" y="3402963"/>
            <a:ext cx="5885793" cy="61837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DD72E7-8781-DA45-B795-8008F92EE78C}"/>
              </a:ext>
            </a:extLst>
          </p:cNvPr>
          <p:cNvCxnSpPr>
            <a:stCxn id="22" idx="2"/>
          </p:cNvCxnSpPr>
          <p:nvPr/>
        </p:nvCxnSpPr>
        <p:spPr>
          <a:xfrm flipH="1">
            <a:off x="7162800" y="2946757"/>
            <a:ext cx="791560" cy="7176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0E74C6-327D-3447-9DF5-C3122C832627}"/>
              </a:ext>
            </a:extLst>
          </p:cNvPr>
          <p:cNvCxnSpPr>
            <a:cxnSpLocks/>
            <a:stCxn id="21" idx="2"/>
            <a:endCxn id="25" idx="3"/>
          </p:cNvCxnSpPr>
          <p:nvPr/>
        </p:nvCxnSpPr>
        <p:spPr>
          <a:xfrm>
            <a:off x="2014451" y="3049347"/>
            <a:ext cx="573721" cy="6529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E42183-44CE-C242-B0F7-3CED096C3A75}"/>
              </a:ext>
            </a:extLst>
          </p:cNvPr>
          <p:cNvCxnSpPr>
            <a:cxnSpLocks/>
          </p:cNvCxnSpPr>
          <p:nvPr/>
        </p:nvCxnSpPr>
        <p:spPr>
          <a:xfrm>
            <a:off x="5339253" y="1755228"/>
            <a:ext cx="0" cy="2409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BEEF54-A594-544E-ACA9-7733146290B2}"/>
              </a:ext>
            </a:extLst>
          </p:cNvPr>
          <p:cNvCxnSpPr/>
          <p:nvPr/>
        </p:nvCxnSpPr>
        <p:spPr>
          <a:xfrm>
            <a:off x="4729653" y="3390264"/>
            <a:ext cx="121920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6D09D3E-4112-7F44-954E-B50B10BA9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653" y="1298327"/>
            <a:ext cx="203200" cy="3429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E760906-0FB9-AC45-88FA-33B04E7BEF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9753" y="3077988"/>
            <a:ext cx="304800" cy="1905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7EBB439-2F85-7243-B52D-496F49A472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3875" y="3073261"/>
            <a:ext cx="304800" cy="190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E4FE2E-F61E-4B49-9548-6ED4343EF601}"/>
              </a:ext>
            </a:extLst>
          </p:cNvPr>
          <p:cNvSpPr txBox="1"/>
          <p:nvPr/>
        </p:nvSpPr>
        <p:spPr>
          <a:xfrm>
            <a:off x="5462094" y="17861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33DA1B-9980-FC4E-998A-5D04C748CBE6}"/>
              </a:ext>
            </a:extLst>
          </p:cNvPr>
          <p:cNvSpPr txBox="1"/>
          <p:nvPr/>
        </p:nvSpPr>
        <p:spPr>
          <a:xfrm>
            <a:off x="3847630" y="180193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Mandarinas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846028-B9FD-A94A-84FD-D71FA644DBFC}"/>
              </a:ext>
            </a:extLst>
          </p:cNvPr>
          <p:cNvSpPr txBox="1"/>
          <p:nvPr/>
        </p:nvSpPr>
        <p:spPr>
          <a:xfrm>
            <a:off x="3346118" y="4815463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ALGORITMO: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054AF7-B3DE-D54B-8137-B683F772935E}"/>
              </a:ext>
            </a:extLst>
          </p:cNvPr>
          <p:cNvSpPr txBox="1"/>
          <p:nvPr/>
        </p:nvSpPr>
        <p:spPr>
          <a:xfrm>
            <a:off x="4997447" y="5168728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(mandarina)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52B939-E447-8C41-B098-2E713268CA6C}"/>
              </a:ext>
            </a:extLst>
          </p:cNvPr>
          <p:cNvSpPr txBox="1"/>
          <p:nvPr/>
        </p:nvSpPr>
        <p:spPr>
          <a:xfrm>
            <a:off x="5028976" y="558269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32E2658-CB20-8F4B-B0AB-FE220BC29D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3989" y="5277818"/>
            <a:ext cx="304800" cy="190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EFAD49A-ADE8-DE49-BC21-DBDA5B31A0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8732" y="5712438"/>
            <a:ext cx="304800" cy="1905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EF080FB-A89C-AE40-A328-23A749CAF9A0}"/>
              </a:ext>
            </a:extLst>
          </p:cNvPr>
          <p:cNvSpPr txBox="1"/>
          <p:nvPr/>
        </p:nvSpPr>
        <p:spPr>
          <a:xfrm>
            <a:off x="4441168" y="562175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else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31FD089-09D5-6547-B42E-27FC333BC5A0}"/>
              </a:ext>
            </a:extLst>
          </p:cNvPr>
          <p:cNvSpPr/>
          <p:nvPr/>
        </p:nvSpPr>
        <p:spPr>
          <a:xfrm>
            <a:off x="3216163" y="4724930"/>
            <a:ext cx="4252748" cy="1332194"/>
          </a:xfrm>
          <a:prstGeom prst="roundRect">
            <a:avLst>
              <a:gd name="adj" fmla="val 7294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7FC2352-FED5-614C-AE06-B7860CDE0E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6629" y="5222959"/>
            <a:ext cx="648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70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93" y="2857500"/>
            <a:ext cx="8229600" cy="1143000"/>
          </a:xfrm>
        </p:spPr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 </a:t>
            </a:r>
            <a:r>
              <a:rPr lang="en-US" dirty="0" err="1">
                <a:latin typeface="Trebuchet MS" panose="020B0703020202090204" pitchFamily="34" charset="0"/>
              </a:rPr>
              <a:t>en</a:t>
            </a:r>
            <a:r>
              <a:rPr lang="en-US" dirty="0">
                <a:latin typeface="Trebuchet MS" panose="020B0703020202090204" pitchFamily="34" charset="0"/>
              </a:rPr>
              <a:t> 1D?</a:t>
            </a:r>
            <a:br>
              <a:rPr lang="en-US" dirty="0">
                <a:latin typeface="Trebuchet MS" panose="020B0703020202090204" pitchFamily="34" charset="0"/>
              </a:rPr>
            </a:br>
            <a:r>
              <a:rPr lang="en-US" dirty="0">
                <a:latin typeface="Trebuchet MS" panose="020B0703020202090204" pitchFamily="34" charset="0"/>
              </a:rPr>
              <a:t>KDE</a:t>
            </a:r>
          </a:p>
        </p:txBody>
      </p:sp>
    </p:spTree>
    <p:extLst>
      <p:ext uri="{BB962C8B-B14F-4D97-AF65-F5344CB8AC3E}">
        <p14:creationId xmlns:p14="http://schemas.microsoft.com/office/powerpoint/2010/main" val="3326845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PDF?</a:t>
            </a:r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16" name="Rectangle 80">
            <a:extLst>
              <a:ext uri="{FF2B5EF4-FFF2-40B4-BE49-F238E27FC236}">
                <a16:creationId xmlns:a16="http://schemas.microsoft.com/office/drawing/2014/main" id="{799EB3AB-4707-E24A-BBA1-355CB062997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76952" y="4075717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7" name="Rectangle 81">
            <a:extLst>
              <a:ext uri="{FF2B5EF4-FFF2-40B4-BE49-F238E27FC236}">
                <a16:creationId xmlns:a16="http://schemas.microsoft.com/office/drawing/2014/main" id="{EB0D0428-554A-5643-B069-8F1FC1C3EB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91152" y="3910617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8" name="Rectangle 82">
            <a:extLst>
              <a:ext uri="{FF2B5EF4-FFF2-40B4-BE49-F238E27FC236}">
                <a16:creationId xmlns:a16="http://schemas.microsoft.com/office/drawing/2014/main" id="{2039E5CE-C7E5-3440-B4F0-EA54DAC34AF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81552" y="3747105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9" name="Rectangle 83">
            <a:extLst>
              <a:ext uri="{FF2B5EF4-FFF2-40B4-BE49-F238E27FC236}">
                <a16:creationId xmlns:a16="http://schemas.microsoft.com/office/drawing/2014/main" id="{28023EEB-9670-1045-865E-7D15500202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952" y="3418492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0" name="Rectangle 84">
            <a:extLst>
              <a:ext uri="{FF2B5EF4-FFF2-40B4-BE49-F238E27FC236}">
                <a16:creationId xmlns:a16="http://schemas.microsoft.com/office/drawing/2014/main" id="{55D5F418-78DB-DB4A-BBAD-89444A04544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2352" y="402809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1" name="Rectangle 85">
            <a:extLst>
              <a:ext uri="{FF2B5EF4-FFF2-40B4-BE49-F238E27FC236}">
                <a16:creationId xmlns:a16="http://schemas.microsoft.com/office/drawing/2014/main" id="{F8E8F935-1A6B-7A4F-BD78-2A6B966FD93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52752" y="4332892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21995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PASO 1: Histograma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684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PDF?</a:t>
            </a:r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16" name="Rectangle 80">
            <a:extLst>
              <a:ext uri="{FF2B5EF4-FFF2-40B4-BE49-F238E27FC236}">
                <a16:creationId xmlns:a16="http://schemas.microsoft.com/office/drawing/2014/main" id="{799EB3AB-4707-E24A-BBA1-355CB062997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76952" y="4075717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7" name="Rectangle 81">
            <a:extLst>
              <a:ext uri="{FF2B5EF4-FFF2-40B4-BE49-F238E27FC236}">
                <a16:creationId xmlns:a16="http://schemas.microsoft.com/office/drawing/2014/main" id="{EB0D0428-554A-5643-B069-8F1FC1C3EB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91152" y="3910617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8" name="Rectangle 82">
            <a:extLst>
              <a:ext uri="{FF2B5EF4-FFF2-40B4-BE49-F238E27FC236}">
                <a16:creationId xmlns:a16="http://schemas.microsoft.com/office/drawing/2014/main" id="{2039E5CE-C7E5-3440-B4F0-EA54DAC34AF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81552" y="3747105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9" name="Rectangle 83">
            <a:extLst>
              <a:ext uri="{FF2B5EF4-FFF2-40B4-BE49-F238E27FC236}">
                <a16:creationId xmlns:a16="http://schemas.microsoft.com/office/drawing/2014/main" id="{28023EEB-9670-1045-865E-7D15500202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952" y="3418492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0" name="Rectangle 84">
            <a:extLst>
              <a:ext uri="{FF2B5EF4-FFF2-40B4-BE49-F238E27FC236}">
                <a16:creationId xmlns:a16="http://schemas.microsoft.com/office/drawing/2014/main" id="{55D5F418-78DB-DB4A-BBAD-89444A04544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2352" y="402809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1" name="Rectangle 85">
            <a:extLst>
              <a:ext uri="{FF2B5EF4-FFF2-40B4-BE49-F238E27FC236}">
                <a16:creationId xmlns:a16="http://schemas.microsoft.com/office/drawing/2014/main" id="{F8E8F935-1A6B-7A4F-BD78-2A6B966FD93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52752" y="4332892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5335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PASO 2: Convolución con una Gaussiana (Kernel)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713068D-D6D6-7F4D-8001-0A31D976B9DF}"/>
              </a:ext>
            </a:extLst>
          </p:cNvPr>
          <p:cNvSpPr/>
          <p:nvPr/>
        </p:nvSpPr>
        <p:spPr>
          <a:xfrm>
            <a:off x="830317" y="3912096"/>
            <a:ext cx="1055625" cy="575821"/>
          </a:xfrm>
          <a:custGeom>
            <a:avLst/>
            <a:gdLst>
              <a:gd name="connsiteX0" fmla="*/ 0 w 7315200"/>
              <a:gd name="connsiteY0" fmla="*/ 1749692 h 1749692"/>
              <a:gd name="connsiteX1" fmla="*/ 1229711 w 7315200"/>
              <a:gd name="connsiteY1" fmla="*/ 1539485 h 1749692"/>
              <a:gd name="connsiteX2" fmla="*/ 2364828 w 7315200"/>
              <a:gd name="connsiteY2" fmla="*/ 961416 h 1749692"/>
              <a:gd name="connsiteX3" fmla="*/ 3594538 w 7315200"/>
              <a:gd name="connsiteY3" fmla="*/ 4975 h 1749692"/>
              <a:gd name="connsiteX4" fmla="*/ 4792717 w 7315200"/>
              <a:gd name="connsiteY4" fmla="*/ 625085 h 1749692"/>
              <a:gd name="connsiteX5" fmla="*/ 6022428 w 7315200"/>
              <a:gd name="connsiteY5" fmla="*/ 1476423 h 1749692"/>
              <a:gd name="connsiteX6" fmla="*/ 7315200 w 7315200"/>
              <a:gd name="connsiteY6" fmla="*/ 1739182 h 1749692"/>
              <a:gd name="connsiteX0" fmla="*/ 0 w 7315200"/>
              <a:gd name="connsiteY0" fmla="*/ 1745373 h 1745373"/>
              <a:gd name="connsiteX1" fmla="*/ 1229711 w 7315200"/>
              <a:gd name="connsiteY1" fmla="*/ 1535166 h 1745373"/>
              <a:gd name="connsiteX2" fmla="*/ 2510497 w 7315200"/>
              <a:gd name="connsiteY2" fmla="*/ 734113 h 1745373"/>
              <a:gd name="connsiteX3" fmla="*/ 3594538 w 7315200"/>
              <a:gd name="connsiteY3" fmla="*/ 656 h 1745373"/>
              <a:gd name="connsiteX4" fmla="*/ 4792717 w 7315200"/>
              <a:gd name="connsiteY4" fmla="*/ 620766 h 1745373"/>
              <a:gd name="connsiteX5" fmla="*/ 6022428 w 7315200"/>
              <a:gd name="connsiteY5" fmla="*/ 1472104 h 1745373"/>
              <a:gd name="connsiteX6" fmla="*/ 7315200 w 7315200"/>
              <a:gd name="connsiteY6" fmla="*/ 1734863 h 1745373"/>
              <a:gd name="connsiteX0" fmla="*/ 0 w 7315200"/>
              <a:gd name="connsiteY0" fmla="*/ 1745209 h 1745209"/>
              <a:gd name="connsiteX1" fmla="*/ 1229711 w 7315200"/>
              <a:gd name="connsiteY1" fmla="*/ 1535002 h 1745209"/>
              <a:gd name="connsiteX2" fmla="*/ 2510497 w 7315200"/>
              <a:gd name="connsiteY2" fmla="*/ 733949 h 1745209"/>
              <a:gd name="connsiteX3" fmla="*/ 3594538 w 7315200"/>
              <a:gd name="connsiteY3" fmla="*/ 492 h 1745209"/>
              <a:gd name="connsiteX4" fmla="*/ 4938385 w 7315200"/>
              <a:gd name="connsiteY4" fmla="*/ 843586 h 1745209"/>
              <a:gd name="connsiteX5" fmla="*/ 6022428 w 7315200"/>
              <a:gd name="connsiteY5" fmla="*/ 1471940 h 1745209"/>
              <a:gd name="connsiteX6" fmla="*/ 7315200 w 7315200"/>
              <a:gd name="connsiteY6" fmla="*/ 1734699 h 174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5200" h="1745209">
                <a:moveTo>
                  <a:pt x="0" y="1745209"/>
                </a:moveTo>
                <a:cubicBezTo>
                  <a:pt x="417786" y="1705795"/>
                  <a:pt x="811295" y="1703545"/>
                  <a:pt x="1229711" y="1535002"/>
                </a:cubicBezTo>
                <a:cubicBezTo>
                  <a:pt x="1648127" y="1366459"/>
                  <a:pt x="2116359" y="989701"/>
                  <a:pt x="2510497" y="733949"/>
                </a:cubicBezTo>
                <a:cubicBezTo>
                  <a:pt x="2904635" y="478197"/>
                  <a:pt x="3189890" y="-17781"/>
                  <a:pt x="3594538" y="492"/>
                </a:cubicBezTo>
                <a:cubicBezTo>
                  <a:pt x="3999186" y="18765"/>
                  <a:pt x="4533737" y="598345"/>
                  <a:pt x="4938385" y="843586"/>
                </a:cubicBezTo>
                <a:cubicBezTo>
                  <a:pt x="5343033" y="1088827"/>
                  <a:pt x="5626292" y="1323421"/>
                  <a:pt x="6022428" y="1471940"/>
                </a:cubicBezTo>
                <a:cubicBezTo>
                  <a:pt x="6418564" y="1620459"/>
                  <a:pt x="6879021" y="1696161"/>
                  <a:pt x="7315200" y="173469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A79A549-B230-3C4B-9D26-CCEE3E603DDD}"/>
              </a:ext>
            </a:extLst>
          </p:cNvPr>
          <p:cNvSpPr/>
          <p:nvPr/>
        </p:nvSpPr>
        <p:spPr>
          <a:xfrm>
            <a:off x="2596713" y="3418491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6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069 L 0.74114 0.00069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PDF?</a:t>
            </a:r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16" name="Rectangle 80">
            <a:extLst>
              <a:ext uri="{FF2B5EF4-FFF2-40B4-BE49-F238E27FC236}">
                <a16:creationId xmlns:a16="http://schemas.microsoft.com/office/drawing/2014/main" id="{799EB3AB-4707-E24A-BBA1-355CB062997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76952" y="4075717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7" name="Rectangle 81">
            <a:extLst>
              <a:ext uri="{FF2B5EF4-FFF2-40B4-BE49-F238E27FC236}">
                <a16:creationId xmlns:a16="http://schemas.microsoft.com/office/drawing/2014/main" id="{EB0D0428-554A-5643-B069-8F1FC1C3EB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91152" y="3910617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8" name="Rectangle 82">
            <a:extLst>
              <a:ext uri="{FF2B5EF4-FFF2-40B4-BE49-F238E27FC236}">
                <a16:creationId xmlns:a16="http://schemas.microsoft.com/office/drawing/2014/main" id="{2039E5CE-C7E5-3440-B4F0-EA54DAC34AF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81552" y="3747105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9" name="Rectangle 83">
            <a:extLst>
              <a:ext uri="{FF2B5EF4-FFF2-40B4-BE49-F238E27FC236}">
                <a16:creationId xmlns:a16="http://schemas.microsoft.com/office/drawing/2014/main" id="{28023EEB-9670-1045-865E-7D15500202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952" y="3418492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0" name="Rectangle 84">
            <a:extLst>
              <a:ext uri="{FF2B5EF4-FFF2-40B4-BE49-F238E27FC236}">
                <a16:creationId xmlns:a16="http://schemas.microsoft.com/office/drawing/2014/main" id="{55D5F418-78DB-DB4A-BBAD-89444A04544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2352" y="402809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1" name="Rectangle 85">
            <a:extLst>
              <a:ext uri="{FF2B5EF4-FFF2-40B4-BE49-F238E27FC236}">
                <a16:creationId xmlns:a16="http://schemas.microsoft.com/office/drawing/2014/main" id="{F8E8F935-1A6B-7A4F-BD78-2A6B966FD93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52752" y="4332892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5335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PASO 2: Convolución con una Gaussiana (Kernel)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A79A549-B230-3C4B-9D26-CCEE3E603DDD}"/>
              </a:ext>
            </a:extLst>
          </p:cNvPr>
          <p:cNvSpPr/>
          <p:nvPr/>
        </p:nvSpPr>
        <p:spPr>
          <a:xfrm>
            <a:off x="2596713" y="3418491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74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PDF?</a:t>
            </a:r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5335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PASO 2: Convolución con una Gaussiana (Kernel)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A79A549-B230-3C4B-9D26-CCEE3E603DDD}"/>
              </a:ext>
            </a:extLst>
          </p:cNvPr>
          <p:cNvSpPr/>
          <p:nvPr/>
        </p:nvSpPr>
        <p:spPr>
          <a:xfrm>
            <a:off x="2596713" y="3418491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42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PDF?</a:t>
            </a:r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3104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PASO 3: División por el área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A79A549-B230-3C4B-9D26-CCEE3E603DDD}"/>
              </a:ext>
            </a:extLst>
          </p:cNvPr>
          <p:cNvSpPr/>
          <p:nvPr/>
        </p:nvSpPr>
        <p:spPr>
          <a:xfrm>
            <a:off x="2596713" y="3610959"/>
            <a:ext cx="4508938" cy="863033"/>
          </a:xfrm>
          <a:custGeom>
            <a:avLst/>
            <a:gdLst>
              <a:gd name="connsiteX0" fmla="*/ 0 w 4508938"/>
              <a:gd name="connsiteY0" fmla="*/ 863033 h 863033"/>
              <a:gd name="connsiteX1" fmla="*/ 609600 w 4508938"/>
              <a:gd name="connsiteY1" fmla="*/ 751313 h 863033"/>
              <a:gd name="connsiteX2" fmla="*/ 1240221 w 4508938"/>
              <a:gd name="connsiteY2" fmla="*/ 484904 h 863033"/>
              <a:gd name="connsiteX3" fmla="*/ 1797269 w 4508938"/>
              <a:gd name="connsiteY3" fmla="*/ 3651 h 863033"/>
              <a:gd name="connsiteX4" fmla="*/ 2438400 w 4508938"/>
              <a:gd name="connsiteY4" fmla="*/ 270059 h 863033"/>
              <a:gd name="connsiteX5" fmla="*/ 3026980 w 4508938"/>
              <a:gd name="connsiteY5" fmla="*/ 390373 h 863033"/>
              <a:gd name="connsiteX6" fmla="*/ 3762704 w 4508938"/>
              <a:gd name="connsiteY6" fmla="*/ 536467 h 863033"/>
              <a:gd name="connsiteX7" fmla="*/ 4508938 w 4508938"/>
              <a:gd name="connsiteY7" fmla="*/ 854438 h 86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863033" extrusionOk="0">
                <a:moveTo>
                  <a:pt x="0" y="863033"/>
                </a:moveTo>
                <a:cubicBezTo>
                  <a:pt x="158642" y="812279"/>
                  <a:pt x="396978" y="816555"/>
                  <a:pt x="609600" y="751313"/>
                </a:cubicBezTo>
                <a:cubicBezTo>
                  <a:pt x="847454" y="694849"/>
                  <a:pt x="1017726" y="610295"/>
                  <a:pt x="1240221" y="484904"/>
                </a:cubicBezTo>
                <a:cubicBezTo>
                  <a:pt x="1405246" y="392442"/>
                  <a:pt x="1592645" y="66699"/>
                  <a:pt x="1797269" y="3651"/>
                </a:cubicBezTo>
                <a:cubicBezTo>
                  <a:pt x="1978369" y="-42331"/>
                  <a:pt x="2276305" y="226083"/>
                  <a:pt x="2438400" y="270059"/>
                </a:cubicBezTo>
                <a:cubicBezTo>
                  <a:pt x="2643353" y="334513"/>
                  <a:pt x="3026980" y="390372"/>
                  <a:pt x="3026980" y="390373"/>
                </a:cubicBezTo>
                <a:cubicBezTo>
                  <a:pt x="3207279" y="428585"/>
                  <a:pt x="3482611" y="490286"/>
                  <a:pt x="3762704" y="536467"/>
                </a:cubicBezTo>
                <a:cubicBezTo>
                  <a:pt x="4006648" y="584738"/>
                  <a:pt x="4223955" y="783268"/>
                  <a:pt x="4508938" y="854438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A51677-F9AC-FB45-BF83-78704CAD2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113" y="2977659"/>
            <a:ext cx="825500" cy="685800"/>
          </a:xfrm>
          <a:prstGeom prst="rect">
            <a:avLst/>
          </a:prstGeom>
        </p:spPr>
      </p:pic>
      <p:sp>
        <p:nvSpPr>
          <p:cNvPr id="18" name="Text Box 63">
            <a:extLst>
              <a:ext uri="{FF2B5EF4-FFF2-40B4-BE49-F238E27FC236}">
                <a16:creationId xmlns:a16="http://schemas.microsoft.com/office/drawing/2014/main" id="{943D8A06-96C2-9341-9110-C76394881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8" y="2851125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072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754A5F3-F249-B843-BB1D-BF2CA4A2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0" y="5180808"/>
            <a:ext cx="5092700" cy="596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B047CD-FBFD-1A45-9DDB-8F95BE5B7F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989" y="868442"/>
            <a:ext cx="6362700" cy="4978400"/>
          </a:xfrm>
          <a:prstGeom prst="rect">
            <a:avLst/>
          </a:prstGeom>
        </p:spPr>
      </p:pic>
      <p:sp>
        <p:nvSpPr>
          <p:cNvPr id="25" name="Text Box 63">
            <a:extLst>
              <a:ext uri="{FF2B5EF4-FFF2-40B4-BE49-F238E27FC236}">
                <a16:creationId xmlns:a16="http://schemas.microsoft.com/office/drawing/2014/main" id="{86AB7813-0262-2046-933C-D02B43AD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998" y="516889"/>
            <a:ext cx="1229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 en 1D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6" name="Text Box 63">
            <a:extLst>
              <a:ext uri="{FF2B5EF4-FFF2-40B4-BE49-F238E27FC236}">
                <a16:creationId xmlns:a16="http://schemas.microsoft.com/office/drawing/2014/main" id="{F9183AE1-220C-5345-9A95-F71E05C5B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567" y="4675954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Muestras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4653CB-C2FE-7943-963A-E99159AAFB0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575" y="815892"/>
            <a:ext cx="6400800" cy="5016500"/>
          </a:xfrm>
          <a:prstGeom prst="rect">
            <a:avLst/>
          </a:prstGeom>
        </p:spPr>
      </p:pic>
      <p:sp>
        <p:nvSpPr>
          <p:cNvPr id="28" name="Text Box 63">
            <a:extLst>
              <a:ext uri="{FF2B5EF4-FFF2-40B4-BE49-F238E27FC236}">
                <a16:creationId xmlns:a16="http://schemas.microsoft.com/office/drawing/2014/main" id="{37A87D5E-F2BD-7F41-A59C-0FB0CBCC1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868" y="2150439"/>
            <a:ext cx="15136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HISTOGRAMA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41AB4B-92F2-A54C-9333-AC20DDB9CA0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2782" y="849668"/>
            <a:ext cx="62992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8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93" y="2857500"/>
            <a:ext cx="8229600" cy="1143000"/>
          </a:xfrm>
        </p:spPr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 </a:t>
            </a:r>
            <a:r>
              <a:rPr lang="en-US" dirty="0" err="1">
                <a:latin typeface="Trebuchet MS" panose="020B0703020202090204" pitchFamily="34" charset="0"/>
              </a:rPr>
              <a:t>en</a:t>
            </a:r>
            <a:r>
              <a:rPr lang="en-US" dirty="0">
                <a:latin typeface="Trebuchet MS" panose="020B0703020202090204" pitchFamily="34" charset="0"/>
              </a:rPr>
              <a:t> 2D?</a:t>
            </a:r>
            <a:br>
              <a:rPr lang="en-US" dirty="0">
                <a:latin typeface="Trebuchet MS" panose="020B0703020202090204" pitchFamily="34" charset="0"/>
              </a:rPr>
            </a:br>
            <a:r>
              <a:rPr lang="en-US" dirty="0">
                <a:latin typeface="Trebuchet MS" panose="020B0703020202090204" pitchFamily="34" charset="0"/>
              </a:rPr>
              <a:t>KDE</a:t>
            </a:r>
          </a:p>
        </p:txBody>
      </p:sp>
    </p:spTree>
    <p:extLst>
      <p:ext uri="{BB962C8B-B14F-4D97-AF65-F5344CB8AC3E}">
        <p14:creationId xmlns:p14="http://schemas.microsoft.com/office/powerpoint/2010/main" val="3233550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84A522D-D92F-0D42-A335-B2EF42157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2" y="1654095"/>
            <a:ext cx="4261865" cy="3357064"/>
          </a:xfrm>
          <a:prstGeom prst="rect">
            <a:avLst/>
          </a:prstGeom>
        </p:spPr>
      </p:pic>
      <p:sp>
        <p:nvSpPr>
          <p:cNvPr id="10" name="Text Box 63">
            <a:extLst>
              <a:ext uri="{FF2B5EF4-FFF2-40B4-BE49-F238E27FC236}">
                <a16:creationId xmlns:a16="http://schemas.microsoft.com/office/drawing/2014/main" id="{F95F75A8-3D9D-CD4B-8380-697A0CB10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998" y="516889"/>
            <a:ext cx="1229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 en 2D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11" name="Text Box 63">
            <a:extLst>
              <a:ext uri="{FF2B5EF4-FFF2-40B4-BE49-F238E27FC236}">
                <a16:creationId xmlns:a16="http://schemas.microsoft.com/office/drawing/2014/main" id="{3A0F3BCB-08C1-B649-ACE9-88CD4649D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622" y="5221451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Muestras</a:t>
            </a:r>
            <a:endParaRPr lang="en-US" dirty="0">
              <a:latin typeface="Trebuchet MS" panose="020B070302020209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D98040-2A22-1342-960A-A19B26BD8888}"/>
              </a:ext>
            </a:extLst>
          </p:cNvPr>
          <p:cNvGrpSpPr/>
          <p:nvPr/>
        </p:nvGrpSpPr>
        <p:grpSpPr>
          <a:xfrm>
            <a:off x="4624550" y="1687920"/>
            <a:ext cx="4270320" cy="3902863"/>
            <a:chOff x="4624550" y="1687920"/>
            <a:chExt cx="4270320" cy="39028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45CDDD-4C64-5545-9678-F21116E70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4550" y="1687920"/>
              <a:ext cx="4270320" cy="3323239"/>
            </a:xfrm>
            <a:prstGeom prst="rect">
              <a:avLst/>
            </a:prstGeom>
          </p:spPr>
        </p:pic>
        <p:sp>
          <p:nvSpPr>
            <p:cNvPr id="12" name="Text Box 63">
              <a:extLst>
                <a:ext uri="{FF2B5EF4-FFF2-40B4-BE49-F238E27FC236}">
                  <a16:creationId xmlns:a16="http://schemas.microsoft.com/office/drawing/2014/main" id="{F9BE8631-73FE-6543-B1F5-C90AF6896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2736" y="5221451"/>
              <a:ext cx="5757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CL" dirty="0">
                  <a:latin typeface="Trebuchet MS" panose="020B0703020202090204" pitchFamily="34" charset="0"/>
                </a:rPr>
                <a:t>PDF</a:t>
              </a:r>
              <a:endParaRPr lang="en-US" dirty="0">
                <a:latin typeface="Trebuchet MS" panose="020B0703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324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48141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Extracción de Característica: Área en Pixeles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aphicFrame>
        <p:nvGraphicFramePr>
          <p:cNvPr id="10399" name="Group 159"/>
          <p:cNvGraphicFramePr>
            <a:graphicFrameLocks noGrp="1"/>
          </p:cNvGraphicFramePr>
          <p:nvPr/>
        </p:nvGraphicFramePr>
        <p:xfrm>
          <a:off x="228600" y="1676400"/>
          <a:ext cx="8153400" cy="466344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19.327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13.221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18.265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17.456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15.321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19.341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15.965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17.001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19.056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Naranja-75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15.900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Mandarina-50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13.439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 Box 2">
            <a:extLst>
              <a:ext uri="{FF2B5EF4-FFF2-40B4-BE49-F238E27FC236}">
                <a16:creationId xmlns:a16="http://schemas.microsoft.com/office/drawing/2014/main" id="{FC48D1FD-F2BC-9946-B7BF-A9ED87AD3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765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93" y="2857500"/>
            <a:ext cx="8229600" cy="1143000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PDF </a:t>
            </a:r>
            <a:r>
              <a:rPr lang="en-US" dirty="0" err="1"/>
              <a:t>en</a:t>
            </a:r>
            <a:r>
              <a:rPr lang="en-US" dirty="0"/>
              <a:t> 2D</a:t>
            </a:r>
            <a:br>
              <a:rPr lang="en-US" dirty="0"/>
            </a:br>
            <a:r>
              <a:rPr lang="en-US" dirty="0"/>
              <a:t>KDE</a:t>
            </a:r>
          </a:p>
        </p:txBody>
      </p:sp>
    </p:spTree>
    <p:extLst>
      <p:ext uri="{BB962C8B-B14F-4D97-AF65-F5344CB8AC3E}">
        <p14:creationId xmlns:p14="http://schemas.microsoft.com/office/powerpoint/2010/main" val="1358221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40C4911-7BC6-5F4B-9590-ED19B6892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7"/>
          <a:stretch/>
        </p:blipFill>
        <p:spPr bwMode="auto">
          <a:xfrm>
            <a:off x="31750" y="525516"/>
            <a:ext cx="9080500" cy="608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777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1A9A481-3F3D-3740-946C-2339868B6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48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489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3F32EF5-F5AA-B449-8646-42E3A2515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48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60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52EC8698-3F49-DE4D-BBCD-2254584C4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8" y="1481959"/>
            <a:ext cx="3633208" cy="410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2A8A3993-53EE-6D44-9239-3E09F3530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04" y="1481959"/>
            <a:ext cx="3633208" cy="410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145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AA54327-B020-A94B-9845-4462B790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6" t="10726" r="14745" b="26298"/>
          <a:stretch/>
        </p:blipFill>
        <p:spPr bwMode="auto">
          <a:xfrm>
            <a:off x="2722179" y="1629103"/>
            <a:ext cx="3510455" cy="382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2B36DD5-71FA-F64A-95CD-1DFB0101D341}"/>
              </a:ext>
            </a:extLst>
          </p:cNvPr>
          <p:cNvGrpSpPr/>
          <p:nvPr/>
        </p:nvGrpSpPr>
        <p:grpSpPr>
          <a:xfrm>
            <a:off x="2662182" y="1483492"/>
            <a:ext cx="2684518" cy="3573517"/>
            <a:chOff x="2662182" y="1483492"/>
            <a:chExt cx="2684518" cy="35735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35CCA0-B8E0-4B46-85A8-9DDE53079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7300" y="1483492"/>
              <a:ext cx="1549400" cy="3175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891FB5-054D-5C4B-B22A-38E0478AF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2182" y="4739509"/>
              <a:ext cx="1549400" cy="317500"/>
            </a:xfrm>
            <a:prstGeom prst="rect">
              <a:avLst/>
            </a:prstGeom>
          </p:spPr>
        </p:pic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31D4F7FE-A478-CA41-8577-221AF179C6B5}"/>
              </a:ext>
            </a:extLst>
          </p:cNvPr>
          <p:cNvSpPr/>
          <p:nvPr/>
        </p:nvSpPr>
        <p:spPr>
          <a:xfrm>
            <a:off x="3606800" y="2753360"/>
            <a:ext cx="1413314" cy="1925320"/>
          </a:xfrm>
          <a:custGeom>
            <a:avLst/>
            <a:gdLst>
              <a:gd name="connsiteX0" fmla="*/ 0 w 1413314"/>
              <a:gd name="connsiteY0" fmla="*/ 0 h 1925320"/>
              <a:gd name="connsiteX1" fmla="*/ 462280 w 1413314"/>
              <a:gd name="connsiteY1" fmla="*/ 213360 h 1925320"/>
              <a:gd name="connsiteX2" fmla="*/ 995680 w 1413314"/>
              <a:gd name="connsiteY2" fmla="*/ 462280 h 1925320"/>
              <a:gd name="connsiteX3" fmla="*/ 1330960 w 1413314"/>
              <a:gd name="connsiteY3" fmla="*/ 777240 h 1925320"/>
              <a:gd name="connsiteX4" fmla="*/ 1407160 w 1413314"/>
              <a:gd name="connsiteY4" fmla="*/ 1168400 h 1925320"/>
              <a:gd name="connsiteX5" fmla="*/ 1214120 w 1413314"/>
              <a:gd name="connsiteY5" fmla="*/ 1539240 h 1925320"/>
              <a:gd name="connsiteX6" fmla="*/ 894080 w 1413314"/>
              <a:gd name="connsiteY6" fmla="*/ 1717040 h 1925320"/>
              <a:gd name="connsiteX7" fmla="*/ 391160 w 1413314"/>
              <a:gd name="connsiteY7" fmla="*/ 1925320 h 192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3314" h="1925320">
                <a:moveTo>
                  <a:pt x="0" y="0"/>
                </a:moveTo>
                <a:lnTo>
                  <a:pt x="462280" y="213360"/>
                </a:lnTo>
                <a:cubicBezTo>
                  <a:pt x="628227" y="290407"/>
                  <a:pt x="850900" y="368300"/>
                  <a:pt x="995680" y="462280"/>
                </a:cubicBezTo>
                <a:cubicBezTo>
                  <a:pt x="1140460" y="556260"/>
                  <a:pt x="1262380" y="659553"/>
                  <a:pt x="1330960" y="777240"/>
                </a:cubicBezTo>
                <a:cubicBezTo>
                  <a:pt x="1399540" y="894927"/>
                  <a:pt x="1426633" y="1041400"/>
                  <a:pt x="1407160" y="1168400"/>
                </a:cubicBezTo>
                <a:cubicBezTo>
                  <a:pt x="1387687" y="1295400"/>
                  <a:pt x="1299633" y="1447800"/>
                  <a:pt x="1214120" y="1539240"/>
                </a:cubicBezTo>
                <a:cubicBezTo>
                  <a:pt x="1128607" y="1630680"/>
                  <a:pt x="1031240" y="1652693"/>
                  <a:pt x="894080" y="1717040"/>
                </a:cubicBezTo>
                <a:cubicBezTo>
                  <a:pt x="756920" y="1781387"/>
                  <a:pt x="574040" y="1853353"/>
                  <a:pt x="391160" y="192532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6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97BC50D9-A84F-6F43-B653-4E8E5F0C2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927100"/>
            <a:ext cx="89154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DB44922-FD9C-2148-81BF-BD104F9E57AF}"/>
              </a:ext>
            </a:extLst>
          </p:cNvPr>
          <p:cNvGrpSpPr/>
          <p:nvPr/>
        </p:nvGrpSpPr>
        <p:grpSpPr>
          <a:xfrm>
            <a:off x="2443480" y="3810000"/>
            <a:ext cx="2809240" cy="807720"/>
            <a:chOff x="2443480" y="3810000"/>
            <a:chExt cx="2809240" cy="80772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CBB9595F-9488-9741-B2B5-55FF14FD0125}"/>
                </a:ext>
              </a:extLst>
            </p:cNvPr>
            <p:cNvSpPr/>
            <p:nvPr/>
          </p:nvSpPr>
          <p:spPr>
            <a:xfrm>
              <a:off x="2443480" y="3870960"/>
              <a:ext cx="472440" cy="238760"/>
            </a:xfrm>
            <a:custGeom>
              <a:avLst/>
              <a:gdLst>
                <a:gd name="connsiteX0" fmla="*/ 0 w 472440"/>
                <a:gd name="connsiteY0" fmla="*/ 238760 h 238760"/>
                <a:gd name="connsiteX1" fmla="*/ 223520 w 472440"/>
                <a:gd name="connsiteY1" fmla="*/ 91440 h 238760"/>
                <a:gd name="connsiteX2" fmla="*/ 472440 w 472440"/>
                <a:gd name="connsiteY2" fmla="*/ 0 h 238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440" h="238760">
                  <a:moveTo>
                    <a:pt x="0" y="238760"/>
                  </a:moveTo>
                  <a:cubicBezTo>
                    <a:pt x="72390" y="184996"/>
                    <a:pt x="144780" y="131233"/>
                    <a:pt x="223520" y="91440"/>
                  </a:cubicBezTo>
                  <a:cubicBezTo>
                    <a:pt x="302260" y="51647"/>
                    <a:pt x="387350" y="25823"/>
                    <a:pt x="47244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5F580DB-FDDF-3644-99CC-5F2C0B31772E}"/>
                </a:ext>
              </a:extLst>
            </p:cNvPr>
            <p:cNvSpPr/>
            <p:nvPr/>
          </p:nvSpPr>
          <p:spPr>
            <a:xfrm>
              <a:off x="3886200" y="3810000"/>
              <a:ext cx="1366520" cy="807720"/>
            </a:xfrm>
            <a:custGeom>
              <a:avLst/>
              <a:gdLst>
                <a:gd name="connsiteX0" fmla="*/ 0 w 1366520"/>
                <a:gd name="connsiteY0" fmla="*/ 0 h 807720"/>
                <a:gd name="connsiteX1" fmla="*/ 381000 w 1366520"/>
                <a:gd name="connsiteY1" fmla="*/ 101600 h 807720"/>
                <a:gd name="connsiteX2" fmla="*/ 670560 w 1366520"/>
                <a:gd name="connsiteY2" fmla="*/ 218440 h 807720"/>
                <a:gd name="connsiteX3" fmla="*/ 924560 w 1366520"/>
                <a:gd name="connsiteY3" fmla="*/ 350520 h 807720"/>
                <a:gd name="connsiteX4" fmla="*/ 1173480 w 1366520"/>
                <a:gd name="connsiteY4" fmla="*/ 553720 h 807720"/>
                <a:gd name="connsiteX5" fmla="*/ 1366520 w 1366520"/>
                <a:gd name="connsiteY5" fmla="*/ 807720 h 80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6520" h="807720">
                  <a:moveTo>
                    <a:pt x="0" y="0"/>
                  </a:moveTo>
                  <a:cubicBezTo>
                    <a:pt x="134620" y="32596"/>
                    <a:pt x="269240" y="65193"/>
                    <a:pt x="381000" y="101600"/>
                  </a:cubicBezTo>
                  <a:cubicBezTo>
                    <a:pt x="492760" y="138007"/>
                    <a:pt x="579967" y="176953"/>
                    <a:pt x="670560" y="218440"/>
                  </a:cubicBezTo>
                  <a:cubicBezTo>
                    <a:pt x="761153" y="259927"/>
                    <a:pt x="840740" y="294640"/>
                    <a:pt x="924560" y="350520"/>
                  </a:cubicBezTo>
                  <a:cubicBezTo>
                    <a:pt x="1008380" y="406400"/>
                    <a:pt x="1099820" y="477520"/>
                    <a:pt x="1173480" y="553720"/>
                  </a:cubicBezTo>
                  <a:cubicBezTo>
                    <a:pt x="1247140" y="629920"/>
                    <a:pt x="1306830" y="718820"/>
                    <a:pt x="1366520" y="80772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175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2974C-0D09-DA4D-BE58-409766B7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9200"/>
            <a:ext cx="8229600" cy="1143000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Naïve Bayes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776124-D9D4-304D-A181-7FC7CB797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3270250"/>
            <a:ext cx="6375400" cy="31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23B87E-EF66-7A4B-B72A-B47063ED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0" y="4109981"/>
            <a:ext cx="6375400" cy="317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697D97-0151-0546-8051-730655511F48}"/>
              </a:ext>
            </a:extLst>
          </p:cNvPr>
          <p:cNvSpPr txBox="1"/>
          <p:nvPr/>
        </p:nvSpPr>
        <p:spPr>
          <a:xfrm>
            <a:off x="3248561" y="5424134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Eventos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independientes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3554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2668601-2ADC-3441-BBC4-D5945F45F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387" y="89269"/>
            <a:ext cx="6663558" cy="66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7303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2668601-2ADC-3441-BBC4-D5945F45F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387" y="89269"/>
            <a:ext cx="6663558" cy="66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40C020-6EBA-D14C-BD2B-EA85F379E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00" y="1483492"/>
            <a:ext cx="1549400" cy="31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32B80B-A12B-C140-AF0F-D2DDA675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182" y="4739509"/>
            <a:ext cx="15494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C4E796-56D8-0A40-B08F-DE42F7261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613" y="4005974"/>
            <a:ext cx="10922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F0A1B5-6500-E749-B258-4D607E363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4682" y="337864"/>
            <a:ext cx="1092200" cy="31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7225AF-0737-6D4A-9261-22B873A4B5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7120" y="337864"/>
            <a:ext cx="1092200" cy="31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7AED3D-6226-FD47-8329-20098CE70B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5613" y="2534526"/>
            <a:ext cx="1092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4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Histogramas:</a:t>
            </a:r>
          </a:p>
          <a:p>
            <a:pPr algn="l"/>
            <a:endParaRPr lang="es-CL">
              <a:latin typeface="Trebuchet MS" panose="020B0703020202090204" pitchFamily="34" charset="0"/>
            </a:endParaRPr>
          </a:p>
          <a:p>
            <a:pPr algn="l"/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1999" y="1752600"/>
            <a:ext cx="18431" cy="27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4290844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4403838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781278" y="1894178"/>
            <a:ext cx="3390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Frutas (naranjas y mandarinas)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2651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9A40BC-5121-6547-8C37-A51F350D7387}"/>
              </a:ext>
            </a:extLst>
          </p:cNvPr>
          <p:cNvGrpSpPr/>
          <p:nvPr/>
        </p:nvGrpSpPr>
        <p:grpSpPr>
          <a:xfrm>
            <a:off x="3124200" y="1752600"/>
            <a:ext cx="4953000" cy="2619705"/>
            <a:chOff x="3124200" y="1752600"/>
            <a:chExt cx="4953000" cy="4267200"/>
          </a:xfrm>
        </p:grpSpPr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632438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909844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3757444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3605044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3300244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3376444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3876020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3710920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3547408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3218795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C29C6-8B5F-A04E-AD2F-E5AD19623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499" y="2462815"/>
            <a:ext cx="1905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310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2974C-0D09-DA4D-BE58-409766B7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9200"/>
            <a:ext cx="8229600" cy="1143000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Naïve Bayes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776124-D9D4-304D-A181-7FC7CB797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3270250"/>
            <a:ext cx="6375400" cy="31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23B87E-EF66-7A4B-B72A-B47063ED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0" y="4109981"/>
            <a:ext cx="6375400" cy="317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697D97-0151-0546-8051-730655511F48}"/>
              </a:ext>
            </a:extLst>
          </p:cNvPr>
          <p:cNvSpPr txBox="1"/>
          <p:nvPr/>
        </p:nvSpPr>
        <p:spPr>
          <a:xfrm>
            <a:off x="3248561" y="5424134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Eventos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independientes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79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Histogramas:</a:t>
            </a:r>
          </a:p>
          <a:p>
            <a:pPr algn="l"/>
            <a:endParaRPr lang="es-CL">
              <a:latin typeface="Trebuchet MS" panose="020B0703020202090204" pitchFamily="34" charset="0"/>
            </a:endParaRPr>
          </a:p>
          <a:p>
            <a:pPr algn="l"/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2" name="Text Box 60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mandarinas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5" name="Text Box 63"/>
          <p:cNvSpPr txBox="1">
            <a:spLocks noChangeArrowheads="1"/>
          </p:cNvSpPr>
          <p:nvPr/>
        </p:nvSpPr>
        <p:spPr bwMode="auto">
          <a:xfrm>
            <a:off x="762000" y="4191000"/>
            <a:ext cx="10711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naranjas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4" name="Rectangle 84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5" name="Rectangle 85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A5238C-C204-7548-B773-BE6CFD028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3" y="4385037"/>
            <a:ext cx="914395" cy="3532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20965F-46F7-E540-886B-3A43DF723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625" y="2225972"/>
            <a:ext cx="920749" cy="3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1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PDF: Probability Density Function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Text Box 60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6155" name="Text Box 63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4" name="Rectangle 84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5" name="Rectangle 85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835EB-CF5C-B846-B724-CC97E238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214" y="2074022"/>
            <a:ext cx="825500" cy="6858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D348D6F-07A2-3341-96F8-AC2C3430E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4359955"/>
            <a:ext cx="825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9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Definiciones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424C8-666B-004D-A1A8-0D2912C3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93833"/>
            <a:ext cx="3048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1DECF-31CC-E846-B0E0-D250C8747C2A}"/>
              </a:ext>
            </a:extLst>
          </p:cNvPr>
          <p:cNvSpPr txBox="1"/>
          <p:nvPr/>
        </p:nvSpPr>
        <p:spPr>
          <a:xfrm>
            <a:off x="3815255" y="180441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Mandarina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127FC-2168-1248-B59D-1518691E5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465278"/>
            <a:ext cx="3048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7194A-7ED5-F04C-9D54-B5D4E95D69C3}"/>
              </a:ext>
            </a:extLst>
          </p:cNvPr>
          <p:cNvSpPr txBox="1"/>
          <p:nvPr/>
        </p:nvSpPr>
        <p:spPr>
          <a:xfrm>
            <a:off x="3815254" y="237586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E63E3-4606-AD4A-ABDD-26EDA6147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072661"/>
            <a:ext cx="165100" cy="13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CB86EA-173B-F24D-B33B-EACAF187AC32}"/>
              </a:ext>
            </a:extLst>
          </p:cNvPr>
          <p:cNvSpPr txBox="1"/>
          <p:nvPr/>
        </p:nvSpPr>
        <p:spPr>
          <a:xfrm>
            <a:off x="3815254" y="2947307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Característica</a:t>
            </a:r>
            <a:r>
              <a:rPr lang="en-US" dirty="0">
                <a:latin typeface="Trebuchet MS" panose="020B0703020202090204" pitchFamily="34" charset="0"/>
              </a:rPr>
              <a:t> (</a:t>
            </a:r>
            <a:r>
              <a:rPr lang="en-US" dirty="0" err="1">
                <a:latin typeface="Trebuchet MS" panose="020B0703020202090204" pitchFamily="34" charset="0"/>
              </a:rPr>
              <a:t>área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241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4" name="Rectangle 84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5" name="Rectangle 85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D2FC8FD-9B05-444A-8953-474B8ED0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84" y="1932469"/>
            <a:ext cx="304800" cy="1905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BA23D8-AC3F-D54B-BC5C-6BB0421C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743" y="4316052"/>
            <a:ext cx="304800" cy="1905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1AE875-84C8-3748-912A-27DFA8BDBA73}"/>
              </a:ext>
            </a:extLst>
          </p:cNvPr>
          <p:cNvSpPr txBox="1"/>
          <p:nvPr/>
        </p:nvSpPr>
        <p:spPr>
          <a:xfrm>
            <a:off x="856594" y="183603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379DF1-0CB5-434D-9DC3-D6D40F35E498}"/>
              </a:ext>
            </a:extLst>
          </p:cNvPr>
          <p:cNvSpPr txBox="1"/>
          <p:nvPr/>
        </p:nvSpPr>
        <p:spPr>
          <a:xfrm>
            <a:off x="882869" y="420266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</p:spTree>
    <p:extLst>
      <p:ext uri="{BB962C8B-B14F-4D97-AF65-F5344CB8AC3E}">
        <p14:creationId xmlns:p14="http://schemas.microsoft.com/office/powerpoint/2010/main" val="288125753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825</Words>
  <Application>Microsoft Macintosh PowerPoint</Application>
  <PresentationFormat>On-screen Show (4:3)</PresentationFormat>
  <Paragraphs>271</Paragraphs>
  <Slides>50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Times New Roman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Definiciones</vt:lpstr>
      <vt:lpstr>PowerPoint Presentation</vt:lpstr>
      <vt:lpstr>PowerPoint Presentation</vt:lpstr>
      <vt:lpstr>Definiciones</vt:lpstr>
      <vt:lpstr>Clasificación según Bayes</vt:lpstr>
      <vt:lpstr>Clasificación según Bayes</vt:lpstr>
      <vt:lpstr>Clasificación según Bayes</vt:lpstr>
      <vt:lpstr>PowerPoint Presentation</vt:lpstr>
      <vt:lpstr>PowerPoint Presentation</vt:lpstr>
      <vt:lpstr>Clasificación según Bayes</vt:lpstr>
      <vt:lpstr>PowerPoint Presentation</vt:lpstr>
      <vt:lpstr>Clasificación según Bayes</vt:lpstr>
      <vt:lpstr>Clasificación según Bayes</vt:lpstr>
      <vt:lpstr>Clasificación según Bayes</vt:lpstr>
      <vt:lpstr>Definiciones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Clasificación según Bayes</vt:lpstr>
      <vt:lpstr>PowerPoint Presentation</vt:lpstr>
      <vt:lpstr>Cómo calcular la PDF en 1D? KDE</vt:lpstr>
      <vt:lpstr>Cómo calcular la PDF?</vt:lpstr>
      <vt:lpstr>Cómo calcular la PDF?</vt:lpstr>
      <vt:lpstr>Cómo calcular la PDF?</vt:lpstr>
      <vt:lpstr>Cómo calcular la PDF?</vt:lpstr>
      <vt:lpstr>Cómo calcular la PDF?</vt:lpstr>
      <vt:lpstr>PowerPoint Presentation</vt:lpstr>
      <vt:lpstr>Cómo calcular la PDF en 2D? KDE</vt:lpstr>
      <vt:lpstr>PowerPoint Presentation</vt:lpstr>
      <vt:lpstr>Ejemplo PDF en 2D KDE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Naïve Bayes</vt:lpstr>
      <vt:lpstr>PowerPoint Presentation</vt:lpstr>
      <vt:lpstr>PowerPoint Presentation</vt:lpstr>
      <vt:lpstr>Naïve Bayes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52</cp:revision>
  <dcterms:created xsi:type="dcterms:W3CDTF">2010-05-25T21:48:43Z</dcterms:created>
  <dcterms:modified xsi:type="dcterms:W3CDTF">2023-05-18T14:24:34Z</dcterms:modified>
</cp:coreProperties>
</file>