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01" r:id="rId2"/>
    <p:sldId id="282" r:id="rId3"/>
    <p:sldId id="303" r:id="rId4"/>
    <p:sldId id="283" r:id="rId5"/>
    <p:sldId id="305" r:id="rId6"/>
    <p:sldId id="306" r:id="rId7"/>
    <p:sldId id="332" r:id="rId8"/>
    <p:sldId id="307" r:id="rId9"/>
    <p:sldId id="284" r:id="rId10"/>
    <p:sldId id="308" r:id="rId11"/>
    <p:sldId id="309" r:id="rId12"/>
    <p:sldId id="311" r:id="rId13"/>
    <p:sldId id="310" r:id="rId14"/>
    <p:sldId id="312" r:id="rId15"/>
    <p:sldId id="313" r:id="rId16"/>
    <p:sldId id="314" r:id="rId17"/>
    <p:sldId id="315" r:id="rId18"/>
    <p:sldId id="317" r:id="rId19"/>
    <p:sldId id="328" r:id="rId20"/>
    <p:sldId id="319" r:id="rId21"/>
    <p:sldId id="329" r:id="rId22"/>
    <p:sldId id="324" r:id="rId23"/>
    <p:sldId id="325" r:id="rId24"/>
    <p:sldId id="327" r:id="rId25"/>
    <p:sldId id="330" r:id="rId26"/>
    <p:sldId id="333" r:id="rId27"/>
    <p:sldId id="334" r:id="rId28"/>
    <p:sldId id="331" r:id="rId29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9300"/>
    <a:srgbClr val="0096FF"/>
    <a:srgbClr val="0000FF"/>
    <a:srgbClr val="FFB4B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62"/>
  </p:normalViewPr>
  <p:slideViewPr>
    <p:cSldViewPr snapToGrid="0"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Classification - Intro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FA8BE-3FC7-BE4D-AAA0-8E83C78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PAT04_intro.pptx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6773-14E6-FA4D-91EE-83FAF58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779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D8720ED6-093D-2848-9946-3BC5D0C31A40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BF7E16-4B54-5148-84EA-8DAC1624CF97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55011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967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771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BDB1443A-2AA9-D54B-BCF4-C695A3DC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F645D835-F904-DF4F-A51A-647729B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06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D5CE5-A82B-A842-8C9E-328CC3E967C3}"/>
              </a:ext>
            </a:extLst>
          </p:cNvPr>
          <p:cNvSpPr txBox="1"/>
          <p:nvPr/>
        </p:nvSpPr>
        <p:spPr>
          <a:xfrm>
            <a:off x="5229604" y="206721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all testing samples…</a:t>
            </a:r>
          </a:p>
          <a:p>
            <a:r>
              <a:rPr lang="en-US" dirty="0"/>
              <a:t>Compute Accuracy</a:t>
            </a:r>
          </a:p>
        </p:txBody>
      </p:sp>
    </p:spTree>
    <p:extLst>
      <p:ext uri="{BB962C8B-B14F-4D97-AF65-F5344CB8AC3E}">
        <p14:creationId xmlns:p14="http://schemas.microsoft.com/office/powerpoint/2010/main" val="213615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49AF98-901E-854A-93D0-2C066CA14C7E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BB820B-E58F-4F46-B549-F1888779A065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12A2C8-FF8B-D14B-9C96-B3DDF6346A88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FCF95D4-D361-9E41-AA2E-60C3BEB63AB1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9CD57C-AD31-444D-9247-9A13A883CBF3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1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B28B74-E50E-B44D-B6D4-476F2412088F}"/>
              </a:ext>
            </a:extLst>
          </p:cNvPr>
          <p:cNvSpPr/>
          <p:nvPr/>
        </p:nvSpPr>
        <p:spPr>
          <a:xfrm>
            <a:off x="7620000" y="3093415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30725-47E0-9F4F-8AB9-48FB5BFCF5BD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FDD674-E1DE-3E47-9E9F-DA911493B4B7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E04E5-0009-264B-BEC2-61AE49C077F4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24E5E0-707A-FB4F-A2D6-E4BB58085B3C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3E0FB2-50EC-2749-B71C-CF4888D2FC2C}"/>
              </a:ext>
            </a:extLst>
          </p:cNvPr>
          <p:cNvSpPr txBox="1"/>
          <p:nvPr/>
        </p:nvSpPr>
        <p:spPr>
          <a:xfrm>
            <a:off x="8033499" y="4220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3E7F7-4DE5-B64E-8D38-02EDB4958319}"/>
              </a:ext>
            </a:extLst>
          </p:cNvPr>
          <p:cNvSpPr txBox="1"/>
          <p:nvPr/>
        </p:nvSpPr>
        <p:spPr>
          <a:xfrm>
            <a:off x="7385680" y="423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A345-1E67-D44D-BB7C-C3A4B7CB2107}"/>
              </a:ext>
            </a:extLst>
          </p:cNvPr>
          <p:cNvSpPr txBox="1"/>
          <p:nvPr/>
        </p:nvSpPr>
        <p:spPr>
          <a:xfrm>
            <a:off x="6984987" y="481167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829BEF-5E74-144D-905E-5A343161F2E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7386700" y="4604869"/>
            <a:ext cx="168257" cy="20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BDE942-9AE7-7244-9720-104FA7EF8D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189952" y="4589636"/>
            <a:ext cx="229116" cy="2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E9488B-92CA-FE46-ACD0-77FAF8D5C14B}"/>
              </a:ext>
            </a:extLst>
          </p:cNvPr>
          <p:cNvSpPr txBox="1"/>
          <p:nvPr/>
        </p:nvSpPr>
        <p:spPr>
          <a:xfrm>
            <a:off x="7838804" y="48439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56449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2825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09700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26198"/>
              </p:ext>
            </p:extLst>
          </p:nvPr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3051"/>
              </p:ext>
            </p:extLst>
          </p:nvPr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71188"/>
              </p:ext>
            </p:extLst>
          </p:nvPr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8744" y="19296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cxnSpLocks/>
            <a:endCxn id="44" idx="0"/>
          </p:cNvCxnSpPr>
          <p:nvPr/>
        </p:nvCxnSpPr>
        <p:spPr>
          <a:xfrm>
            <a:off x="3383868" y="2466095"/>
            <a:ext cx="0" cy="60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B72A30-7F8A-4245-AB6C-4A8F3449F99E}"/>
              </a:ext>
            </a:extLst>
          </p:cNvPr>
          <p:cNvSpPr/>
          <p:nvPr/>
        </p:nvSpPr>
        <p:spPr>
          <a:xfrm>
            <a:off x="3146566" y="14336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6B302-E861-FC42-B48E-2500608C5C88}"/>
              </a:ext>
            </a:extLst>
          </p:cNvPr>
          <p:cNvSpPr txBox="1"/>
          <p:nvPr/>
        </p:nvSpPr>
        <p:spPr>
          <a:xfrm>
            <a:off x="3464718" y="294613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53" name="Footer Placeholder 51">
            <a:extLst>
              <a:ext uri="{FF2B5EF4-FFF2-40B4-BE49-F238E27FC236}">
                <a16:creationId xmlns:a16="http://schemas.microsoft.com/office/drawing/2014/main" id="{6A5F82F1-E801-A14B-82A5-8E0CD45C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4" name="Slide Number Placeholder 52">
            <a:extLst>
              <a:ext uri="{FF2B5EF4-FFF2-40B4-BE49-F238E27FC236}">
                <a16:creationId xmlns:a16="http://schemas.microsoft.com/office/drawing/2014/main" id="{813124A5-AF40-0A42-B6AA-6DBA325B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F721E8-8D09-6648-A391-90ED9B6E0913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182E8125-0B23-F646-9E96-6FE3C2CD1139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17496-D8F7-A049-91FE-4DBA1E2E5D10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2433AB8-E61A-6749-94D9-2F526408D133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464EF-1824-B34F-8C22-18F4C39571D9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96475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F721E8-8D09-6648-A391-90ED9B6E0913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182E8125-0B23-F646-9E96-6FE3C2CD1139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17496-D8F7-A049-91FE-4DBA1E2E5D10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2433AB8-E61A-6749-94D9-2F526408D133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464EF-1824-B34F-8C22-18F4C39571D9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19999-E1BC-5942-8A45-46F465716028}"/>
              </a:ext>
            </a:extLst>
          </p:cNvPr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FC2C5B-DFBA-5743-8FB7-FA57D061EF9D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D52BC-1002-9F4D-89AF-6765AB179D87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78535A-D1D9-E442-9CC8-E7FB695C7901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898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335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D5CE5-A82B-A842-8C9E-328CC3E967C3}"/>
              </a:ext>
            </a:extLst>
          </p:cNvPr>
          <p:cNvSpPr txBox="1"/>
          <p:nvPr/>
        </p:nvSpPr>
        <p:spPr>
          <a:xfrm>
            <a:off x="5229604" y="206721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all testing samples…</a:t>
            </a:r>
          </a:p>
          <a:p>
            <a:r>
              <a:rPr lang="en-US" dirty="0"/>
              <a:t>Compute Accuracy</a:t>
            </a:r>
          </a:p>
        </p:txBody>
      </p:sp>
    </p:spTree>
    <p:extLst>
      <p:ext uri="{BB962C8B-B14F-4D97-AF65-F5344CB8AC3E}">
        <p14:creationId xmlns:p14="http://schemas.microsoft.com/office/powerpoint/2010/main" val="119004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49AF98-901E-854A-93D0-2C066CA14C7E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BB820B-E58F-4F46-B549-F1888779A065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12A2C8-FF8B-D14B-9C96-B3DDF6346A88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FCF95D4-D361-9E41-AA2E-60C3BEB63AB1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9CD57C-AD31-444D-9247-9A13A883CBF3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6360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052B0-9489-2D45-854C-BF438AB2CFA8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</a:t>
            </a:r>
            <a:r>
              <a:rPr lang="en-US" dirty="0">
                <a:solidFill>
                  <a:srgbClr val="0096FF"/>
                </a:solidFill>
              </a:rPr>
              <a:t>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>
                <a:solidFill>
                  <a:srgbClr val="0096FF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FF9300"/>
                </a:solidFill>
              </a:rPr>
              <a:t>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>
                <a:solidFill>
                  <a:srgbClr val="FF9300"/>
                </a:solidFill>
              </a:rPr>
              <a:t>,d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>
                <a:solidFill>
                  <a:srgbClr val="FF9300"/>
                </a:solidFill>
              </a:rPr>
              <a:t>)</a:t>
            </a:r>
            <a:r>
              <a:rPr lang="en-US" dirty="0"/>
              <a:t>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 err="1"/>
              <a:t>,Definition</a:t>
            </a:r>
            <a:r>
              <a:rPr lang="en-US" dirty="0"/>
              <a:t>)</a:t>
            </a:r>
          </a:p>
          <a:p>
            <a:r>
              <a:rPr lang="en-US" dirty="0"/>
              <a:t>3.	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  <a:r>
              <a:rPr lang="en-US" dirty="0"/>
              <a:t>  		   ← Testing(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9300"/>
                </a:solidFill>
              </a:rPr>
              <a:t>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7D9FC-B270-0749-829C-E72017D1A9B0}"/>
              </a:ext>
            </a:extLst>
          </p:cNvPr>
          <p:cNvGrpSpPr/>
          <p:nvPr/>
        </p:nvGrpSpPr>
        <p:grpSpPr>
          <a:xfrm>
            <a:off x="2217683" y="950889"/>
            <a:ext cx="3216166" cy="1666187"/>
            <a:chOff x="2217683" y="950889"/>
            <a:chExt cx="3216166" cy="16661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F5C2F0-9653-8547-BF72-E1A47D59A75E}"/>
                </a:ext>
              </a:extLst>
            </p:cNvPr>
            <p:cNvSpPr txBox="1"/>
            <p:nvPr/>
          </p:nvSpPr>
          <p:spPr>
            <a:xfrm>
              <a:off x="3457026" y="950889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96FF"/>
                  </a:solidFill>
                  <a:latin typeface="Courier" pitchFamily="2" charset="0"/>
                </a:rPr>
                <a:t>Xtrain,ytrain</a:t>
              </a:r>
              <a:endParaRPr lang="en-US" dirty="0">
                <a:solidFill>
                  <a:srgbClr val="0096FF"/>
                </a:solidFill>
                <a:latin typeface="Courier" pitchFamily="2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93B63B-68C0-C44E-BC0D-E6FA4C5B7B1D}"/>
                </a:ext>
              </a:extLst>
            </p:cNvPr>
            <p:cNvCxnSpPr/>
            <p:nvPr/>
          </p:nvCxnSpPr>
          <p:spPr>
            <a:xfrm flipV="1">
              <a:off x="2217683" y="1313793"/>
              <a:ext cx="1177158" cy="13032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267D35-D745-A846-A2F4-94CDD050CFDA}"/>
              </a:ext>
            </a:extLst>
          </p:cNvPr>
          <p:cNvGrpSpPr/>
          <p:nvPr/>
        </p:nvGrpSpPr>
        <p:grpSpPr>
          <a:xfrm>
            <a:off x="909779" y="3719116"/>
            <a:ext cx="873957" cy="1192524"/>
            <a:chOff x="909779" y="3719116"/>
            <a:chExt cx="873957" cy="1192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5BB853-7DC7-C24D-8DD9-5EA4643416DC}"/>
                </a:ext>
              </a:extLst>
            </p:cNvPr>
            <p:cNvSpPr txBox="1"/>
            <p:nvPr/>
          </p:nvSpPr>
          <p:spPr>
            <a:xfrm>
              <a:off x="909779" y="454230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  <a:latin typeface="Courier" pitchFamily="2" charset="0"/>
                </a:rPr>
                <a:t>ypred</a:t>
              </a:r>
              <a:endParaRPr lang="en-US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216A55-3F21-D74B-BD51-E30BE7895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076" y="3719116"/>
              <a:ext cx="665388" cy="7793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4D70B7-9A4C-E846-887A-633EDDCB7196}"/>
              </a:ext>
            </a:extLst>
          </p:cNvPr>
          <p:cNvGrpSpPr/>
          <p:nvPr/>
        </p:nvGrpSpPr>
        <p:grpSpPr>
          <a:xfrm>
            <a:off x="3250933" y="1683494"/>
            <a:ext cx="2242390" cy="862172"/>
            <a:chOff x="3250933" y="1683494"/>
            <a:chExt cx="2242390" cy="8621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4CA81B-F7FA-DD47-B064-7BE439E65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933" y="1965434"/>
              <a:ext cx="490750" cy="5802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63230-37AD-874A-9F05-F3D7598CCB8D}"/>
                </a:ext>
              </a:extLst>
            </p:cNvPr>
            <p:cNvSpPr txBox="1"/>
            <p:nvPr/>
          </p:nvSpPr>
          <p:spPr>
            <a:xfrm>
              <a:off x="3792216" y="168349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9300"/>
                  </a:solidFill>
                  <a:latin typeface="Courier" pitchFamily="2" charset="0"/>
                </a:rPr>
                <a:t>Xtest,ytest</a:t>
              </a:r>
              <a:endParaRPr lang="en-US" dirty="0">
                <a:solidFill>
                  <a:srgbClr val="FF9300"/>
                </a:solidFill>
                <a:latin typeface="Courier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BC3B90-AB58-5C48-A3BD-EB7F73F78E3B}"/>
              </a:ext>
            </a:extLst>
          </p:cNvPr>
          <p:cNvSpPr txBox="1"/>
          <p:nvPr/>
        </p:nvSpPr>
        <p:spPr>
          <a:xfrm>
            <a:off x="2329473" y="4726974"/>
            <a:ext cx="6208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Example for KNN-3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	= </a:t>
            </a:r>
            <a:r>
              <a:rPr lang="en-US" dirty="0" err="1">
                <a:latin typeface="Courier" pitchFamily="2" charset="0"/>
              </a:rPr>
              <a:t>KNeighborsClassifier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n_neighbors</a:t>
            </a:r>
            <a:r>
              <a:rPr lang="en-US" dirty="0">
                <a:latin typeface="Courier" pitchFamily="2" charset="0"/>
              </a:rPr>
              <a:t>=3)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clf.fit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Xtrain</a:t>
            </a:r>
            <a:r>
              <a:rPr lang="en-US" dirty="0">
                <a:solidFill>
                  <a:srgbClr val="0096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ytrain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3.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clf.predict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Xtest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4. acc	 = </a:t>
            </a:r>
            <a:r>
              <a:rPr lang="en-US" dirty="0" err="1">
                <a:latin typeface="Courier" pitchFamily="2" charset="0"/>
              </a:rPr>
              <a:t>accuracy_score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 err="1">
                <a:latin typeface="Courier" pitchFamily="2" charset="0"/>
              </a:rPr>
              <a:t>,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ytest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75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052B0-9489-2D45-854C-BF438AB2CFA8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</a:t>
            </a:r>
            <a:r>
              <a:rPr lang="en-US" dirty="0">
                <a:solidFill>
                  <a:srgbClr val="0096FF"/>
                </a:solidFill>
              </a:rPr>
              <a:t>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>
                <a:solidFill>
                  <a:srgbClr val="0096FF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FF9300"/>
                </a:solidFill>
              </a:rPr>
              <a:t>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>
                <a:solidFill>
                  <a:srgbClr val="FF9300"/>
                </a:solidFill>
              </a:rPr>
              <a:t>,d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>
                <a:solidFill>
                  <a:srgbClr val="FF9300"/>
                </a:solidFill>
              </a:rPr>
              <a:t>)</a:t>
            </a:r>
            <a:r>
              <a:rPr lang="en-US" dirty="0"/>
              <a:t>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 err="1"/>
              <a:t>,Definition</a:t>
            </a:r>
            <a:r>
              <a:rPr lang="en-US" dirty="0"/>
              <a:t>)</a:t>
            </a:r>
          </a:p>
          <a:p>
            <a:r>
              <a:rPr lang="en-US" dirty="0"/>
              <a:t>3.	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  <a:r>
              <a:rPr lang="en-US" dirty="0"/>
              <a:t>  		   ← Testing(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9300"/>
                </a:solidFill>
              </a:rPr>
              <a:t>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7D9FC-B270-0749-829C-E72017D1A9B0}"/>
              </a:ext>
            </a:extLst>
          </p:cNvPr>
          <p:cNvGrpSpPr/>
          <p:nvPr/>
        </p:nvGrpSpPr>
        <p:grpSpPr>
          <a:xfrm>
            <a:off x="2217683" y="950889"/>
            <a:ext cx="3216166" cy="1666187"/>
            <a:chOff x="2217683" y="950889"/>
            <a:chExt cx="3216166" cy="16661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F5C2F0-9653-8547-BF72-E1A47D59A75E}"/>
                </a:ext>
              </a:extLst>
            </p:cNvPr>
            <p:cNvSpPr txBox="1"/>
            <p:nvPr/>
          </p:nvSpPr>
          <p:spPr>
            <a:xfrm>
              <a:off x="3457026" y="950889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96FF"/>
                  </a:solidFill>
                  <a:latin typeface="Courier" pitchFamily="2" charset="0"/>
                </a:rPr>
                <a:t>Xtrain,ytrain</a:t>
              </a:r>
              <a:endParaRPr lang="en-US" dirty="0">
                <a:solidFill>
                  <a:srgbClr val="0096FF"/>
                </a:solidFill>
                <a:latin typeface="Courier" pitchFamily="2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93B63B-68C0-C44E-BC0D-E6FA4C5B7B1D}"/>
                </a:ext>
              </a:extLst>
            </p:cNvPr>
            <p:cNvCxnSpPr/>
            <p:nvPr/>
          </p:nvCxnSpPr>
          <p:spPr>
            <a:xfrm flipV="1">
              <a:off x="2217683" y="1313793"/>
              <a:ext cx="1177158" cy="13032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267D35-D745-A846-A2F4-94CDD050CFDA}"/>
              </a:ext>
            </a:extLst>
          </p:cNvPr>
          <p:cNvGrpSpPr/>
          <p:nvPr/>
        </p:nvGrpSpPr>
        <p:grpSpPr>
          <a:xfrm>
            <a:off x="909779" y="3719116"/>
            <a:ext cx="873957" cy="1192524"/>
            <a:chOff x="909779" y="3719116"/>
            <a:chExt cx="873957" cy="1192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5BB853-7DC7-C24D-8DD9-5EA4643416DC}"/>
                </a:ext>
              </a:extLst>
            </p:cNvPr>
            <p:cNvSpPr txBox="1"/>
            <p:nvPr/>
          </p:nvSpPr>
          <p:spPr>
            <a:xfrm>
              <a:off x="909779" y="454230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  <a:latin typeface="Courier" pitchFamily="2" charset="0"/>
                </a:rPr>
                <a:t>ypred</a:t>
              </a:r>
              <a:endParaRPr lang="en-US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216A55-3F21-D74B-BD51-E30BE7895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076" y="3719116"/>
              <a:ext cx="665388" cy="7793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4D70B7-9A4C-E846-887A-633EDDCB7196}"/>
              </a:ext>
            </a:extLst>
          </p:cNvPr>
          <p:cNvGrpSpPr/>
          <p:nvPr/>
        </p:nvGrpSpPr>
        <p:grpSpPr>
          <a:xfrm>
            <a:off x="3250933" y="1683494"/>
            <a:ext cx="2242390" cy="862172"/>
            <a:chOff x="3250933" y="1683494"/>
            <a:chExt cx="2242390" cy="8621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4CA81B-F7FA-DD47-B064-7BE439E65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933" y="1965434"/>
              <a:ext cx="490750" cy="5802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63230-37AD-874A-9F05-F3D7598CCB8D}"/>
                </a:ext>
              </a:extLst>
            </p:cNvPr>
            <p:cNvSpPr txBox="1"/>
            <p:nvPr/>
          </p:nvSpPr>
          <p:spPr>
            <a:xfrm>
              <a:off x="3792216" y="168349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9300"/>
                  </a:solidFill>
                  <a:latin typeface="Courier" pitchFamily="2" charset="0"/>
                </a:rPr>
                <a:t>Xtest,ytest</a:t>
              </a:r>
              <a:endParaRPr lang="en-US" dirty="0">
                <a:solidFill>
                  <a:srgbClr val="FF9300"/>
                </a:solidFill>
                <a:latin typeface="Courier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BC3B90-AB58-5C48-A3BD-EB7F73F78E3B}"/>
              </a:ext>
            </a:extLst>
          </p:cNvPr>
          <p:cNvSpPr txBox="1"/>
          <p:nvPr/>
        </p:nvSpPr>
        <p:spPr>
          <a:xfrm>
            <a:off x="2329473" y="4726974"/>
            <a:ext cx="52437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Example for SVM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 = SVC(</a:t>
            </a:r>
            <a:r>
              <a:rPr lang="en-US" i="1" dirty="0">
                <a:solidFill>
                  <a:srgbClr val="FF40FF"/>
                </a:solidFill>
                <a:latin typeface="Courier" pitchFamily="2" charset="0"/>
              </a:rPr>
              <a:t>parameters here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clf.fit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Xtrain</a:t>
            </a:r>
            <a:r>
              <a:rPr lang="en-US" dirty="0">
                <a:solidFill>
                  <a:srgbClr val="0096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ytrain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3.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clf.predict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Xtest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4. acc	 = </a:t>
            </a:r>
            <a:r>
              <a:rPr lang="en-US" dirty="0" err="1">
                <a:latin typeface="Courier" pitchFamily="2" charset="0"/>
              </a:rPr>
              <a:t>accuracy_score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 err="1">
                <a:latin typeface="Courier" pitchFamily="2" charset="0"/>
              </a:rPr>
              <a:t>,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ytest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7564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052B0-9489-2D45-854C-BF438AB2CFA8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</a:t>
            </a:r>
            <a:r>
              <a:rPr lang="en-US" dirty="0">
                <a:solidFill>
                  <a:srgbClr val="0096FF"/>
                </a:solidFill>
              </a:rPr>
              <a:t>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>
                <a:solidFill>
                  <a:srgbClr val="0096FF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FF9300"/>
                </a:solidFill>
              </a:rPr>
              <a:t>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>
                <a:solidFill>
                  <a:srgbClr val="FF9300"/>
                </a:solidFill>
              </a:rPr>
              <a:t>,d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>
                <a:solidFill>
                  <a:srgbClr val="FF9300"/>
                </a:solidFill>
              </a:rPr>
              <a:t>)</a:t>
            </a:r>
            <a:r>
              <a:rPr lang="en-US" dirty="0"/>
              <a:t>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 err="1"/>
              <a:t>,Definition</a:t>
            </a:r>
            <a:r>
              <a:rPr lang="en-US" dirty="0"/>
              <a:t>)</a:t>
            </a:r>
          </a:p>
          <a:p>
            <a:r>
              <a:rPr lang="en-US" dirty="0"/>
              <a:t>3.	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  <a:r>
              <a:rPr lang="en-US" dirty="0"/>
              <a:t>  		   ← Testing(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9300"/>
                </a:solidFill>
              </a:rPr>
              <a:t>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7D9FC-B270-0749-829C-E72017D1A9B0}"/>
              </a:ext>
            </a:extLst>
          </p:cNvPr>
          <p:cNvGrpSpPr/>
          <p:nvPr/>
        </p:nvGrpSpPr>
        <p:grpSpPr>
          <a:xfrm>
            <a:off x="2217683" y="950889"/>
            <a:ext cx="3216166" cy="1666187"/>
            <a:chOff x="2217683" y="950889"/>
            <a:chExt cx="3216166" cy="16661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F5C2F0-9653-8547-BF72-E1A47D59A75E}"/>
                </a:ext>
              </a:extLst>
            </p:cNvPr>
            <p:cNvSpPr txBox="1"/>
            <p:nvPr/>
          </p:nvSpPr>
          <p:spPr>
            <a:xfrm>
              <a:off x="3457026" y="950889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96FF"/>
                  </a:solidFill>
                  <a:latin typeface="Courier" pitchFamily="2" charset="0"/>
                </a:rPr>
                <a:t>Xtrain,ytrain</a:t>
              </a:r>
              <a:endParaRPr lang="en-US" dirty="0">
                <a:solidFill>
                  <a:srgbClr val="0096FF"/>
                </a:solidFill>
                <a:latin typeface="Courier" pitchFamily="2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93B63B-68C0-C44E-BC0D-E6FA4C5B7B1D}"/>
                </a:ext>
              </a:extLst>
            </p:cNvPr>
            <p:cNvCxnSpPr/>
            <p:nvPr/>
          </p:nvCxnSpPr>
          <p:spPr>
            <a:xfrm flipV="1">
              <a:off x="2217683" y="1313793"/>
              <a:ext cx="1177158" cy="13032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267D35-D745-A846-A2F4-94CDD050CFDA}"/>
              </a:ext>
            </a:extLst>
          </p:cNvPr>
          <p:cNvGrpSpPr/>
          <p:nvPr/>
        </p:nvGrpSpPr>
        <p:grpSpPr>
          <a:xfrm>
            <a:off x="909779" y="3719116"/>
            <a:ext cx="873957" cy="1192524"/>
            <a:chOff x="909779" y="3719116"/>
            <a:chExt cx="873957" cy="1192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5BB853-7DC7-C24D-8DD9-5EA4643416DC}"/>
                </a:ext>
              </a:extLst>
            </p:cNvPr>
            <p:cNvSpPr txBox="1"/>
            <p:nvPr/>
          </p:nvSpPr>
          <p:spPr>
            <a:xfrm>
              <a:off x="909779" y="454230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  <a:latin typeface="Courier" pitchFamily="2" charset="0"/>
                </a:rPr>
                <a:t>ypred</a:t>
              </a:r>
              <a:endParaRPr lang="en-US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216A55-3F21-D74B-BD51-E30BE7895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076" y="3719116"/>
              <a:ext cx="665388" cy="7793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4D70B7-9A4C-E846-887A-633EDDCB7196}"/>
              </a:ext>
            </a:extLst>
          </p:cNvPr>
          <p:cNvGrpSpPr/>
          <p:nvPr/>
        </p:nvGrpSpPr>
        <p:grpSpPr>
          <a:xfrm>
            <a:off x="3250933" y="1683494"/>
            <a:ext cx="2242390" cy="862172"/>
            <a:chOff x="3250933" y="1683494"/>
            <a:chExt cx="2242390" cy="8621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4CA81B-F7FA-DD47-B064-7BE439E65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933" y="1965434"/>
              <a:ext cx="490750" cy="5802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63230-37AD-874A-9F05-F3D7598CCB8D}"/>
                </a:ext>
              </a:extLst>
            </p:cNvPr>
            <p:cNvSpPr txBox="1"/>
            <p:nvPr/>
          </p:nvSpPr>
          <p:spPr>
            <a:xfrm>
              <a:off x="3792216" y="168349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9300"/>
                  </a:solidFill>
                  <a:latin typeface="Courier" pitchFamily="2" charset="0"/>
                </a:rPr>
                <a:t>Xtest,ytest</a:t>
              </a:r>
              <a:endParaRPr lang="en-US" dirty="0">
                <a:solidFill>
                  <a:srgbClr val="FF9300"/>
                </a:solidFill>
                <a:latin typeface="Courier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BC3B90-AB58-5C48-A3BD-EB7F73F78E3B}"/>
              </a:ext>
            </a:extLst>
          </p:cNvPr>
          <p:cNvSpPr txBox="1"/>
          <p:nvPr/>
        </p:nvSpPr>
        <p:spPr>
          <a:xfrm>
            <a:off x="2329473" y="4726974"/>
            <a:ext cx="5561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Example for Neural Networks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MLPClassifier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i="1" dirty="0">
                <a:solidFill>
                  <a:srgbClr val="FF40FF"/>
                </a:solidFill>
                <a:latin typeface="Courier" pitchFamily="2" charset="0"/>
              </a:rPr>
              <a:t>parameters here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clf.fit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Xtrain</a:t>
            </a:r>
            <a:r>
              <a:rPr lang="en-US" dirty="0">
                <a:solidFill>
                  <a:srgbClr val="0096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ytrain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3.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clf.predict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Xtest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4. acc	 = </a:t>
            </a:r>
            <a:r>
              <a:rPr lang="en-US" dirty="0" err="1">
                <a:latin typeface="Courier" pitchFamily="2" charset="0"/>
              </a:rPr>
              <a:t>accuracy_score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 err="1">
                <a:latin typeface="Courier" pitchFamily="2" charset="0"/>
              </a:rPr>
              <a:t>,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ytest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7688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0ACE0247-BFAC-0D47-B9A2-BC23DCE9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B6D7777A-7B86-C840-9AED-1AC39EF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Libraries: </a:t>
            </a:r>
            <a:r>
              <a:rPr lang="en-US" sz="2800" dirty="0" err="1"/>
              <a:t>Balu</a:t>
            </a:r>
            <a:r>
              <a:rPr lang="en-US" sz="2800" dirty="0"/>
              <a:t> (</a:t>
            </a:r>
            <a:r>
              <a:rPr lang="en-US" sz="2800" dirty="0" err="1"/>
              <a:t>Matlab</a:t>
            </a:r>
            <a:r>
              <a:rPr lang="en-US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A52BE-4C02-C041-9644-2396923605F9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(</a:t>
            </a:r>
            <a:r>
              <a:rPr lang="en-US" dirty="0" err="1"/>
              <a:t>X,d</a:t>
            </a:r>
            <a:r>
              <a:rPr lang="en-US" dirty="0"/>
              <a:t>) and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/>
              <a:t>X,d,Definition</a:t>
            </a:r>
            <a:r>
              <a:rPr lang="en-US" dirty="0"/>
              <a:t>)</a:t>
            </a:r>
          </a:p>
          <a:p>
            <a:r>
              <a:rPr lang="en-US" dirty="0"/>
              <a:t>3.	d</a:t>
            </a:r>
            <a:r>
              <a:rPr lang="en-US" baseline="-25000" dirty="0"/>
              <a:t>s</a:t>
            </a:r>
            <a:r>
              <a:rPr lang="en-US" dirty="0"/>
              <a:t>  		   ← Testing(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/>
              <a:t>d</a:t>
            </a:r>
            <a:r>
              <a:rPr lang="en-US" baseline="-25000" dirty="0" err="1"/>
              <a:t>s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B210F-8E3F-6E47-9D72-C1858ACFB12A}"/>
              </a:ext>
            </a:extLst>
          </p:cNvPr>
          <p:cNvSpPr txBox="1"/>
          <p:nvPr/>
        </p:nvSpPr>
        <p:spPr>
          <a:xfrm>
            <a:off x="909779" y="44473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Example for KNN-3</a:t>
            </a: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op.k</a:t>
            </a:r>
            <a:r>
              <a:rPr lang="en-US" dirty="0">
                <a:latin typeface="Courier" pitchFamily="2" charset="0"/>
              </a:rPr>
              <a:t> = 3;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Bcl_knn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X,d,op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3. ds   = </a:t>
            </a:r>
            <a:r>
              <a:rPr lang="en-US" dirty="0" err="1">
                <a:latin typeface="Courier" pitchFamily="2" charset="0"/>
              </a:rPr>
              <a:t>Bcl_knn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Xt,clf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>
                <a:latin typeface="Courier" pitchFamily="2" charset="0"/>
              </a:rPr>
              <a:t>4. Acc 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Bev_performance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ds,dt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66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B28B74-E50E-B44D-B6D4-476F2412088F}"/>
              </a:ext>
            </a:extLst>
          </p:cNvPr>
          <p:cNvSpPr/>
          <p:nvPr/>
        </p:nvSpPr>
        <p:spPr>
          <a:xfrm>
            <a:off x="7620000" y="3093415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30725-47E0-9F4F-8AB9-48FB5BFCF5BD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FDD674-E1DE-3E47-9E9F-DA911493B4B7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E04E5-0009-264B-BEC2-61AE49C077F4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24E5E0-707A-FB4F-A2D6-E4BB58085B3C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3E0FB2-50EC-2749-B71C-CF4888D2FC2C}"/>
              </a:ext>
            </a:extLst>
          </p:cNvPr>
          <p:cNvSpPr txBox="1"/>
          <p:nvPr/>
        </p:nvSpPr>
        <p:spPr>
          <a:xfrm>
            <a:off x="8033499" y="4220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3E7F7-4DE5-B64E-8D38-02EDB4958319}"/>
              </a:ext>
            </a:extLst>
          </p:cNvPr>
          <p:cNvSpPr txBox="1"/>
          <p:nvPr/>
        </p:nvSpPr>
        <p:spPr>
          <a:xfrm>
            <a:off x="7385680" y="423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A345-1E67-D44D-BB7C-C3A4B7CB2107}"/>
              </a:ext>
            </a:extLst>
          </p:cNvPr>
          <p:cNvSpPr txBox="1"/>
          <p:nvPr/>
        </p:nvSpPr>
        <p:spPr>
          <a:xfrm>
            <a:off x="6984987" y="481167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829BEF-5E74-144D-905E-5A343161F2E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7386700" y="4604869"/>
            <a:ext cx="168257" cy="20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BDE942-9AE7-7244-9720-104FA7EF8D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189952" y="4589636"/>
            <a:ext cx="229116" cy="2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E9488B-92CA-FE46-ACD0-77FAF8D5C14B}"/>
              </a:ext>
            </a:extLst>
          </p:cNvPr>
          <p:cNvSpPr txBox="1"/>
          <p:nvPr/>
        </p:nvSpPr>
        <p:spPr>
          <a:xfrm>
            <a:off x="7838804" y="48439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885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42832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56986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336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8744" y="19296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cxnSpLocks/>
            <a:endCxn id="44" idx="0"/>
          </p:cNvCxnSpPr>
          <p:nvPr/>
        </p:nvCxnSpPr>
        <p:spPr>
          <a:xfrm>
            <a:off x="3383868" y="2466095"/>
            <a:ext cx="0" cy="60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B72A30-7F8A-4245-AB6C-4A8F3449F99E}"/>
              </a:ext>
            </a:extLst>
          </p:cNvPr>
          <p:cNvSpPr/>
          <p:nvPr/>
        </p:nvSpPr>
        <p:spPr>
          <a:xfrm>
            <a:off x="3146566" y="14336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6B302-E861-FC42-B48E-2500608C5C88}"/>
              </a:ext>
            </a:extLst>
          </p:cNvPr>
          <p:cNvSpPr txBox="1"/>
          <p:nvPr/>
        </p:nvSpPr>
        <p:spPr>
          <a:xfrm>
            <a:off x="3464718" y="294613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741411-132F-794D-81B3-2C00EB51B0B4}"/>
              </a:ext>
            </a:extLst>
          </p:cNvPr>
          <p:cNvSpPr txBox="1"/>
          <p:nvPr/>
        </p:nvSpPr>
        <p:spPr>
          <a:xfrm>
            <a:off x="2289572" y="247761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one 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</a:t>
            </a: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1071</Words>
  <Application>Microsoft Macintosh PowerPoint</Application>
  <PresentationFormat>On-screen Show (4:3)</PresentationFormat>
  <Paragraphs>430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45</cp:revision>
  <dcterms:created xsi:type="dcterms:W3CDTF">2010-05-25T21:48:43Z</dcterms:created>
  <dcterms:modified xsi:type="dcterms:W3CDTF">2023-05-18T14:40:15Z</dcterms:modified>
</cp:coreProperties>
</file>