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319" r:id="rId2"/>
    <p:sldId id="282" r:id="rId3"/>
    <p:sldId id="324" r:id="rId4"/>
    <p:sldId id="302" r:id="rId5"/>
    <p:sldId id="283" r:id="rId6"/>
    <p:sldId id="285" r:id="rId7"/>
    <p:sldId id="286" r:id="rId8"/>
    <p:sldId id="287" r:id="rId9"/>
    <p:sldId id="288" r:id="rId10"/>
    <p:sldId id="289" r:id="rId11"/>
    <p:sldId id="290" r:id="rId12"/>
    <p:sldId id="291" r:id="rId13"/>
    <p:sldId id="292" r:id="rId14"/>
    <p:sldId id="320" r:id="rId15"/>
    <p:sldId id="327" r:id="rId16"/>
    <p:sldId id="326" r:id="rId17"/>
    <p:sldId id="294" r:id="rId18"/>
    <p:sldId id="295" r:id="rId19"/>
    <p:sldId id="303" r:id="rId20"/>
    <p:sldId id="296" r:id="rId21"/>
    <p:sldId id="299" r:id="rId22"/>
    <p:sldId id="297" r:id="rId23"/>
    <p:sldId id="298" r:id="rId24"/>
    <p:sldId id="300" r:id="rId25"/>
    <p:sldId id="304" r:id="rId26"/>
    <p:sldId id="310" r:id="rId27"/>
    <p:sldId id="307" r:id="rId28"/>
    <p:sldId id="311" r:id="rId29"/>
    <p:sldId id="308" r:id="rId30"/>
    <p:sldId id="315" r:id="rId31"/>
    <p:sldId id="316" r:id="rId32"/>
    <p:sldId id="314" r:id="rId33"/>
    <p:sldId id="321" r:id="rId34"/>
    <p:sldId id="322" r:id="rId35"/>
    <p:sldId id="323" r:id="rId36"/>
    <p:sldId id="328" r:id="rId37"/>
    <p:sldId id="329" r:id="rId38"/>
    <p:sldId id="330" r:id="rId39"/>
    <p:sldId id="332" r:id="rId40"/>
    <p:sldId id="317" r:id="rId4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457200" rtl="0" eaLnBrk="1" latinLnBrk="0" hangingPunct="1">
      <a:defRPr kern="1200">
        <a:solidFill>
          <a:schemeClr val="tx1"/>
        </a:solidFill>
        <a:latin typeface="Arial" charset="0"/>
        <a:ea typeface="Arial" charset="0"/>
        <a:cs typeface="Arial" charset="0"/>
      </a:defRPr>
    </a:lvl6pPr>
    <a:lvl7pPr marL="2743200" algn="l" defTabSz="457200" rtl="0" eaLnBrk="1" latinLnBrk="0" hangingPunct="1">
      <a:defRPr kern="1200">
        <a:solidFill>
          <a:schemeClr val="tx1"/>
        </a:solidFill>
        <a:latin typeface="Arial" charset="0"/>
        <a:ea typeface="Arial" charset="0"/>
        <a:cs typeface="Arial" charset="0"/>
      </a:defRPr>
    </a:lvl7pPr>
    <a:lvl8pPr marL="3200400" algn="l" defTabSz="457200" rtl="0" eaLnBrk="1" latinLnBrk="0" hangingPunct="1">
      <a:defRPr kern="1200">
        <a:solidFill>
          <a:schemeClr val="tx1"/>
        </a:solidFill>
        <a:latin typeface="Arial" charset="0"/>
        <a:ea typeface="Arial" charset="0"/>
        <a:cs typeface="Arial" charset="0"/>
      </a:defRPr>
    </a:lvl8pPr>
    <a:lvl9pPr marL="3657600" algn="l" defTabSz="4572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9300"/>
    <a:srgbClr val="C5F5FF"/>
    <a:srgbClr val="FFC7FF"/>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52"/>
    <p:restoredTop sz="94558"/>
  </p:normalViewPr>
  <p:slideViewPr>
    <p:cSldViewPr snapToGrid="0">
      <p:cViewPr varScale="1">
        <p:scale>
          <a:sx n="121" d="100"/>
          <a:sy n="121" d="100"/>
        </p:scale>
        <p:origin x="392"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454EAAF-F758-EE40-B73F-3230427CD9A9}" type="slidenum">
              <a:rPr lang="es-ES"/>
              <a:pPr/>
              <a:t>‹#›</a:t>
            </a:fld>
            <a:endParaRPr lang="es-ES"/>
          </a:p>
        </p:txBody>
      </p:sp>
    </p:spTree>
    <p:extLst>
      <p:ext uri="{BB962C8B-B14F-4D97-AF65-F5344CB8AC3E}">
        <p14:creationId xmlns:p14="http://schemas.microsoft.com/office/powerpoint/2010/main" val="1488509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Arial"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180608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r>
              <a:rPr lang="es-ES"/>
              <a:t>PAT04_SVM.pptx</a:t>
            </a:r>
          </a:p>
        </p:txBody>
      </p:sp>
      <p:sp>
        <p:nvSpPr>
          <p:cNvPr id="6" name="Marcador de número de diapositiva 5"/>
          <p:cNvSpPr>
            <a:spLocks noGrp="1"/>
          </p:cNvSpPr>
          <p:nvPr>
            <p:ph type="sldNum" sz="quarter" idx="12"/>
          </p:nvPr>
        </p:nvSpPr>
        <p:spPr/>
        <p:txBody>
          <a:bodyPr/>
          <a:lstStyle>
            <a:lvl1pPr>
              <a:defRPr smtClean="0"/>
            </a:lvl1pPr>
          </a:lstStyle>
          <a:p>
            <a:fld id="{0686F2E3-C5C3-A44F-A4BA-7E93651C247F}" type="slidenum">
              <a:rPr lang="es-ES"/>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r>
              <a:rPr lang="es-ES"/>
              <a:t>PAT04_SVM.pptx</a:t>
            </a:r>
          </a:p>
        </p:txBody>
      </p:sp>
      <p:sp>
        <p:nvSpPr>
          <p:cNvPr id="6" name="Marcador de número de diapositiva 5"/>
          <p:cNvSpPr>
            <a:spLocks noGrp="1"/>
          </p:cNvSpPr>
          <p:nvPr>
            <p:ph type="sldNum" sz="quarter" idx="12"/>
          </p:nvPr>
        </p:nvSpPr>
        <p:spPr/>
        <p:txBody>
          <a:bodyPr/>
          <a:lstStyle>
            <a:lvl1pPr>
              <a:defRPr smtClean="0"/>
            </a:lvl1pPr>
          </a:lstStyle>
          <a:p>
            <a:fld id="{8DC18328-C5AF-044C-95D8-512F52270BD7}" type="slidenum">
              <a:rPr lang="es-ES"/>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r>
              <a:rPr lang="es-ES"/>
              <a:t>PAT04_SVM.pptx</a:t>
            </a:r>
          </a:p>
        </p:txBody>
      </p:sp>
      <p:sp>
        <p:nvSpPr>
          <p:cNvPr id="6" name="Marcador de número de diapositiva 5"/>
          <p:cNvSpPr>
            <a:spLocks noGrp="1"/>
          </p:cNvSpPr>
          <p:nvPr>
            <p:ph type="sldNum" sz="quarter" idx="12"/>
          </p:nvPr>
        </p:nvSpPr>
        <p:spPr/>
        <p:txBody>
          <a:bodyPr/>
          <a:lstStyle>
            <a:lvl1pPr>
              <a:defRPr smtClean="0"/>
            </a:lvl1pPr>
          </a:lstStyle>
          <a:p>
            <a:fld id="{8B6B23A1-D3E7-EB4B-B19D-7E6CDB3A331E}" type="slidenum">
              <a:rPr lang="es-ES"/>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r>
              <a:rPr lang="es-ES"/>
              <a:t>PAT04_SVM.pptx</a:t>
            </a:r>
          </a:p>
        </p:txBody>
      </p:sp>
      <p:sp>
        <p:nvSpPr>
          <p:cNvPr id="6" name="Marcador de número de diapositiva 5"/>
          <p:cNvSpPr>
            <a:spLocks noGrp="1"/>
          </p:cNvSpPr>
          <p:nvPr>
            <p:ph type="sldNum" sz="quarter" idx="12"/>
          </p:nvPr>
        </p:nvSpPr>
        <p:spPr/>
        <p:txBody>
          <a:bodyPr/>
          <a:lstStyle>
            <a:lvl1pPr>
              <a:defRPr smtClean="0"/>
            </a:lvl1pPr>
          </a:lstStyle>
          <a:p>
            <a:fld id="{B2515E32-AEC1-A643-BA35-1EE2E73D4B01}" type="slidenum">
              <a:rPr lang="es-ES"/>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r>
              <a:rPr lang="es-ES"/>
              <a:t>PAT04_SVM.pptx</a:t>
            </a:r>
          </a:p>
        </p:txBody>
      </p:sp>
      <p:sp>
        <p:nvSpPr>
          <p:cNvPr id="6" name="Marcador de número de diapositiva 5"/>
          <p:cNvSpPr>
            <a:spLocks noGrp="1"/>
          </p:cNvSpPr>
          <p:nvPr>
            <p:ph type="sldNum" sz="quarter" idx="12"/>
          </p:nvPr>
        </p:nvSpPr>
        <p:spPr/>
        <p:txBody>
          <a:bodyPr/>
          <a:lstStyle>
            <a:lvl1pPr>
              <a:defRPr smtClean="0"/>
            </a:lvl1pPr>
          </a:lstStyle>
          <a:p>
            <a:fld id="{BC5E8088-9268-8644-9865-B74FAC9F6CF5}" type="slidenum">
              <a:rPr lang="es-ES"/>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lvl1pPr>
              <a:defRPr/>
            </a:lvl1pPr>
          </a:lstStyle>
          <a:p>
            <a:endParaRPr lang="es-ES"/>
          </a:p>
        </p:txBody>
      </p:sp>
      <p:sp>
        <p:nvSpPr>
          <p:cNvPr id="6" name="Marcador de pie de página 5"/>
          <p:cNvSpPr>
            <a:spLocks noGrp="1"/>
          </p:cNvSpPr>
          <p:nvPr>
            <p:ph type="ftr" sz="quarter" idx="11"/>
          </p:nvPr>
        </p:nvSpPr>
        <p:spPr/>
        <p:txBody>
          <a:bodyPr/>
          <a:lstStyle>
            <a:lvl1pPr>
              <a:defRPr/>
            </a:lvl1pPr>
          </a:lstStyle>
          <a:p>
            <a:r>
              <a:rPr lang="es-ES"/>
              <a:t>PAT04_SVM.pptx</a:t>
            </a:r>
          </a:p>
        </p:txBody>
      </p:sp>
      <p:sp>
        <p:nvSpPr>
          <p:cNvPr id="7" name="Marcador de número de diapositiva 6"/>
          <p:cNvSpPr>
            <a:spLocks noGrp="1"/>
          </p:cNvSpPr>
          <p:nvPr>
            <p:ph type="sldNum" sz="quarter" idx="12"/>
          </p:nvPr>
        </p:nvSpPr>
        <p:spPr/>
        <p:txBody>
          <a:bodyPr/>
          <a:lstStyle>
            <a:lvl1pPr>
              <a:defRPr smtClean="0"/>
            </a:lvl1pPr>
          </a:lstStyle>
          <a:p>
            <a:fld id="{E239FD70-7999-2E48-92A4-EF77791B16AA}" type="slidenum">
              <a:rPr lang="es-ES"/>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lvl1pPr>
              <a:defRPr/>
            </a:lvl1pPr>
          </a:lstStyle>
          <a:p>
            <a:endParaRPr lang="es-ES"/>
          </a:p>
        </p:txBody>
      </p:sp>
      <p:sp>
        <p:nvSpPr>
          <p:cNvPr id="8" name="Marcador de pie de página 7"/>
          <p:cNvSpPr>
            <a:spLocks noGrp="1"/>
          </p:cNvSpPr>
          <p:nvPr>
            <p:ph type="ftr" sz="quarter" idx="11"/>
          </p:nvPr>
        </p:nvSpPr>
        <p:spPr/>
        <p:txBody>
          <a:bodyPr/>
          <a:lstStyle>
            <a:lvl1pPr>
              <a:defRPr/>
            </a:lvl1pPr>
          </a:lstStyle>
          <a:p>
            <a:r>
              <a:rPr lang="es-ES"/>
              <a:t>PAT04_SVM.pptx</a:t>
            </a:r>
          </a:p>
        </p:txBody>
      </p:sp>
      <p:sp>
        <p:nvSpPr>
          <p:cNvPr id="9" name="Marcador de número de diapositiva 8"/>
          <p:cNvSpPr>
            <a:spLocks noGrp="1"/>
          </p:cNvSpPr>
          <p:nvPr>
            <p:ph type="sldNum" sz="quarter" idx="12"/>
          </p:nvPr>
        </p:nvSpPr>
        <p:spPr/>
        <p:txBody>
          <a:bodyPr/>
          <a:lstStyle>
            <a:lvl1pPr>
              <a:defRPr smtClean="0"/>
            </a:lvl1pPr>
          </a:lstStyle>
          <a:p>
            <a:fld id="{A202382B-BCB7-BB4F-A774-C87D807C35F6}" type="slidenum">
              <a:rPr lang="es-ES"/>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lvl1pPr>
              <a:defRPr/>
            </a:lvl1pPr>
          </a:lstStyle>
          <a:p>
            <a:endParaRPr lang="es-ES"/>
          </a:p>
        </p:txBody>
      </p:sp>
      <p:sp>
        <p:nvSpPr>
          <p:cNvPr id="4" name="Marcador de pie de página 3"/>
          <p:cNvSpPr>
            <a:spLocks noGrp="1"/>
          </p:cNvSpPr>
          <p:nvPr>
            <p:ph type="ftr" sz="quarter" idx="11"/>
          </p:nvPr>
        </p:nvSpPr>
        <p:spPr/>
        <p:txBody>
          <a:bodyPr/>
          <a:lstStyle>
            <a:lvl1pPr>
              <a:defRPr/>
            </a:lvl1pPr>
          </a:lstStyle>
          <a:p>
            <a:r>
              <a:rPr lang="es-ES"/>
              <a:t>PAT04_SVM.pptx</a:t>
            </a:r>
          </a:p>
        </p:txBody>
      </p:sp>
      <p:sp>
        <p:nvSpPr>
          <p:cNvPr id="5" name="Marcador de número de diapositiva 4"/>
          <p:cNvSpPr>
            <a:spLocks noGrp="1"/>
          </p:cNvSpPr>
          <p:nvPr>
            <p:ph type="sldNum" sz="quarter" idx="12"/>
          </p:nvPr>
        </p:nvSpPr>
        <p:spPr/>
        <p:txBody>
          <a:bodyPr/>
          <a:lstStyle>
            <a:lvl1pPr>
              <a:defRPr smtClean="0"/>
            </a:lvl1pPr>
          </a:lstStyle>
          <a:p>
            <a:fld id="{AFB3B5F1-CC17-5F4B-B56A-50661A0F0BE9}" type="slidenum">
              <a:rPr lang="es-ES"/>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endParaRPr lang="es-ES"/>
          </a:p>
        </p:txBody>
      </p:sp>
      <p:sp>
        <p:nvSpPr>
          <p:cNvPr id="3" name="Marcador de pie de página 2"/>
          <p:cNvSpPr>
            <a:spLocks noGrp="1"/>
          </p:cNvSpPr>
          <p:nvPr>
            <p:ph type="ftr" sz="quarter" idx="11"/>
          </p:nvPr>
        </p:nvSpPr>
        <p:spPr/>
        <p:txBody>
          <a:bodyPr/>
          <a:lstStyle>
            <a:lvl1pPr>
              <a:defRPr/>
            </a:lvl1pPr>
          </a:lstStyle>
          <a:p>
            <a:r>
              <a:rPr lang="es-ES"/>
              <a:t>PAT04_SVM.pptx</a:t>
            </a:r>
          </a:p>
        </p:txBody>
      </p:sp>
      <p:sp>
        <p:nvSpPr>
          <p:cNvPr id="4" name="Marcador de número de diapositiva 3"/>
          <p:cNvSpPr>
            <a:spLocks noGrp="1"/>
          </p:cNvSpPr>
          <p:nvPr>
            <p:ph type="sldNum" sz="quarter" idx="12"/>
          </p:nvPr>
        </p:nvSpPr>
        <p:spPr/>
        <p:txBody>
          <a:bodyPr/>
          <a:lstStyle>
            <a:lvl1pPr>
              <a:defRPr smtClean="0"/>
            </a:lvl1pPr>
          </a:lstStyle>
          <a:p>
            <a:fld id="{B300F683-BAE3-8443-91F0-C6B8B5466543}" type="slidenum">
              <a:rPr lang="es-ES"/>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s-ES"/>
          </a:p>
        </p:txBody>
      </p:sp>
      <p:sp>
        <p:nvSpPr>
          <p:cNvPr id="6" name="Marcador de pie de página 5"/>
          <p:cNvSpPr>
            <a:spLocks noGrp="1"/>
          </p:cNvSpPr>
          <p:nvPr>
            <p:ph type="ftr" sz="quarter" idx="11"/>
          </p:nvPr>
        </p:nvSpPr>
        <p:spPr/>
        <p:txBody>
          <a:bodyPr/>
          <a:lstStyle>
            <a:lvl1pPr>
              <a:defRPr/>
            </a:lvl1pPr>
          </a:lstStyle>
          <a:p>
            <a:r>
              <a:rPr lang="es-ES"/>
              <a:t>PAT04_SVM.pptx</a:t>
            </a:r>
          </a:p>
        </p:txBody>
      </p:sp>
      <p:sp>
        <p:nvSpPr>
          <p:cNvPr id="7" name="Marcador de número de diapositiva 6"/>
          <p:cNvSpPr>
            <a:spLocks noGrp="1"/>
          </p:cNvSpPr>
          <p:nvPr>
            <p:ph type="sldNum" sz="quarter" idx="12"/>
          </p:nvPr>
        </p:nvSpPr>
        <p:spPr/>
        <p:txBody>
          <a:bodyPr/>
          <a:lstStyle>
            <a:lvl1pPr>
              <a:defRPr smtClean="0"/>
            </a:lvl1pPr>
          </a:lstStyle>
          <a:p>
            <a:fld id="{B5C6D7FB-1458-3B4F-81B0-63373FFD9332}" type="slidenum">
              <a:rPr lang="es-ES"/>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s-ES"/>
          </a:p>
        </p:txBody>
      </p:sp>
      <p:sp>
        <p:nvSpPr>
          <p:cNvPr id="6" name="Marcador de pie de página 5"/>
          <p:cNvSpPr>
            <a:spLocks noGrp="1"/>
          </p:cNvSpPr>
          <p:nvPr>
            <p:ph type="ftr" sz="quarter" idx="11"/>
          </p:nvPr>
        </p:nvSpPr>
        <p:spPr/>
        <p:txBody>
          <a:bodyPr/>
          <a:lstStyle>
            <a:lvl1pPr>
              <a:defRPr/>
            </a:lvl1pPr>
          </a:lstStyle>
          <a:p>
            <a:r>
              <a:rPr lang="es-ES"/>
              <a:t>PAT04_SVM.pptx</a:t>
            </a:r>
          </a:p>
        </p:txBody>
      </p:sp>
      <p:sp>
        <p:nvSpPr>
          <p:cNvPr id="7" name="Marcador de número de diapositiva 6"/>
          <p:cNvSpPr>
            <a:spLocks noGrp="1"/>
          </p:cNvSpPr>
          <p:nvPr>
            <p:ph type="sldNum" sz="quarter" idx="12"/>
          </p:nvPr>
        </p:nvSpPr>
        <p:spPr/>
        <p:txBody>
          <a:bodyPr/>
          <a:lstStyle>
            <a:lvl1pPr>
              <a:defRPr smtClean="0"/>
            </a:lvl1pPr>
          </a:lstStyle>
          <a:p>
            <a:fld id="{795EE2BD-37A7-1C47-835E-9CB7EBC6EEC6}" type="slidenum">
              <a:rPr lang="es-ES"/>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s-ES"/>
              <a:t>PAT04_SVM.pptx</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6765DE3-C718-5147-BC8B-ACF11406263F}"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Arial" charset="0"/>
          <a:cs typeface="Arial" charset="0"/>
        </a:defRPr>
      </a:lvl2pPr>
      <a:lvl3pPr algn="ctr" rtl="0" fontAlgn="base">
        <a:spcBef>
          <a:spcPct val="0"/>
        </a:spcBef>
        <a:spcAft>
          <a:spcPct val="0"/>
        </a:spcAft>
        <a:defRPr sz="4400">
          <a:solidFill>
            <a:schemeClr val="tx2"/>
          </a:solidFill>
          <a:latin typeface="Arial" charset="0"/>
          <a:ea typeface="Arial" charset="0"/>
          <a:cs typeface="Arial" charset="0"/>
        </a:defRPr>
      </a:lvl3pPr>
      <a:lvl4pPr algn="ctr" rtl="0" fontAlgn="base">
        <a:spcBef>
          <a:spcPct val="0"/>
        </a:spcBef>
        <a:spcAft>
          <a:spcPct val="0"/>
        </a:spcAft>
        <a:defRPr sz="4400">
          <a:solidFill>
            <a:schemeClr val="tx2"/>
          </a:solidFill>
          <a:latin typeface="Arial" charset="0"/>
          <a:ea typeface="Arial" charset="0"/>
          <a:cs typeface="Arial" charset="0"/>
        </a:defRPr>
      </a:lvl4pPr>
      <a:lvl5pPr algn="ctr" rtl="0" fontAlgn="base">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cs typeface="+mn-cs"/>
        </a:defRPr>
      </a:lvl2pPr>
      <a:lvl3pPr marL="1143000" indent="-228600" algn="l" rtl="0" fontAlgn="base">
        <a:spcBef>
          <a:spcPct val="20000"/>
        </a:spcBef>
        <a:spcAft>
          <a:spcPct val="0"/>
        </a:spcAft>
        <a:buChar char="•"/>
        <a:defRPr sz="2400">
          <a:solidFill>
            <a:schemeClr val="tx1"/>
          </a:solidFill>
          <a:latin typeface="+mn-lt"/>
          <a:ea typeface="+mn-ea"/>
          <a:cs typeface="+mn-cs"/>
        </a:defRPr>
      </a:lvl3pPr>
      <a:lvl4pPr marL="1600200" indent="-228600" algn="l" rtl="0" fontAlgn="base">
        <a:spcBef>
          <a:spcPct val="20000"/>
        </a:spcBef>
        <a:spcAft>
          <a:spcPct val="0"/>
        </a:spcAft>
        <a:buChar char="–"/>
        <a:defRPr sz="2000">
          <a:solidFill>
            <a:schemeClr val="tx1"/>
          </a:solidFill>
          <a:latin typeface="+mn-lt"/>
          <a:ea typeface="+mn-ea"/>
          <a:cs typeface="+mn-cs"/>
        </a:defRPr>
      </a:lvl4pPr>
      <a:lvl5pPr marL="2057400" indent="-228600" algn="l" rtl="0" fontAlgn="base">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1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nickdarby/data-chef-episode-8-svms-7fb495e96d90"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en.wikipedia.org/wiki/Support_vector_machine#Histor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8.emf"/><Relationship Id="rId7" Type="http://schemas.openxmlformats.org/officeDocument/2006/relationships/image" Target="../media/image19.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11" Type="http://schemas.openxmlformats.org/officeDocument/2006/relationships/image" Target="../media/image23.emf"/><Relationship Id="rId5" Type="http://schemas.openxmlformats.org/officeDocument/2006/relationships/image" Target="../media/image10.emf"/><Relationship Id="rId10" Type="http://schemas.openxmlformats.org/officeDocument/2006/relationships/image" Target="../media/image22.emf"/><Relationship Id="rId4" Type="http://schemas.openxmlformats.org/officeDocument/2006/relationships/image" Target="../media/image9.emf"/><Relationship Id="rId9" Type="http://schemas.openxmlformats.org/officeDocument/2006/relationships/image" Target="../media/image21.emf"/></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emf"/><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hyperlink" Target="https://youtu.be/N1vOgolbjSc"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cikit-learn.org/stable/auto_examples/svm/plot_rbf_parameter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10099" y="1690179"/>
            <a:ext cx="4090483" cy="3724096"/>
          </a:xfrm>
          <a:prstGeom prst="rect">
            <a:avLst/>
          </a:prstGeom>
          <a:noFill/>
          <a:ln w="9525">
            <a:noFill/>
            <a:miter lim="800000"/>
            <a:headEnd/>
            <a:tailEnd/>
          </a:ln>
        </p:spPr>
        <p:txBody>
          <a:bodyPr wrap="none">
            <a:spAutoFit/>
          </a:bodyPr>
          <a:lstStyle/>
          <a:p>
            <a:pPr algn="ctr"/>
            <a:r>
              <a:rPr lang="es-CL" sz="2400" dirty="0">
                <a:solidFill>
                  <a:srgbClr val="FF0000"/>
                </a:solidFill>
                <a:latin typeface="Trebuchet MS" pitchFamily="34" charset="0"/>
              </a:rPr>
              <a:t>R</a:t>
            </a:r>
            <a:r>
              <a:rPr lang="es-CL" sz="2400" dirty="0">
                <a:solidFill>
                  <a:srgbClr val="3366FF"/>
                </a:solidFill>
                <a:latin typeface="Trebuchet MS" pitchFamily="34" charset="0"/>
              </a:rPr>
              <a:t>e</a:t>
            </a:r>
            <a:r>
              <a:rPr lang="es-CL" sz="2400" dirty="0">
                <a:solidFill>
                  <a:srgbClr val="FFFF00"/>
                </a:solidFill>
                <a:latin typeface="Trebuchet MS" pitchFamily="34" charset="0"/>
              </a:rPr>
              <a:t>c</a:t>
            </a:r>
            <a:r>
              <a:rPr lang="es-CL" sz="2400" dirty="0">
                <a:solidFill>
                  <a:srgbClr val="00FF00"/>
                </a:solidFill>
                <a:latin typeface="Trebuchet MS" pitchFamily="34" charset="0"/>
              </a:rPr>
              <a:t>o</a:t>
            </a:r>
            <a:r>
              <a:rPr lang="es-CL" sz="2400" dirty="0">
                <a:solidFill>
                  <a:schemeClr val="bg1"/>
                </a:solidFill>
                <a:latin typeface="Trebuchet MS" pitchFamily="34" charset="0"/>
              </a:rPr>
              <a:t>n</a:t>
            </a:r>
            <a:r>
              <a:rPr lang="es-CL" sz="2400" dirty="0">
                <a:solidFill>
                  <a:srgbClr val="FF6600"/>
                </a:solidFill>
                <a:latin typeface="Trebuchet MS" pitchFamily="34" charset="0"/>
              </a:rPr>
              <a:t>o</a:t>
            </a:r>
            <a:r>
              <a:rPr lang="es-CL" sz="2400" dirty="0">
                <a:solidFill>
                  <a:srgbClr val="FF0000"/>
                </a:solidFill>
                <a:latin typeface="Trebuchet MS" pitchFamily="34" charset="0"/>
              </a:rPr>
              <a:t>c</a:t>
            </a:r>
            <a:r>
              <a:rPr lang="es-CL" sz="2400" dirty="0">
                <a:solidFill>
                  <a:srgbClr val="3366FF"/>
                </a:solidFill>
                <a:latin typeface="Trebuchet MS" pitchFamily="34" charset="0"/>
              </a:rPr>
              <a:t>i</a:t>
            </a:r>
            <a:r>
              <a:rPr lang="es-CL" sz="2400" dirty="0">
                <a:solidFill>
                  <a:schemeClr val="bg1"/>
                </a:solidFill>
                <a:latin typeface="Trebuchet MS" pitchFamily="34" charset="0"/>
              </a:rPr>
              <a:t>m</a:t>
            </a:r>
            <a:r>
              <a:rPr lang="es-CL" sz="2400" dirty="0">
                <a:solidFill>
                  <a:srgbClr val="FFFF00"/>
                </a:solidFill>
                <a:latin typeface="Trebuchet MS" pitchFamily="34" charset="0"/>
              </a:rPr>
              <a:t>i</a:t>
            </a:r>
            <a:r>
              <a:rPr lang="es-CL" sz="2400" dirty="0">
                <a:solidFill>
                  <a:srgbClr val="00FF00"/>
                </a:solidFill>
                <a:latin typeface="Trebuchet MS" pitchFamily="34" charset="0"/>
              </a:rPr>
              <a:t>e</a:t>
            </a:r>
            <a:r>
              <a:rPr lang="es-CL" sz="2400" dirty="0">
                <a:solidFill>
                  <a:schemeClr val="bg1"/>
                </a:solidFill>
                <a:latin typeface="Trebuchet MS" pitchFamily="34" charset="0"/>
              </a:rPr>
              <a:t>n</a:t>
            </a:r>
            <a:r>
              <a:rPr lang="es-CL" sz="2400" dirty="0">
                <a:solidFill>
                  <a:srgbClr val="FF6600"/>
                </a:solidFill>
                <a:latin typeface="Trebuchet MS" pitchFamily="34" charset="0"/>
              </a:rPr>
              <a:t>t</a:t>
            </a:r>
            <a:r>
              <a:rPr lang="es-CL" sz="2400" dirty="0">
                <a:solidFill>
                  <a:srgbClr val="FF0000"/>
                </a:solidFill>
                <a:latin typeface="Trebuchet MS" pitchFamily="34" charset="0"/>
              </a:rPr>
              <a:t>o</a:t>
            </a:r>
            <a:r>
              <a:rPr lang="es-CL" sz="2400" dirty="0">
                <a:solidFill>
                  <a:srgbClr val="3333CC"/>
                </a:solidFill>
                <a:latin typeface="Trebuchet MS" pitchFamily="34" charset="0"/>
              </a:rPr>
              <a:t> </a:t>
            </a:r>
            <a:r>
              <a:rPr lang="es-CL" sz="2400" dirty="0">
                <a:solidFill>
                  <a:srgbClr val="3366FF"/>
                </a:solidFill>
                <a:latin typeface="Trebuchet MS" pitchFamily="34" charset="0"/>
              </a:rPr>
              <a:t>d</a:t>
            </a:r>
            <a:r>
              <a:rPr lang="es-CL" sz="2400" dirty="0">
                <a:solidFill>
                  <a:srgbClr val="FFFF00"/>
                </a:solidFill>
                <a:latin typeface="Trebuchet MS" pitchFamily="34" charset="0"/>
              </a:rPr>
              <a:t>e </a:t>
            </a:r>
            <a:r>
              <a:rPr lang="es-CL" sz="2400" dirty="0">
                <a:solidFill>
                  <a:srgbClr val="00FF00"/>
                </a:solidFill>
                <a:latin typeface="Trebuchet MS" pitchFamily="34" charset="0"/>
              </a:rPr>
              <a:t>P</a:t>
            </a:r>
            <a:r>
              <a:rPr lang="es-CL" sz="2400" dirty="0">
                <a:solidFill>
                  <a:schemeClr val="bg1"/>
                </a:solidFill>
                <a:latin typeface="Trebuchet MS" pitchFamily="34" charset="0"/>
              </a:rPr>
              <a:t>a</a:t>
            </a:r>
            <a:r>
              <a:rPr lang="es-CL" sz="2400" dirty="0">
                <a:solidFill>
                  <a:srgbClr val="FF6600"/>
                </a:solidFill>
                <a:latin typeface="Trebuchet MS" pitchFamily="34" charset="0"/>
              </a:rPr>
              <a:t>t</a:t>
            </a:r>
            <a:r>
              <a:rPr lang="es-CL" sz="2400" dirty="0">
                <a:solidFill>
                  <a:srgbClr val="FF0000"/>
                </a:solidFill>
                <a:latin typeface="Trebuchet MS" pitchFamily="34" charset="0"/>
              </a:rPr>
              <a:t>r</a:t>
            </a:r>
            <a:r>
              <a:rPr lang="es-CL" sz="2400" dirty="0">
                <a:solidFill>
                  <a:srgbClr val="3366FF"/>
                </a:solidFill>
                <a:latin typeface="Trebuchet MS" pitchFamily="34" charset="0"/>
              </a:rPr>
              <a:t>o</a:t>
            </a:r>
            <a:r>
              <a:rPr lang="es-CL" sz="2400" dirty="0">
                <a:solidFill>
                  <a:srgbClr val="FFFF00"/>
                </a:solidFill>
                <a:latin typeface="Trebuchet MS" pitchFamily="34" charset="0"/>
              </a:rPr>
              <a:t>n</a:t>
            </a:r>
            <a:r>
              <a:rPr lang="es-CL" sz="2400" dirty="0">
                <a:solidFill>
                  <a:srgbClr val="00FF00"/>
                </a:solidFill>
                <a:latin typeface="Trebuchet MS" pitchFamily="34" charset="0"/>
              </a:rPr>
              <a:t>e</a:t>
            </a:r>
            <a:r>
              <a:rPr lang="es-CL" sz="2400" dirty="0">
                <a:solidFill>
                  <a:schemeClr val="bg1"/>
                </a:solidFill>
                <a:latin typeface="Trebuchet MS" pitchFamily="34" charset="0"/>
              </a:rPr>
              <a:t>s</a:t>
            </a:r>
            <a:endParaRPr lang="es-CL" sz="2400" dirty="0">
              <a:solidFill>
                <a:srgbClr val="FF0000"/>
              </a:solidFill>
              <a:latin typeface="Trebuchet MS" pitchFamily="34" charset="0"/>
            </a:endParaRPr>
          </a:p>
          <a:p>
            <a:pPr algn="ctr"/>
            <a:r>
              <a:rPr lang="es-CL" sz="2400" dirty="0">
                <a:solidFill>
                  <a:schemeClr val="bg2">
                    <a:lumMod val="60000"/>
                    <a:lumOff val="40000"/>
                  </a:schemeClr>
                </a:solidFill>
                <a:latin typeface="Trebuchet MS" pitchFamily="34" charset="0"/>
              </a:rPr>
              <a:t> </a:t>
            </a: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a:solidFill>
                  <a:schemeClr val="bg1">
                    <a:lumMod val="75000"/>
                  </a:schemeClr>
                </a:solidFill>
                <a:latin typeface="Trebuchet MS" pitchFamily="34" charset="0"/>
              </a:rPr>
              <a:t>Departmento de Ciencia de la Computación</a:t>
            </a:r>
          </a:p>
          <a:p>
            <a:pPr algn="ctr"/>
            <a:r>
              <a:rPr lang="es-CL" sz="1200" dirty="0">
                <a:solidFill>
                  <a:schemeClr val="bg1">
                    <a:lumMod val="75000"/>
                  </a:schemeClr>
                </a:solidFill>
                <a:latin typeface="Trebuchet MS" pitchFamily="34" charset="0"/>
              </a:rPr>
              <a:t>Escuela de Ingeniería</a:t>
            </a:r>
          </a:p>
          <a:p>
            <a:pPr algn="ctr"/>
            <a:r>
              <a:rPr lang="es-CL" sz="1200" dirty="0">
                <a:solidFill>
                  <a:schemeClr val="bg1">
                    <a:lumMod val="75000"/>
                  </a:schemeClr>
                </a:solidFill>
                <a:latin typeface="Trebuchet MS" pitchFamily="34" charset="0"/>
              </a:rPr>
              <a:t>Universidad Católica de Chile</a:t>
            </a:r>
          </a:p>
          <a:p>
            <a:pPr algn="ctr"/>
            <a:endParaRPr lang="en-US" sz="1200" dirty="0">
              <a:solidFill>
                <a:schemeClr val="bg1">
                  <a:lumMod val="75000"/>
                </a:schemeClr>
              </a:solidFill>
              <a:latin typeface="Trebuchet MS" pitchFamily="34" charset="0"/>
            </a:endParaRP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 y="3031066"/>
            <a:ext cx="9144000" cy="769441"/>
          </a:xfrm>
          <a:prstGeom prst="rect">
            <a:avLst/>
          </a:prstGeom>
          <a:noFill/>
        </p:spPr>
        <p:txBody>
          <a:bodyPr wrap="square" rtlCol="0">
            <a:spAutoFit/>
          </a:bodyPr>
          <a:lstStyle/>
          <a:p>
            <a:pPr algn="ctr"/>
            <a:r>
              <a:rPr lang="en-US" sz="2400" b="1" dirty="0">
                <a:solidFill>
                  <a:srgbClr val="FFFFFF"/>
                </a:solidFill>
                <a:latin typeface="Trebuchet MS"/>
                <a:cs typeface="Trebuchet MS"/>
              </a:rPr>
              <a:t>SVM</a:t>
            </a:r>
          </a:p>
          <a:p>
            <a:pPr algn="ctr"/>
            <a:endParaRPr lang="es-CL" sz="1000" dirty="0">
              <a:solidFill>
                <a:srgbClr val="FFFFFF"/>
              </a:solidFill>
              <a:latin typeface="Trebuchet MS"/>
              <a:cs typeface="Trebuchet MS"/>
            </a:endParaRPr>
          </a:p>
          <a:p>
            <a:pPr algn="ctr"/>
            <a:r>
              <a:rPr lang="es-CL" sz="1000" dirty="0">
                <a:solidFill>
                  <a:srgbClr val="FFFFFF"/>
                </a:solidFill>
                <a:latin typeface="Trebuchet MS"/>
                <a:cs typeface="Trebuchet MS"/>
              </a:rPr>
              <a:t>[ Capítulo 4 ]</a:t>
            </a:r>
          </a:p>
        </p:txBody>
      </p:sp>
      <p:sp>
        <p:nvSpPr>
          <p:cNvPr id="2" name="Footer Placeholder 1">
            <a:extLst>
              <a:ext uri="{FF2B5EF4-FFF2-40B4-BE49-F238E27FC236}">
                <a16:creationId xmlns:a16="http://schemas.microsoft.com/office/drawing/2014/main" id="{28042701-A130-6E48-BAA1-0AE002755632}"/>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6720DBB5-5BF0-7B45-9D70-2CC0DE9CC0E8}"/>
              </a:ext>
            </a:extLst>
          </p:cNvPr>
          <p:cNvSpPr>
            <a:spLocks noGrp="1"/>
          </p:cNvSpPr>
          <p:nvPr>
            <p:ph type="sldNum" sz="quarter" idx="12"/>
          </p:nvPr>
        </p:nvSpPr>
        <p:spPr/>
        <p:txBody>
          <a:bodyPr/>
          <a:lstStyle/>
          <a:p>
            <a:fld id="{0686F2E3-C5C3-A44F-A4BA-7E93651C247F}" type="slidenum">
              <a:rPr lang="es-ES" smtClean="0"/>
              <a:pPr/>
              <a:t>1</a:t>
            </a:fld>
            <a:endParaRPr lang="es-ES"/>
          </a:p>
        </p:txBody>
      </p:sp>
    </p:spTree>
    <p:extLst>
      <p:ext uri="{BB962C8B-B14F-4D97-AF65-F5344CB8AC3E}">
        <p14:creationId xmlns:p14="http://schemas.microsoft.com/office/powerpoint/2010/main" val="240075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6303098" y="1513036"/>
            <a:ext cx="3309808" cy="1077218"/>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p:txBody>
      </p:sp>
      <p:cxnSp>
        <p:nvCxnSpPr>
          <p:cNvPr id="81" name="Straight Connector 80"/>
          <p:cNvCxnSpPr/>
          <p:nvPr/>
        </p:nvCxnSpPr>
        <p:spPr>
          <a:xfrm>
            <a:off x="2780323" y="2076946"/>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73580" y="249310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p:nvPr/>
        </p:nvCxnSpPr>
        <p:spPr>
          <a:xfrm flipV="1">
            <a:off x="5762368" y="5517251"/>
            <a:ext cx="187905" cy="195679"/>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5587956" y="5698610"/>
            <a:ext cx="187905" cy="195679"/>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19234" y="5580285"/>
            <a:ext cx="270402" cy="276999"/>
          </a:xfrm>
          <a:prstGeom prst="rect">
            <a:avLst/>
          </a:prstGeom>
        </p:spPr>
        <p:txBody>
          <a:bodyPr wrap="none">
            <a:spAutoFit/>
          </a:bodyPr>
          <a:lstStyle/>
          <a:p>
            <a:r>
              <a:rPr lang="en-US" sz="1200" dirty="0">
                <a:solidFill>
                  <a:schemeClr val="tx1">
                    <a:lumMod val="75000"/>
                    <a:lumOff val="25000"/>
                  </a:schemeClr>
                </a:solidFill>
                <a:latin typeface="Trebuchet MS"/>
                <a:cs typeface="Trebuchet MS"/>
              </a:rPr>
              <a:t>b</a:t>
            </a:r>
            <a:endParaRPr lang="en-US" sz="1200" dirty="0"/>
          </a:p>
        </p:txBody>
      </p:sp>
      <p:sp>
        <p:nvSpPr>
          <p:cNvPr id="61" name="Rectangle 60"/>
          <p:cNvSpPr/>
          <p:nvPr/>
        </p:nvSpPr>
        <p:spPr>
          <a:xfrm>
            <a:off x="5648360" y="5755776"/>
            <a:ext cx="270402" cy="276999"/>
          </a:xfrm>
          <a:prstGeom prst="rect">
            <a:avLst/>
          </a:prstGeom>
        </p:spPr>
        <p:txBody>
          <a:bodyPr wrap="none">
            <a:spAutoFit/>
          </a:bodyPr>
          <a:lstStyle/>
          <a:p>
            <a:r>
              <a:rPr lang="en-US" sz="1200" dirty="0">
                <a:solidFill>
                  <a:schemeClr val="tx1">
                    <a:lumMod val="75000"/>
                    <a:lumOff val="25000"/>
                  </a:schemeClr>
                </a:solidFill>
                <a:latin typeface="Trebuchet MS"/>
                <a:cs typeface="Trebuchet MS"/>
              </a:rPr>
              <a:t>b</a:t>
            </a:r>
            <a:endParaRPr lang="en-US" sz="1200" dirty="0"/>
          </a:p>
        </p:txBody>
      </p:sp>
      <p:grpSp>
        <p:nvGrpSpPr>
          <p:cNvPr id="63" name="Group 62"/>
          <p:cNvGrpSpPr/>
          <p:nvPr/>
        </p:nvGrpSpPr>
        <p:grpSpPr>
          <a:xfrm rot="2553764">
            <a:off x="3885494" y="2625234"/>
            <a:ext cx="1922676" cy="1440160"/>
            <a:chOff x="4299707" y="3005336"/>
            <a:chExt cx="1922676" cy="1440160"/>
          </a:xfrm>
          <a:solidFill>
            <a:srgbClr val="0000FF"/>
          </a:solidFill>
        </p:grpSpPr>
        <p:sp>
          <p:nvSpPr>
            <p:cNvPr id="69" name="Oval 68"/>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5" name="TextBox 104"/>
          <p:cNvSpPr txBox="1"/>
          <p:nvPr/>
        </p:nvSpPr>
        <p:spPr>
          <a:xfrm>
            <a:off x="3885286" y="2932878"/>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106" name="TextBox 105"/>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2" name="Footer Placeholder 1">
            <a:extLst>
              <a:ext uri="{FF2B5EF4-FFF2-40B4-BE49-F238E27FC236}">
                <a16:creationId xmlns:a16="http://schemas.microsoft.com/office/drawing/2014/main" id="{EAED02A1-205B-884B-8AF6-E3764CB8AC6A}"/>
              </a:ext>
            </a:extLst>
          </p:cNvPr>
          <p:cNvSpPr>
            <a:spLocks noGrp="1"/>
          </p:cNvSpPr>
          <p:nvPr>
            <p:ph type="ftr" sz="quarter" idx="11"/>
          </p:nvPr>
        </p:nvSpPr>
        <p:spPr/>
        <p:txBody>
          <a:bodyPr/>
          <a:lstStyle/>
          <a:p>
            <a:r>
              <a:rPr lang="es-ES"/>
              <a:t>PAT04_SVM.pptx</a:t>
            </a:r>
          </a:p>
        </p:txBody>
      </p:sp>
      <p:sp>
        <p:nvSpPr>
          <p:cNvPr id="4" name="Slide Number Placeholder 3">
            <a:extLst>
              <a:ext uri="{FF2B5EF4-FFF2-40B4-BE49-F238E27FC236}">
                <a16:creationId xmlns:a16="http://schemas.microsoft.com/office/drawing/2014/main" id="{CD9623C4-0E48-B347-8C4D-0718F107D893}"/>
              </a:ext>
            </a:extLst>
          </p:cNvPr>
          <p:cNvSpPr>
            <a:spLocks noGrp="1"/>
          </p:cNvSpPr>
          <p:nvPr>
            <p:ph type="sldNum" sz="quarter" idx="12"/>
          </p:nvPr>
        </p:nvSpPr>
        <p:spPr/>
        <p:txBody>
          <a:bodyPr/>
          <a:lstStyle/>
          <a:p>
            <a:fld id="{B2515E32-AEC1-A643-BA35-1EE2E73D4B01}" type="slidenum">
              <a:rPr lang="es-ES" smtClean="0"/>
              <a:pPr/>
              <a:t>10</a:t>
            </a:fld>
            <a:endParaRPr lang="es-ES"/>
          </a:p>
        </p:txBody>
      </p:sp>
    </p:spTree>
    <p:extLst>
      <p:ext uri="{BB962C8B-B14F-4D97-AF65-F5344CB8AC3E}">
        <p14:creationId xmlns:p14="http://schemas.microsoft.com/office/powerpoint/2010/main" val="361415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6303098" y="1513036"/>
            <a:ext cx="3309808" cy="1323439"/>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b must be maximized.</a:t>
            </a:r>
          </a:p>
        </p:txBody>
      </p:sp>
      <p:grpSp>
        <p:nvGrpSpPr>
          <p:cNvPr id="2" name="Group 1"/>
          <p:cNvGrpSpPr/>
          <p:nvPr/>
        </p:nvGrpSpPr>
        <p:grpSpPr>
          <a:xfrm>
            <a:off x="2473580" y="2076946"/>
            <a:ext cx="3638051" cy="4040547"/>
            <a:chOff x="2473580" y="2076946"/>
            <a:chExt cx="3638051" cy="4040547"/>
          </a:xfrm>
        </p:grpSpPr>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780323" y="2076946"/>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73580" y="249310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p:nvPr/>
          </p:nvCxnSpPr>
          <p:spPr>
            <a:xfrm flipV="1">
              <a:off x="5762368" y="5517251"/>
              <a:ext cx="187905" cy="195679"/>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5587956" y="5698610"/>
              <a:ext cx="187905" cy="195679"/>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19234" y="5580285"/>
              <a:ext cx="270402" cy="276999"/>
            </a:xfrm>
            <a:prstGeom prst="rect">
              <a:avLst/>
            </a:prstGeom>
          </p:spPr>
          <p:txBody>
            <a:bodyPr wrap="none">
              <a:spAutoFit/>
            </a:bodyPr>
            <a:lstStyle/>
            <a:p>
              <a:r>
                <a:rPr lang="en-US" sz="1200" dirty="0">
                  <a:solidFill>
                    <a:schemeClr val="tx1">
                      <a:lumMod val="75000"/>
                      <a:lumOff val="25000"/>
                    </a:schemeClr>
                  </a:solidFill>
                  <a:latin typeface="Trebuchet MS"/>
                  <a:cs typeface="Trebuchet MS"/>
                </a:rPr>
                <a:t>b</a:t>
              </a:r>
              <a:endParaRPr lang="en-US" sz="1200" dirty="0"/>
            </a:p>
          </p:txBody>
        </p:sp>
        <p:sp>
          <p:nvSpPr>
            <p:cNvPr id="61" name="Rectangle 60"/>
            <p:cNvSpPr/>
            <p:nvPr/>
          </p:nvSpPr>
          <p:spPr>
            <a:xfrm>
              <a:off x="5648360" y="5755776"/>
              <a:ext cx="270402" cy="276999"/>
            </a:xfrm>
            <a:prstGeom prst="rect">
              <a:avLst/>
            </a:prstGeom>
          </p:spPr>
          <p:txBody>
            <a:bodyPr wrap="none">
              <a:spAutoFit/>
            </a:bodyPr>
            <a:lstStyle/>
            <a:p>
              <a:r>
                <a:rPr lang="en-US" sz="1200" dirty="0">
                  <a:solidFill>
                    <a:schemeClr val="tx1">
                      <a:lumMod val="75000"/>
                      <a:lumOff val="25000"/>
                    </a:schemeClr>
                  </a:solidFill>
                  <a:latin typeface="Trebuchet MS"/>
                  <a:cs typeface="Trebuchet MS"/>
                </a:rPr>
                <a:t>b</a:t>
              </a:r>
              <a:endParaRPr lang="en-US" sz="1200" dirty="0"/>
            </a:p>
          </p:txBody>
        </p:sp>
      </p:grpSp>
      <p:grpSp>
        <p:nvGrpSpPr>
          <p:cNvPr id="50" name="Group 49"/>
          <p:cNvGrpSpPr/>
          <p:nvPr/>
        </p:nvGrpSpPr>
        <p:grpSpPr>
          <a:xfrm rot="2553764">
            <a:off x="3885494" y="2625234"/>
            <a:ext cx="1922676" cy="1440160"/>
            <a:chOff x="4299707" y="3005336"/>
            <a:chExt cx="1922676" cy="1440160"/>
          </a:xfrm>
          <a:solidFill>
            <a:srgbClr val="0000FF"/>
          </a:solidFill>
        </p:grpSpPr>
        <p:sp>
          <p:nvSpPr>
            <p:cNvPr id="52" name="Oval 51"/>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3" name="TextBox 92"/>
          <p:cNvSpPr txBox="1"/>
          <p:nvPr/>
        </p:nvSpPr>
        <p:spPr>
          <a:xfrm>
            <a:off x="3885286" y="2932878"/>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94" name="TextBox 93"/>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4" name="Footer Placeholder 3">
            <a:extLst>
              <a:ext uri="{FF2B5EF4-FFF2-40B4-BE49-F238E27FC236}">
                <a16:creationId xmlns:a16="http://schemas.microsoft.com/office/drawing/2014/main" id="{F0157ED7-B1E8-864A-9296-DA9264074840}"/>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FCA7855F-8ADE-7546-8D37-354C638755B3}"/>
              </a:ext>
            </a:extLst>
          </p:cNvPr>
          <p:cNvSpPr>
            <a:spLocks noGrp="1"/>
          </p:cNvSpPr>
          <p:nvPr>
            <p:ph type="sldNum" sz="quarter" idx="12"/>
          </p:nvPr>
        </p:nvSpPr>
        <p:spPr/>
        <p:txBody>
          <a:bodyPr/>
          <a:lstStyle/>
          <a:p>
            <a:fld id="{B2515E32-AEC1-A643-BA35-1EE2E73D4B01}" type="slidenum">
              <a:rPr lang="es-ES" smtClean="0"/>
              <a:pPr/>
              <a:t>11</a:t>
            </a:fld>
            <a:endParaRPr lang="es-ES"/>
          </a:p>
        </p:txBody>
      </p:sp>
    </p:spTree>
    <p:extLst>
      <p:ext uri="{BB962C8B-B14F-4D97-AF65-F5344CB8AC3E}">
        <p14:creationId xmlns:p14="http://schemas.microsoft.com/office/powerpoint/2010/main" val="178771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6303098" y="1513036"/>
            <a:ext cx="3309808" cy="1323439"/>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b must be maximized.</a:t>
            </a:r>
          </a:p>
        </p:txBody>
      </p:sp>
      <p:grpSp>
        <p:nvGrpSpPr>
          <p:cNvPr id="2" name="Group 1"/>
          <p:cNvGrpSpPr/>
          <p:nvPr/>
        </p:nvGrpSpPr>
        <p:grpSpPr>
          <a:xfrm rot="20987970">
            <a:off x="2449419" y="2025194"/>
            <a:ext cx="3874041" cy="4139740"/>
            <a:chOff x="2448318" y="2041843"/>
            <a:chExt cx="3874041" cy="4139740"/>
          </a:xfrm>
        </p:grpSpPr>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4098" y="2041843"/>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48318" y="255719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cxnSpLocks noChangeAspect="1"/>
            </p:cNvCxnSpPr>
            <p:nvPr/>
          </p:nvCxnSpPr>
          <p:spPr>
            <a:xfrm flipV="1">
              <a:off x="5763022" y="5466426"/>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cxnSpLocks noChangeAspect="1"/>
            </p:cNvCxnSpPr>
            <p:nvPr/>
          </p:nvCxnSpPr>
          <p:spPr>
            <a:xfrm flipV="1">
              <a:off x="5546841" y="5691212"/>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55565" y="5587510"/>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sp>
          <p:nvSpPr>
            <p:cNvPr id="61" name="Rectangle 60"/>
            <p:cNvSpPr/>
            <p:nvPr/>
          </p:nvSpPr>
          <p:spPr>
            <a:xfrm>
              <a:off x="5644401" y="5798203"/>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grpSp>
      <p:grpSp>
        <p:nvGrpSpPr>
          <p:cNvPr id="50" name="Group 49"/>
          <p:cNvGrpSpPr/>
          <p:nvPr/>
        </p:nvGrpSpPr>
        <p:grpSpPr>
          <a:xfrm rot="2553764">
            <a:off x="3885494" y="2625234"/>
            <a:ext cx="1922676" cy="1440160"/>
            <a:chOff x="4299707" y="3005336"/>
            <a:chExt cx="1922676" cy="1440160"/>
          </a:xfrm>
          <a:solidFill>
            <a:srgbClr val="0000FF"/>
          </a:solidFill>
        </p:grpSpPr>
        <p:sp>
          <p:nvSpPr>
            <p:cNvPr id="52" name="Oval 51"/>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3" name="TextBox 92"/>
          <p:cNvSpPr txBox="1"/>
          <p:nvPr/>
        </p:nvSpPr>
        <p:spPr>
          <a:xfrm>
            <a:off x="4411679" y="3417514"/>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94" name="TextBox 93"/>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95" name="TextBox 94"/>
          <p:cNvSpPr txBox="1"/>
          <p:nvPr/>
        </p:nvSpPr>
        <p:spPr>
          <a:xfrm>
            <a:off x="3085164" y="3218973"/>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4" name="Footer Placeholder 3">
            <a:extLst>
              <a:ext uri="{FF2B5EF4-FFF2-40B4-BE49-F238E27FC236}">
                <a16:creationId xmlns:a16="http://schemas.microsoft.com/office/drawing/2014/main" id="{EBC0BB30-EAC5-584D-B7D9-C0FF30BE3894}"/>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417BAA29-D050-0E47-8F27-526D79B89F12}"/>
              </a:ext>
            </a:extLst>
          </p:cNvPr>
          <p:cNvSpPr>
            <a:spLocks noGrp="1"/>
          </p:cNvSpPr>
          <p:nvPr>
            <p:ph type="sldNum" sz="quarter" idx="12"/>
          </p:nvPr>
        </p:nvSpPr>
        <p:spPr/>
        <p:txBody>
          <a:bodyPr/>
          <a:lstStyle/>
          <a:p>
            <a:fld id="{B2515E32-AEC1-A643-BA35-1EE2E73D4B01}" type="slidenum">
              <a:rPr lang="es-ES" smtClean="0"/>
              <a:pPr/>
              <a:t>12</a:t>
            </a:fld>
            <a:endParaRPr lang="es-ES"/>
          </a:p>
        </p:txBody>
      </p:sp>
    </p:spTree>
    <p:extLst>
      <p:ext uri="{BB962C8B-B14F-4D97-AF65-F5344CB8AC3E}">
        <p14:creationId xmlns:p14="http://schemas.microsoft.com/office/powerpoint/2010/main" val="90566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a:solidFill>
            <a:srgbClr val="FFC7FF"/>
          </a:solidFill>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6303098" y="1513036"/>
            <a:ext cx="3309808" cy="1323439"/>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b must be maximized.</a:t>
            </a:r>
          </a:p>
        </p:txBody>
      </p:sp>
      <p:grpSp>
        <p:nvGrpSpPr>
          <p:cNvPr id="2" name="Group 1"/>
          <p:cNvGrpSpPr/>
          <p:nvPr/>
        </p:nvGrpSpPr>
        <p:grpSpPr>
          <a:xfrm rot="20987970">
            <a:off x="2449419" y="2025194"/>
            <a:ext cx="3874041" cy="4139740"/>
            <a:chOff x="2448318" y="2041843"/>
            <a:chExt cx="3874041" cy="4139740"/>
          </a:xfrm>
        </p:grpSpPr>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4098" y="2041843"/>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48318" y="255719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cxnSpLocks noChangeAspect="1"/>
            </p:cNvCxnSpPr>
            <p:nvPr/>
          </p:nvCxnSpPr>
          <p:spPr>
            <a:xfrm flipV="1">
              <a:off x="5763022" y="5466426"/>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cxnSpLocks noChangeAspect="1"/>
            </p:cNvCxnSpPr>
            <p:nvPr/>
          </p:nvCxnSpPr>
          <p:spPr>
            <a:xfrm flipV="1">
              <a:off x="5546841" y="5691212"/>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55565" y="5587510"/>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sp>
          <p:nvSpPr>
            <p:cNvPr id="61" name="Rectangle 60"/>
            <p:cNvSpPr/>
            <p:nvPr/>
          </p:nvSpPr>
          <p:spPr>
            <a:xfrm>
              <a:off x="5644401" y="5798203"/>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grpSp>
      <p:grpSp>
        <p:nvGrpSpPr>
          <p:cNvPr id="50" name="Group 49"/>
          <p:cNvGrpSpPr/>
          <p:nvPr/>
        </p:nvGrpSpPr>
        <p:grpSpPr>
          <a:xfrm rot="2553764">
            <a:off x="3885494" y="2625234"/>
            <a:ext cx="1922676" cy="1440160"/>
            <a:chOff x="4299707" y="3005336"/>
            <a:chExt cx="1922676" cy="1440160"/>
          </a:xfrm>
          <a:solidFill>
            <a:srgbClr val="C5F5FF"/>
          </a:solidFill>
        </p:grpSpPr>
        <p:sp>
          <p:nvSpPr>
            <p:cNvPr id="52" name="Oval 51"/>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36408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6" name="TextBox 95"/>
          <p:cNvSpPr txBox="1"/>
          <p:nvPr/>
        </p:nvSpPr>
        <p:spPr>
          <a:xfrm>
            <a:off x="4411679" y="3417514"/>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97" name="TextBox 96"/>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98" name="TextBox 97"/>
          <p:cNvSpPr txBox="1"/>
          <p:nvPr/>
        </p:nvSpPr>
        <p:spPr>
          <a:xfrm>
            <a:off x="3085164" y="3218973"/>
            <a:ext cx="373019" cy="707886"/>
          </a:xfrm>
          <a:prstGeom prst="rect">
            <a:avLst/>
          </a:prstGeom>
          <a:noFill/>
        </p:spPr>
        <p:txBody>
          <a:bodyPr wrap="none" rtlCol="0">
            <a:spAutoFit/>
          </a:bodyPr>
          <a:lstStyle/>
          <a:p>
            <a:r>
              <a:rPr lang="en-US" sz="4000" b="1" dirty="0">
                <a:latin typeface="Trebuchet MS"/>
                <a:cs typeface="Trebuchet MS"/>
              </a:rPr>
              <a:t>.</a:t>
            </a:r>
          </a:p>
        </p:txBody>
      </p:sp>
      <p:grpSp>
        <p:nvGrpSpPr>
          <p:cNvPr id="11" name="Group 10"/>
          <p:cNvGrpSpPr/>
          <p:nvPr/>
        </p:nvGrpSpPr>
        <p:grpSpPr>
          <a:xfrm>
            <a:off x="395190" y="3706733"/>
            <a:ext cx="3937628" cy="797028"/>
            <a:chOff x="395190" y="3706733"/>
            <a:chExt cx="3937628" cy="797028"/>
          </a:xfrm>
        </p:grpSpPr>
        <p:sp>
          <p:nvSpPr>
            <p:cNvPr id="99" name="TextBox 98"/>
            <p:cNvSpPr txBox="1"/>
            <p:nvPr/>
          </p:nvSpPr>
          <p:spPr>
            <a:xfrm>
              <a:off x="395190" y="3706733"/>
              <a:ext cx="1632178"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Support Vectors</a:t>
              </a:r>
            </a:p>
          </p:txBody>
        </p:sp>
        <p:cxnSp>
          <p:nvCxnSpPr>
            <p:cNvPr id="5" name="Straight Connector 4"/>
            <p:cNvCxnSpPr>
              <a:stCxn id="99" idx="3"/>
            </p:cNvCxnSpPr>
            <p:nvPr/>
          </p:nvCxnSpPr>
          <p:spPr>
            <a:xfrm flipV="1">
              <a:off x="2027368" y="3735030"/>
              <a:ext cx="1022373" cy="140980"/>
            </a:xfrm>
            <a:prstGeom prst="line">
              <a:avLst/>
            </a:prstGeom>
            <a:ln>
              <a:solidFill>
                <a:srgbClr val="262626"/>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9" idx="3"/>
            </p:cNvCxnSpPr>
            <p:nvPr/>
          </p:nvCxnSpPr>
          <p:spPr>
            <a:xfrm>
              <a:off x="2027368" y="3876010"/>
              <a:ext cx="2108582" cy="627751"/>
            </a:xfrm>
            <a:prstGeom prst="line">
              <a:avLst/>
            </a:prstGeom>
            <a:ln>
              <a:solidFill>
                <a:srgbClr val="262626"/>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99" idx="3"/>
              <a:endCxn id="97" idx="0"/>
            </p:cNvCxnSpPr>
            <p:nvPr/>
          </p:nvCxnSpPr>
          <p:spPr>
            <a:xfrm>
              <a:off x="2027368" y="3876010"/>
              <a:ext cx="2305450" cy="111692"/>
            </a:xfrm>
            <a:prstGeom prst="line">
              <a:avLst/>
            </a:prstGeom>
            <a:ln>
              <a:solidFill>
                <a:srgbClr val="262626"/>
              </a:solidFill>
            </a:ln>
          </p:spPr>
          <p:style>
            <a:lnRef idx="2">
              <a:schemeClr val="accent1"/>
            </a:lnRef>
            <a:fillRef idx="0">
              <a:schemeClr val="accent1"/>
            </a:fillRef>
            <a:effectRef idx="1">
              <a:schemeClr val="accent1"/>
            </a:effectRef>
            <a:fontRef idx="minor">
              <a:schemeClr val="tx1"/>
            </a:fontRef>
          </p:style>
        </p:cxnSp>
      </p:grpSp>
      <p:sp>
        <p:nvSpPr>
          <p:cNvPr id="4" name="Footer Placeholder 3">
            <a:extLst>
              <a:ext uri="{FF2B5EF4-FFF2-40B4-BE49-F238E27FC236}">
                <a16:creationId xmlns:a16="http://schemas.microsoft.com/office/drawing/2014/main" id="{FD323841-14F5-864C-9A29-78787B0A2196}"/>
              </a:ext>
            </a:extLst>
          </p:cNvPr>
          <p:cNvSpPr>
            <a:spLocks noGrp="1"/>
          </p:cNvSpPr>
          <p:nvPr>
            <p:ph type="ftr" sz="quarter" idx="11"/>
          </p:nvPr>
        </p:nvSpPr>
        <p:spPr/>
        <p:txBody>
          <a:bodyPr/>
          <a:lstStyle/>
          <a:p>
            <a:r>
              <a:rPr lang="es-ES"/>
              <a:t>PAT04_SVM.pptx</a:t>
            </a:r>
          </a:p>
        </p:txBody>
      </p:sp>
      <p:sp>
        <p:nvSpPr>
          <p:cNvPr id="6" name="Slide Number Placeholder 5">
            <a:extLst>
              <a:ext uri="{FF2B5EF4-FFF2-40B4-BE49-F238E27FC236}">
                <a16:creationId xmlns:a16="http://schemas.microsoft.com/office/drawing/2014/main" id="{59F8847C-EF6C-1549-B306-1F134014FC07}"/>
              </a:ext>
            </a:extLst>
          </p:cNvPr>
          <p:cNvSpPr>
            <a:spLocks noGrp="1"/>
          </p:cNvSpPr>
          <p:nvPr>
            <p:ph type="sldNum" sz="quarter" idx="12"/>
          </p:nvPr>
        </p:nvSpPr>
        <p:spPr/>
        <p:txBody>
          <a:bodyPr/>
          <a:lstStyle/>
          <a:p>
            <a:fld id="{B2515E32-AEC1-A643-BA35-1EE2E73D4B01}" type="slidenum">
              <a:rPr lang="es-ES" smtClean="0"/>
              <a:pPr/>
              <a:t>13</a:t>
            </a:fld>
            <a:endParaRPr lang="es-ES"/>
          </a:p>
        </p:txBody>
      </p:sp>
    </p:spTree>
    <p:extLst>
      <p:ext uri="{BB962C8B-B14F-4D97-AF65-F5344CB8AC3E}">
        <p14:creationId xmlns:p14="http://schemas.microsoft.com/office/powerpoint/2010/main" val="147416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159670" y="3634153"/>
            <a:ext cx="1270462" cy="984949"/>
            <a:chOff x="3032670" y="3429000"/>
            <a:chExt cx="1270462" cy="984949"/>
          </a:xfrm>
          <a:solidFill>
            <a:srgbClr val="FFC7FF"/>
          </a:solidFill>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p:cNvGrpSpPr/>
          <p:nvPr/>
        </p:nvGrpSpPr>
        <p:grpSpPr>
          <a:xfrm rot="20987970">
            <a:off x="2449419" y="2025194"/>
            <a:ext cx="3874041" cy="4139740"/>
            <a:chOff x="2448318" y="2041843"/>
            <a:chExt cx="3874041" cy="4139740"/>
          </a:xfrm>
        </p:grpSpPr>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4098" y="2041843"/>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48318" y="255719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cxnSpLocks noChangeAspect="1"/>
            </p:cNvCxnSpPr>
            <p:nvPr/>
          </p:nvCxnSpPr>
          <p:spPr>
            <a:xfrm flipV="1">
              <a:off x="5763022" y="5466426"/>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cxnSpLocks noChangeAspect="1"/>
            </p:cNvCxnSpPr>
            <p:nvPr/>
          </p:nvCxnSpPr>
          <p:spPr>
            <a:xfrm flipV="1">
              <a:off x="5546841" y="5691212"/>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55565" y="5587510"/>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sp>
          <p:nvSpPr>
            <p:cNvPr id="61" name="Rectangle 60"/>
            <p:cNvSpPr/>
            <p:nvPr/>
          </p:nvSpPr>
          <p:spPr>
            <a:xfrm>
              <a:off x="5644401" y="5798203"/>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grpSp>
      <p:sp>
        <p:nvSpPr>
          <p:cNvPr id="94" name="Oval 93"/>
          <p:cNvSpPr/>
          <p:nvPr/>
        </p:nvSpPr>
        <p:spPr>
          <a:xfrm rot="2553764">
            <a:off x="4480269" y="383087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1803513" y="2343473"/>
            <a:ext cx="484761" cy="275941"/>
          </a:xfrm>
          <a:prstGeom prst="rect">
            <a:avLst/>
          </a:prstGeom>
        </p:spPr>
      </p:pic>
      <p:pic>
        <p:nvPicPr>
          <p:cNvPr id="9" name="Picture 8"/>
          <p:cNvPicPr>
            <a:picLocks noChangeAspect="1"/>
          </p:cNvPicPr>
          <p:nvPr/>
        </p:nvPicPr>
        <p:blipFill>
          <a:blip r:embed="rId3"/>
          <a:stretch>
            <a:fillRect/>
          </a:stretch>
        </p:blipFill>
        <p:spPr>
          <a:xfrm>
            <a:off x="2802399" y="3716591"/>
            <a:ext cx="215900" cy="152400"/>
          </a:xfrm>
          <a:prstGeom prst="rect">
            <a:avLst/>
          </a:prstGeom>
        </p:spPr>
      </p:pic>
      <p:pic>
        <p:nvPicPr>
          <p:cNvPr id="10" name="Picture 9"/>
          <p:cNvPicPr>
            <a:picLocks noChangeAspect="1"/>
          </p:cNvPicPr>
          <p:nvPr/>
        </p:nvPicPr>
        <p:blipFill>
          <a:blip r:embed="rId4"/>
          <a:stretch>
            <a:fillRect/>
          </a:stretch>
        </p:blipFill>
        <p:spPr>
          <a:xfrm>
            <a:off x="4503378" y="3588776"/>
            <a:ext cx="215900" cy="152400"/>
          </a:xfrm>
          <a:prstGeom prst="rect">
            <a:avLst/>
          </a:prstGeom>
        </p:spPr>
      </p:pic>
      <p:pic>
        <p:nvPicPr>
          <p:cNvPr id="12" name="Picture 11"/>
          <p:cNvPicPr>
            <a:picLocks noChangeAspect="1"/>
          </p:cNvPicPr>
          <p:nvPr/>
        </p:nvPicPr>
        <p:blipFill>
          <a:blip r:embed="rId5"/>
          <a:stretch>
            <a:fillRect/>
          </a:stretch>
        </p:blipFill>
        <p:spPr>
          <a:xfrm>
            <a:off x="4154125" y="4729318"/>
            <a:ext cx="304800" cy="152400"/>
          </a:xfrm>
          <a:prstGeom prst="rect">
            <a:avLst/>
          </a:prstGeom>
        </p:spPr>
      </p:pic>
      <p:pic>
        <p:nvPicPr>
          <p:cNvPr id="13" name="Picture 12"/>
          <p:cNvPicPr>
            <a:picLocks noChangeAspect="1"/>
          </p:cNvPicPr>
          <p:nvPr/>
        </p:nvPicPr>
        <p:blipFill>
          <a:blip r:embed="rId6"/>
          <a:stretch>
            <a:fillRect/>
          </a:stretch>
        </p:blipFill>
        <p:spPr>
          <a:xfrm>
            <a:off x="4982578" y="2907048"/>
            <a:ext cx="774700" cy="203200"/>
          </a:xfrm>
          <a:prstGeom prst="rect">
            <a:avLst/>
          </a:prstGeom>
        </p:spPr>
      </p:pic>
      <p:pic>
        <p:nvPicPr>
          <p:cNvPr id="14" name="Picture 13"/>
          <p:cNvPicPr>
            <a:picLocks noChangeAspect="1"/>
          </p:cNvPicPr>
          <p:nvPr/>
        </p:nvPicPr>
        <p:blipFill>
          <a:blip r:embed="rId7"/>
          <a:stretch>
            <a:fillRect/>
          </a:stretch>
        </p:blipFill>
        <p:spPr>
          <a:xfrm>
            <a:off x="4657770" y="5590320"/>
            <a:ext cx="774700" cy="203200"/>
          </a:xfrm>
          <a:prstGeom prst="rect">
            <a:avLst/>
          </a:prstGeom>
        </p:spPr>
      </p:pic>
      <p:sp>
        <p:nvSpPr>
          <p:cNvPr id="5" name="Footer Placeholder 4">
            <a:extLst>
              <a:ext uri="{FF2B5EF4-FFF2-40B4-BE49-F238E27FC236}">
                <a16:creationId xmlns:a16="http://schemas.microsoft.com/office/drawing/2014/main" id="{D6B02B01-D61A-D347-B813-A38ED01259C7}"/>
              </a:ext>
            </a:extLst>
          </p:cNvPr>
          <p:cNvSpPr>
            <a:spLocks noGrp="1"/>
          </p:cNvSpPr>
          <p:nvPr>
            <p:ph type="ftr" sz="quarter" idx="11"/>
          </p:nvPr>
        </p:nvSpPr>
        <p:spPr/>
        <p:txBody>
          <a:bodyPr/>
          <a:lstStyle/>
          <a:p>
            <a:r>
              <a:rPr lang="es-ES"/>
              <a:t>PAT04_SVM.pptx</a:t>
            </a:r>
          </a:p>
        </p:txBody>
      </p:sp>
      <p:sp>
        <p:nvSpPr>
          <p:cNvPr id="7" name="Slide Number Placeholder 6">
            <a:extLst>
              <a:ext uri="{FF2B5EF4-FFF2-40B4-BE49-F238E27FC236}">
                <a16:creationId xmlns:a16="http://schemas.microsoft.com/office/drawing/2014/main" id="{61BC2EDB-EE03-4643-8C62-59B12AB8F24B}"/>
              </a:ext>
            </a:extLst>
          </p:cNvPr>
          <p:cNvSpPr>
            <a:spLocks noGrp="1"/>
          </p:cNvSpPr>
          <p:nvPr>
            <p:ph type="sldNum" sz="quarter" idx="12"/>
          </p:nvPr>
        </p:nvSpPr>
        <p:spPr/>
        <p:txBody>
          <a:bodyPr/>
          <a:lstStyle/>
          <a:p>
            <a:fld id="{B2515E32-AEC1-A643-BA35-1EE2E73D4B01}" type="slidenum">
              <a:rPr lang="es-ES" smtClean="0"/>
              <a:pPr/>
              <a:t>14</a:t>
            </a:fld>
            <a:endParaRPr lang="es-ES"/>
          </a:p>
        </p:txBody>
      </p:sp>
      <p:sp>
        <p:nvSpPr>
          <p:cNvPr id="25" name="TextBox 24">
            <a:extLst>
              <a:ext uri="{FF2B5EF4-FFF2-40B4-BE49-F238E27FC236}">
                <a16:creationId xmlns:a16="http://schemas.microsoft.com/office/drawing/2014/main" id="{14D43AD9-FC17-474D-8759-E509A28A4ECB}"/>
              </a:ext>
            </a:extLst>
          </p:cNvPr>
          <p:cNvSpPr txBox="1"/>
          <p:nvPr/>
        </p:nvSpPr>
        <p:spPr>
          <a:xfrm>
            <a:off x="6303098" y="1513036"/>
            <a:ext cx="3309808" cy="1815882"/>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b must be maximized.</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Solution: </a:t>
            </a:r>
          </a:p>
        </p:txBody>
      </p:sp>
      <p:pic>
        <p:nvPicPr>
          <p:cNvPr id="15" name="Picture 14">
            <a:extLst>
              <a:ext uri="{FF2B5EF4-FFF2-40B4-BE49-F238E27FC236}">
                <a16:creationId xmlns:a16="http://schemas.microsoft.com/office/drawing/2014/main" id="{4A1465AE-1E7F-F94B-A234-B97926040E6F}"/>
              </a:ext>
            </a:extLst>
          </p:cNvPr>
          <p:cNvPicPr>
            <a:picLocks noChangeAspect="1"/>
          </p:cNvPicPr>
          <p:nvPr/>
        </p:nvPicPr>
        <p:blipFill>
          <a:blip r:embed="rId8"/>
          <a:stretch>
            <a:fillRect/>
          </a:stretch>
        </p:blipFill>
        <p:spPr>
          <a:xfrm>
            <a:off x="7730301" y="2846210"/>
            <a:ext cx="546286" cy="528076"/>
          </a:xfrm>
          <a:prstGeom prst="rect">
            <a:avLst/>
          </a:prstGeom>
        </p:spPr>
      </p:pic>
      <p:grpSp>
        <p:nvGrpSpPr>
          <p:cNvPr id="21" name="Group 20">
            <a:extLst>
              <a:ext uri="{FF2B5EF4-FFF2-40B4-BE49-F238E27FC236}">
                <a16:creationId xmlns:a16="http://schemas.microsoft.com/office/drawing/2014/main" id="{B6DA9F58-94C5-7D49-9B21-0D19014802F8}"/>
              </a:ext>
            </a:extLst>
          </p:cNvPr>
          <p:cNvGrpSpPr/>
          <p:nvPr/>
        </p:nvGrpSpPr>
        <p:grpSpPr>
          <a:xfrm>
            <a:off x="1063230" y="1895122"/>
            <a:ext cx="3090140" cy="1821469"/>
            <a:chOff x="1063230" y="1895122"/>
            <a:chExt cx="3090140" cy="1821469"/>
          </a:xfrm>
        </p:grpSpPr>
        <p:pic>
          <p:nvPicPr>
            <p:cNvPr id="28" name="Picture 27">
              <a:extLst>
                <a:ext uri="{FF2B5EF4-FFF2-40B4-BE49-F238E27FC236}">
                  <a16:creationId xmlns:a16="http://schemas.microsoft.com/office/drawing/2014/main" id="{387335A0-6713-354F-B89D-8B33A5F0BAD0}"/>
                </a:ext>
              </a:extLst>
            </p:cNvPr>
            <p:cNvPicPr>
              <a:picLocks noChangeAspect="1"/>
            </p:cNvPicPr>
            <p:nvPr/>
          </p:nvPicPr>
          <p:blipFill>
            <a:blip r:embed="rId9"/>
            <a:stretch>
              <a:fillRect/>
            </a:stretch>
          </p:blipFill>
          <p:spPr>
            <a:xfrm>
              <a:off x="3213570" y="1895122"/>
              <a:ext cx="939800" cy="266700"/>
            </a:xfrm>
            <a:prstGeom prst="rect">
              <a:avLst/>
            </a:prstGeom>
          </p:spPr>
        </p:pic>
        <p:pic>
          <p:nvPicPr>
            <p:cNvPr id="16" name="Picture 15">
              <a:extLst>
                <a:ext uri="{FF2B5EF4-FFF2-40B4-BE49-F238E27FC236}">
                  <a16:creationId xmlns:a16="http://schemas.microsoft.com/office/drawing/2014/main" id="{DBFFC212-62AA-9348-95C6-0BD2B105FCC3}"/>
                </a:ext>
              </a:extLst>
            </p:cNvPr>
            <p:cNvPicPr>
              <a:picLocks noChangeAspect="1"/>
            </p:cNvPicPr>
            <p:nvPr/>
          </p:nvPicPr>
          <p:blipFill>
            <a:blip r:embed="rId10"/>
            <a:stretch>
              <a:fillRect/>
            </a:stretch>
          </p:blipFill>
          <p:spPr>
            <a:xfrm>
              <a:off x="1063230" y="3449891"/>
              <a:ext cx="939800" cy="266700"/>
            </a:xfrm>
            <a:prstGeom prst="rect">
              <a:avLst/>
            </a:prstGeom>
          </p:spPr>
        </p:pic>
        <p:cxnSp>
          <p:nvCxnSpPr>
            <p:cNvPr id="19" name="Straight Arrow Connector 18">
              <a:extLst>
                <a:ext uri="{FF2B5EF4-FFF2-40B4-BE49-F238E27FC236}">
                  <a16:creationId xmlns:a16="http://schemas.microsoft.com/office/drawing/2014/main" id="{6735AE65-012C-DB44-8187-81C6E4B03836}"/>
                </a:ext>
              </a:extLst>
            </p:cNvPr>
            <p:cNvCxnSpPr/>
            <p:nvPr/>
          </p:nvCxnSpPr>
          <p:spPr>
            <a:xfrm flipV="1">
              <a:off x="2062214" y="2172150"/>
              <a:ext cx="1089533" cy="1348119"/>
            </a:xfrm>
            <a:prstGeom prst="straightConnector1">
              <a:avLst/>
            </a:prstGeom>
            <a:ln>
              <a:solidFill>
                <a:srgbClr val="FF9300"/>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20" name="Oval 19">
            <a:extLst>
              <a:ext uri="{FF2B5EF4-FFF2-40B4-BE49-F238E27FC236}">
                <a16:creationId xmlns:a16="http://schemas.microsoft.com/office/drawing/2014/main" id="{D2D0B414-1331-0448-8769-417F383707CA}"/>
              </a:ext>
            </a:extLst>
          </p:cNvPr>
          <p:cNvSpPr/>
          <p:nvPr/>
        </p:nvSpPr>
        <p:spPr>
          <a:xfrm>
            <a:off x="2568599" y="2788567"/>
            <a:ext cx="108000" cy="108000"/>
          </a:xfrm>
          <a:prstGeom prst="ellipse">
            <a:avLst/>
          </a:prstGeom>
          <a:solidFill>
            <a:srgbClr val="FF930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912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159670" y="3634153"/>
            <a:ext cx="1270462" cy="984949"/>
            <a:chOff x="3032670" y="3429000"/>
            <a:chExt cx="1270462" cy="984949"/>
          </a:xfrm>
          <a:solidFill>
            <a:srgbClr val="FFC7FF"/>
          </a:solidFill>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p:cNvGrpSpPr/>
          <p:nvPr/>
        </p:nvGrpSpPr>
        <p:grpSpPr>
          <a:xfrm rot="20987970">
            <a:off x="2449419" y="2025194"/>
            <a:ext cx="3874041" cy="4139740"/>
            <a:chOff x="2448318" y="2041843"/>
            <a:chExt cx="3874041" cy="4139740"/>
          </a:xfrm>
        </p:grpSpPr>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4098" y="2041843"/>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48318" y="255719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cxnSpLocks noChangeAspect="1"/>
            </p:cNvCxnSpPr>
            <p:nvPr/>
          </p:nvCxnSpPr>
          <p:spPr>
            <a:xfrm flipV="1">
              <a:off x="5763022" y="5466426"/>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cxnSpLocks noChangeAspect="1"/>
            </p:cNvCxnSpPr>
            <p:nvPr/>
          </p:nvCxnSpPr>
          <p:spPr>
            <a:xfrm flipV="1">
              <a:off x="5546841" y="5691212"/>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55565" y="5587510"/>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sp>
          <p:nvSpPr>
            <p:cNvPr id="61" name="Rectangle 60"/>
            <p:cNvSpPr/>
            <p:nvPr/>
          </p:nvSpPr>
          <p:spPr>
            <a:xfrm>
              <a:off x="5644401" y="5798203"/>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grpSp>
      <p:sp>
        <p:nvSpPr>
          <p:cNvPr id="94" name="Oval 93"/>
          <p:cNvSpPr/>
          <p:nvPr/>
        </p:nvSpPr>
        <p:spPr>
          <a:xfrm rot="2553764">
            <a:off x="4480269" y="383087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01947" y="4814071"/>
            <a:ext cx="2987046" cy="812538"/>
          </a:xfrm>
          <a:prstGeom prst="rect">
            <a:avLst/>
          </a:prstGeom>
        </p:spPr>
      </p:pic>
      <p:pic>
        <p:nvPicPr>
          <p:cNvPr id="6" name="Picture 5"/>
          <p:cNvPicPr>
            <a:picLocks noChangeAspect="1"/>
          </p:cNvPicPr>
          <p:nvPr/>
        </p:nvPicPr>
        <p:blipFill>
          <a:blip r:embed="rId3"/>
          <a:stretch>
            <a:fillRect/>
          </a:stretch>
        </p:blipFill>
        <p:spPr>
          <a:xfrm>
            <a:off x="1803513" y="2343473"/>
            <a:ext cx="484761" cy="275941"/>
          </a:xfrm>
          <a:prstGeom prst="rect">
            <a:avLst/>
          </a:prstGeom>
        </p:spPr>
      </p:pic>
      <p:pic>
        <p:nvPicPr>
          <p:cNvPr id="9" name="Picture 8"/>
          <p:cNvPicPr>
            <a:picLocks noChangeAspect="1"/>
          </p:cNvPicPr>
          <p:nvPr/>
        </p:nvPicPr>
        <p:blipFill>
          <a:blip r:embed="rId4"/>
          <a:stretch>
            <a:fillRect/>
          </a:stretch>
        </p:blipFill>
        <p:spPr>
          <a:xfrm>
            <a:off x="2802399" y="3716591"/>
            <a:ext cx="215900" cy="152400"/>
          </a:xfrm>
          <a:prstGeom prst="rect">
            <a:avLst/>
          </a:prstGeom>
        </p:spPr>
      </p:pic>
      <p:pic>
        <p:nvPicPr>
          <p:cNvPr id="10" name="Picture 9"/>
          <p:cNvPicPr>
            <a:picLocks noChangeAspect="1"/>
          </p:cNvPicPr>
          <p:nvPr/>
        </p:nvPicPr>
        <p:blipFill>
          <a:blip r:embed="rId5"/>
          <a:stretch>
            <a:fillRect/>
          </a:stretch>
        </p:blipFill>
        <p:spPr>
          <a:xfrm>
            <a:off x="4503378" y="3588776"/>
            <a:ext cx="215900" cy="152400"/>
          </a:xfrm>
          <a:prstGeom prst="rect">
            <a:avLst/>
          </a:prstGeom>
        </p:spPr>
      </p:pic>
      <p:pic>
        <p:nvPicPr>
          <p:cNvPr id="12" name="Picture 11"/>
          <p:cNvPicPr>
            <a:picLocks noChangeAspect="1"/>
          </p:cNvPicPr>
          <p:nvPr/>
        </p:nvPicPr>
        <p:blipFill>
          <a:blip r:embed="rId6"/>
          <a:stretch>
            <a:fillRect/>
          </a:stretch>
        </p:blipFill>
        <p:spPr>
          <a:xfrm>
            <a:off x="4154125" y="4729318"/>
            <a:ext cx="304800" cy="152400"/>
          </a:xfrm>
          <a:prstGeom prst="rect">
            <a:avLst/>
          </a:prstGeom>
        </p:spPr>
      </p:pic>
      <p:pic>
        <p:nvPicPr>
          <p:cNvPr id="13" name="Picture 12"/>
          <p:cNvPicPr>
            <a:picLocks noChangeAspect="1"/>
          </p:cNvPicPr>
          <p:nvPr/>
        </p:nvPicPr>
        <p:blipFill>
          <a:blip r:embed="rId7"/>
          <a:stretch>
            <a:fillRect/>
          </a:stretch>
        </p:blipFill>
        <p:spPr>
          <a:xfrm>
            <a:off x="4982578" y="2907048"/>
            <a:ext cx="774700" cy="203200"/>
          </a:xfrm>
          <a:prstGeom prst="rect">
            <a:avLst/>
          </a:prstGeom>
        </p:spPr>
      </p:pic>
      <p:pic>
        <p:nvPicPr>
          <p:cNvPr id="14" name="Picture 13"/>
          <p:cNvPicPr>
            <a:picLocks noChangeAspect="1"/>
          </p:cNvPicPr>
          <p:nvPr/>
        </p:nvPicPr>
        <p:blipFill>
          <a:blip r:embed="rId8"/>
          <a:stretch>
            <a:fillRect/>
          </a:stretch>
        </p:blipFill>
        <p:spPr>
          <a:xfrm>
            <a:off x="4657770" y="5590320"/>
            <a:ext cx="774700" cy="203200"/>
          </a:xfrm>
          <a:prstGeom prst="rect">
            <a:avLst/>
          </a:prstGeom>
        </p:spPr>
      </p:pic>
      <p:sp>
        <p:nvSpPr>
          <p:cNvPr id="5" name="Footer Placeholder 4">
            <a:extLst>
              <a:ext uri="{FF2B5EF4-FFF2-40B4-BE49-F238E27FC236}">
                <a16:creationId xmlns:a16="http://schemas.microsoft.com/office/drawing/2014/main" id="{D6B02B01-D61A-D347-B813-A38ED01259C7}"/>
              </a:ext>
            </a:extLst>
          </p:cNvPr>
          <p:cNvSpPr>
            <a:spLocks noGrp="1"/>
          </p:cNvSpPr>
          <p:nvPr>
            <p:ph type="ftr" sz="quarter" idx="11"/>
          </p:nvPr>
        </p:nvSpPr>
        <p:spPr/>
        <p:txBody>
          <a:bodyPr/>
          <a:lstStyle/>
          <a:p>
            <a:r>
              <a:rPr lang="es-ES"/>
              <a:t>PAT04_SVM.pptx</a:t>
            </a:r>
          </a:p>
        </p:txBody>
      </p:sp>
      <p:sp>
        <p:nvSpPr>
          <p:cNvPr id="7" name="Slide Number Placeholder 6">
            <a:extLst>
              <a:ext uri="{FF2B5EF4-FFF2-40B4-BE49-F238E27FC236}">
                <a16:creationId xmlns:a16="http://schemas.microsoft.com/office/drawing/2014/main" id="{61BC2EDB-EE03-4643-8C62-59B12AB8F24B}"/>
              </a:ext>
            </a:extLst>
          </p:cNvPr>
          <p:cNvSpPr>
            <a:spLocks noGrp="1"/>
          </p:cNvSpPr>
          <p:nvPr>
            <p:ph type="sldNum" sz="quarter" idx="12"/>
          </p:nvPr>
        </p:nvSpPr>
        <p:spPr/>
        <p:txBody>
          <a:bodyPr/>
          <a:lstStyle/>
          <a:p>
            <a:fld id="{B2515E32-AEC1-A643-BA35-1EE2E73D4B01}" type="slidenum">
              <a:rPr lang="es-ES" smtClean="0"/>
              <a:pPr/>
              <a:t>15</a:t>
            </a:fld>
            <a:endParaRPr lang="es-ES"/>
          </a:p>
        </p:txBody>
      </p:sp>
      <p:sp>
        <p:nvSpPr>
          <p:cNvPr id="25" name="TextBox 24">
            <a:extLst>
              <a:ext uri="{FF2B5EF4-FFF2-40B4-BE49-F238E27FC236}">
                <a16:creationId xmlns:a16="http://schemas.microsoft.com/office/drawing/2014/main" id="{14D43AD9-FC17-474D-8759-E509A28A4ECB}"/>
              </a:ext>
            </a:extLst>
          </p:cNvPr>
          <p:cNvSpPr txBox="1"/>
          <p:nvPr/>
        </p:nvSpPr>
        <p:spPr>
          <a:xfrm>
            <a:off x="6303098" y="1513036"/>
            <a:ext cx="3309808" cy="1815882"/>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b must be maximized.</a:t>
            </a:r>
          </a:p>
          <a:p>
            <a:pPr marL="342900" indent="-342900">
              <a:buAutoNum type="arabicParenR"/>
            </a:pPr>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chemeClr val="tx1">
                    <a:lumMod val="65000"/>
                    <a:lumOff val="35000"/>
                  </a:schemeClr>
                </a:solidFill>
                <a:latin typeface="Trebuchet MS"/>
                <a:cs typeface="Trebuchet MS"/>
              </a:rPr>
              <a:t>Solution: </a:t>
            </a:r>
          </a:p>
        </p:txBody>
      </p:sp>
      <p:pic>
        <p:nvPicPr>
          <p:cNvPr id="15" name="Picture 14">
            <a:extLst>
              <a:ext uri="{FF2B5EF4-FFF2-40B4-BE49-F238E27FC236}">
                <a16:creationId xmlns:a16="http://schemas.microsoft.com/office/drawing/2014/main" id="{4A1465AE-1E7F-F94B-A234-B97926040E6F}"/>
              </a:ext>
            </a:extLst>
          </p:cNvPr>
          <p:cNvPicPr>
            <a:picLocks noChangeAspect="1"/>
          </p:cNvPicPr>
          <p:nvPr/>
        </p:nvPicPr>
        <p:blipFill>
          <a:blip r:embed="rId9"/>
          <a:stretch>
            <a:fillRect/>
          </a:stretch>
        </p:blipFill>
        <p:spPr>
          <a:xfrm>
            <a:off x="7730301" y="2846210"/>
            <a:ext cx="546286" cy="528076"/>
          </a:xfrm>
          <a:prstGeom prst="rect">
            <a:avLst/>
          </a:prstGeom>
        </p:spPr>
      </p:pic>
      <p:pic>
        <p:nvPicPr>
          <p:cNvPr id="32" name="Picture 31">
            <a:extLst>
              <a:ext uri="{FF2B5EF4-FFF2-40B4-BE49-F238E27FC236}">
                <a16:creationId xmlns:a16="http://schemas.microsoft.com/office/drawing/2014/main" id="{89F16F1D-9753-4D47-A1E0-D231A23961D5}"/>
              </a:ext>
            </a:extLst>
          </p:cNvPr>
          <p:cNvPicPr>
            <a:picLocks noChangeAspect="1"/>
          </p:cNvPicPr>
          <p:nvPr/>
        </p:nvPicPr>
        <p:blipFill>
          <a:blip r:embed="rId10"/>
          <a:stretch>
            <a:fillRect/>
          </a:stretch>
        </p:blipFill>
        <p:spPr>
          <a:xfrm>
            <a:off x="3213570" y="1895122"/>
            <a:ext cx="939800" cy="266700"/>
          </a:xfrm>
          <a:prstGeom prst="rect">
            <a:avLst/>
          </a:prstGeom>
        </p:spPr>
      </p:pic>
      <p:pic>
        <p:nvPicPr>
          <p:cNvPr id="33" name="Picture 32">
            <a:extLst>
              <a:ext uri="{FF2B5EF4-FFF2-40B4-BE49-F238E27FC236}">
                <a16:creationId xmlns:a16="http://schemas.microsoft.com/office/drawing/2014/main" id="{81A9B747-70BF-6F43-AB28-70A8309EE3FA}"/>
              </a:ext>
            </a:extLst>
          </p:cNvPr>
          <p:cNvPicPr>
            <a:picLocks noChangeAspect="1"/>
          </p:cNvPicPr>
          <p:nvPr/>
        </p:nvPicPr>
        <p:blipFill>
          <a:blip r:embed="rId11"/>
          <a:stretch>
            <a:fillRect/>
          </a:stretch>
        </p:blipFill>
        <p:spPr>
          <a:xfrm>
            <a:off x="1063230" y="3449891"/>
            <a:ext cx="939800" cy="266700"/>
          </a:xfrm>
          <a:prstGeom prst="rect">
            <a:avLst/>
          </a:prstGeom>
        </p:spPr>
      </p:pic>
      <p:cxnSp>
        <p:nvCxnSpPr>
          <p:cNvPr id="34" name="Straight Arrow Connector 33">
            <a:extLst>
              <a:ext uri="{FF2B5EF4-FFF2-40B4-BE49-F238E27FC236}">
                <a16:creationId xmlns:a16="http://schemas.microsoft.com/office/drawing/2014/main" id="{B83840F6-5840-E648-B954-5948F16E0235}"/>
              </a:ext>
            </a:extLst>
          </p:cNvPr>
          <p:cNvCxnSpPr/>
          <p:nvPr/>
        </p:nvCxnSpPr>
        <p:spPr>
          <a:xfrm flipV="1">
            <a:off x="2062214" y="2172150"/>
            <a:ext cx="1089533" cy="1348119"/>
          </a:xfrm>
          <a:prstGeom prst="straightConnector1">
            <a:avLst/>
          </a:prstGeom>
          <a:ln>
            <a:solidFill>
              <a:srgbClr val="FF93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94B6B8AF-9E91-524E-83E2-187FF97F8BE9}"/>
              </a:ext>
            </a:extLst>
          </p:cNvPr>
          <p:cNvSpPr/>
          <p:nvPr/>
        </p:nvSpPr>
        <p:spPr>
          <a:xfrm>
            <a:off x="2568599" y="2788567"/>
            <a:ext cx="108000" cy="108000"/>
          </a:xfrm>
          <a:prstGeom prst="ellipse">
            <a:avLst/>
          </a:prstGeom>
          <a:solidFill>
            <a:srgbClr val="FF930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E38CA836-27CA-2B49-A8BC-27201F18C04B}"/>
              </a:ext>
            </a:extLst>
          </p:cNvPr>
          <p:cNvSpPr/>
          <p:nvPr/>
        </p:nvSpPr>
        <p:spPr>
          <a:xfrm>
            <a:off x="329609" y="4729318"/>
            <a:ext cx="3306726" cy="1064202"/>
          </a:xfrm>
          <a:prstGeom prst="roundRect">
            <a:avLst>
              <a:gd name="adj" fmla="val 4678"/>
            </a:avLst>
          </a:prstGeom>
          <a:no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D829A3B-AD09-8C4A-82D1-2E407A81C5E4}"/>
              </a:ext>
            </a:extLst>
          </p:cNvPr>
          <p:cNvSpPr txBox="1"/>
          <p:nvPr/>
        </p:nvSpPr>
        <p:spPr>
          <a:xfrm>
            <a:off x="230913" y="4322126"/>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spTree>
    <p:extLst>
      <p:ext uri="{BB962C8B-B14F-4D97-AF65-F5344CB8AC3E}">
        <p14:creationId xmlns:p14="http://schemas.microsoft.com/office/powerpoint/2010/main" val="84136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2919389" cy="461665"/>
          </a:xfrm>
          <a:prstGeom prst="rect">
            <a:avLst/>
          </a:prstGeom>
          <a:noFill/>
        </p:spPr>
        <p:txBody>
          <a:bodyPr wrap="none" rtlCol="0">
            <a:spAutoFit/>
          </a:bodyPr>
          <a:lstStyle/>
          <a:p>
            <a:r>
              <a:rPr lang="en-US" sz="2400" dirty="0">
                <a:latin typeface="Trebuchet MS" panose="020B0703020202090204" pitchFamily="34" charset="0"/>
                <a:cs typeface="Trebuchet MS"/>
              </a:rPr>
              <a:t>The Solution of SVM</a:t>
            </a:r>
          </a:p>
        </p:txBody>
      </p:sp>
      <p:sp>
        <p:nvSpPr>
          <p:cNvPr id="5" name="Footer Placeholder 4">
            <a:extLst>
              <a:ext uri="{FF2B5EF4-FFF2-40B4-BE49-F238E27FC236}">
                <a16:creationId xmlns:a16="http://schemas.microsoft.com/office/drawing/2014/main" id="{D6B02B01-D61A-D347-B813-A38ED01259C7}"/>
              </a:ext>
            </a:extLst>
          </p:cNvPr>
          <p:cNvSpPr>
            <a:spLocks noGrp="1"/>
          </p:cNvSpPr>
          <p:nvPr>
            <p:ph type="ftr" sz="quarter" idx="11"/>
          </p:nvPr>
        </p:nvSpPr>
        <p:spPr/>
        <p:txBody>
          <a:bodyPr/>
          <a:lstStyle/>
          <a:p>
            <a:r>
              <a:rPr lang="es-ES"/>
              <a:t>PAT04_SVM.pptx</a:t>
            </a:r>
          </a:p>
        </p:txBody>
      </p:sp>
      <p:sp>
        <p:nvSpPr>
          <p:cNvPr id="7" name="Slide Number Placeholder 6">
            <a:extLst>
              <a:ext uri="{FF2B5EF4-FFF2-40B4-BE49-F238E27FC236}">
                <a16:creationId xmlns:a16="http://schemas.microsoft.com/office/drawing/2014/main" id="{61BC2EDB-EE03-4643-8C62-59B12AB8F24B}"/>
              </a:ext>
            </a:extLst>
          </p:cNvPr>
          <p:cNvSpPr>
            <a:spLocks noGrp="1"/>
          </p:cNvSpPr>
          <p:nvPr>
            <p:ph type="sldNum" sz="quarter" idx="12"/>
          </p:nvPr>
        </p:nvSpPr>
        <p:spPr/>
        <p:txBody>
          <a:bodyPr/>
          <a:lstStyle/>
          <a:p>
            <a:fld id="{B2515E32-AEC1-A643-BA35-1EE2E73D4B01}" type="slidenum">
              <a:rPr lang="es-ES" smtClean="0"/>
              <a:pPr/>
              <a:t>16</a:t>
            </a:fld>
            <a:endParaRPr lang="es-ES"/>
          </a:p>
        </p:txBody>
      </p:sp>
      <p:grpSp>
        <p:nvGrpSpPr>
          <p:cNvPr id="3" name="Group 2">
            <a:extLst>
              <a:ext uri="{FF2B5EF4-FFF2-40B4-BE49-F238E27FC236}">
                <a16:creationId xmlns:a16="http://schemas.microsoft.com/office/drawing/2014/main" id="{8F3D31D7-4AB9-5B48-AEBE-737ED69406D7}"/>
              </a:ext>
            </a:extLst>
          </p:cNvPr>
          <p:cNvGrpSpPr/>
          <p:nvPr/>
        </p:nvGrpSpPr>
        <p:grpSpPr>
          <a:xfrm>
            <a:off x="502402" y="3568803"/>
            <a:ext cx="910188" cy="920561"/>
            <a:chOff x="502402" y="3568803"/>
            <a:chExt cx="910188" cy="920561"/>
          </a:xfrm>
        </p:grpSpPr>
        <p:cxnSp>
          <p:nvCxnSpPr>
            <p:cNvPr id="19" name="Straight Arrow Connector 18">
              <a:extLst>
                <a:ext uri="{FF2B5EF4-FFF2-40B4-BE49-F238E27FC236}">
                  <a16:creationId xmlns:a16="http://schemas.microsoft.com/office/drawing/2014/main" id="{FD97771E-8637-104D-99D9-975745BFE1A5}"/>
                </a:ext>
              </a:extLst>
            </p:cNvPr>
            <p:cNvCxnSpPr/>
            <p:nvPr/>
          </p:nvCxnSpPr>
          <p:spPr>
            <a:xfrm flipH="1">
              <a:off x="933949" y="3568803"/>
              <a:ext cx="478641" cy="612784"/>
            </a:xfrm>
            <a:prstGeom prst="straightConnector1">
              <a:avLst/>
            </a:prstGeom>
            <a:ln>
              <a:solidFill>
                <a:srgbClr val="FF93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7FBE5ED3-84B4-2D47-B737-D0D274F8351E}"/>
                </a:ext>
              </a:extLst>
            </p:cNvPr>
            <p:cNvSpPr txBox="1"/>
            <p:nvPr/>
          </p:nvSpPr>
          <p:spPr>
            <a:xfrm>
              <a:off x="502402" y="4181587"/>
              <a:ext cx="851515" cy="307777"/>
            </a:xfrm>
            <a:prstGeom prst="rect">
              <a:avLst/>
            </a:prstGeom>
            <a:noFill/>
          </p:spPr>
          <p:txBody>
            <a:bodyPr wrap="none" rtlCol="0">
              <a:spAutoFit/>
            </a:bodyPr>
            <a:lstStyle/>
            <a:p>
              <a:r>
                <a:rPr lang="en-US" sz="1400" dirty="0">
                  <a:latin typeface="Trebuchet MS" panose="020B0703020202090204" pitchFamily="34" charset="0"/>
                </a:rPr>
                <a:t>features</a:t>
              </a:r>
            </a:p>
          </p:txBody>
        </p:sp>
      </p:grpSp>
      <p:grpSp>
        <p:nvGrpSpPr>
          <p:cNvPr id="4" name="Group 3">
            <a:extLst>
              <a:ext uri="{FF2B5EF4-FFF2-40B4-BE49-F238E27FC236}">
                <a16:creationId xmlns:a16="http://schemas.microsoft.com/office/drawing/2014/main" id="{8FD5C7DB-F3C5-954B-8692-3E443203C9AD}"/>
              </a:ext>
            </a:extLst>
          </p:cNvPr>
          <p:cNvGrpSpPr/>
          <p:nvPr/>
        </p:nvGrpSpPr>
        <p:grpSpPr>
          <a:xfrm>
            <a:off x="1717508" y="3563445"/>
            <a:ext cx="1015021" cy="1141362"/>
            <a:chOff x="1717508" y="3563445"/>
            <a:chExt cx="1015021" cy="1141362"/>
          </a:xfrm>
        </p:grpSpPr>
        <p:sp>
          <p:nvSpPr>
            <p:cNvPr id="38" name="TextBox 37">
              <a:extLst>
                <a:ext uri="{FF2B5EF4-FFF2-40B4-BE49-F238E27FC236}">
                  <a16:creationId xmlns:a16="http://schemas.microsoft.com/office/drawing/2014/main" id="{A86C2FAE-A14B-F741-B4BA-B2CF348A24B8}"/>
                </a:ext>
              </a:extLst>
            </p:cNvPr>
            <p:cNvSpPr txBox="1"/>
            <p:nvPr/>
          </p:nvSpPr>
          <p:spPr>
            <a:xfrm>
              <a:off x="1717508" y="4181587"/>
              <a:ext cx="1015021" cy="523220"/>
            </a:xfrm>
            <a:prstGeom prst="rect">
              <a:avLst/>
            </a:prstGeom>
            <a:noFill/>
          </p:spPr>
          <p:txBody>
            <a:bodyPr wrap="none" rtlCol="0">
              <a:spAutoFit/>
            </a:bodyPr>
            <a:lstStyle/>
            <a:p>
              <a:pPr algn="ctr"/>
              <a:r>
                <a:rPr lang="en-US" sz="1400" dirty="0">
                  <a:latin typeface="Trebuchet MS" panose="020B0703020202090204" pitchFamily="34" charset="0"/>
                </a:rPr>
                <a:t>+1 or -1</a:t>
              </a:r>
            </a:p>
            <a:p>
              <a:pPr algn="ctr"/>
              <a:r>
                <a:rPr lang="en-US" sz="1400" dirty="0">
                  <a:latin typeface="Trebuchet MS" panose="020B0703020202090204" pitchFamily="34" charset="0"/>
                </a:rPr>
                <a:t>(2 classes)</a:t>
              </a:r>
            </a:p>
          </p:txBody>
        </p:sp>
        <p:cxnSp>
          <p:nvCxnSpPr>
            <p:cNvPr id="39" name="Straight Arrow Connector 38">
              <a:extLst>
                <a:ext uri="{FF2B5EF4-FFF2-40B4-BE49-F238E27FC236}">
                  <a16:creationId xmlns:a16="http://schemas.microsoft.com/office/drawing/2014/main" id="{E27B695D-CFAA-4843-A783-53F78AEF1E1D}"/>
                </a:ext>
              </a:extLst>
            </p:cNvPr>
            <p:cNvCxnSpPr>
              <a:cxnSpLocks/>
            </p:cNvCxnSpPr>
            <p:nvPr/>
          </p:nvCxnSpPr>
          <p:spPr>
            <a:xfrm>
              <a:off x="1730916" y="3563445"/>
              <a:ext cx="478641" cy="612784"/>
            </a:xfrm>
            <a:prstGeom prst="straightConnector1">
              <a:avLst/>
            </a:prstGeom>
            <a:ln>
              <a:solidFill>
                <a:srgbClr val="FF930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6" name="Group 5">
            <a:extLst>
              <a:ext uri="{FF2B5EF4-FFF2-40B4-BE49-F238E27FC236}">
                <a16:creationId xmlns:a16="http://schemas.microsoft.com/office/drawing/2014/main" id="{9F108821-A22F-8540-BE8A-FDADD60AE441}"/>
              </a:ext>
            </a:extLst>
          </p:cNvPr>
          <p:cNvGrpSpPr/>
          <p:nvPr/>
        </p:nvGrpSpPr>
        <p:grpSpPr>
          <a:xfrm>
            <a:off x="2164729" y="3088513"/>
            <a:ext cx="2722703" cy="706821"/>
            <a:chOff x="2164729" y="3088513"/>
            <a:chExt cx="2722703" cy="706821"/>
          </a:xfrm>
        </p:grpSpPr>
        <p:cxnSp>
          <p:nvCxnSpPr>
            <p:cNvPr id="40" name="Straight Arrow Connector 39">
              <a:extLst>
                <a:ext uri="{FF2B5EF4-FFF2-40B4-BE49-F238E27FC236}">
                  <a16:creationId xmlns:a16="http://schemas.microsoft.com/office/drawing/2014/main" id="{2937D1DB-6E32-A640-97EF-53EF217F8399}"/>
                </a:ext>
              </a:extLst>
            </p:cNvPr>
            <p:cNvCxnSpPr>
              <a:cxnSpLocks/>
            </p:cNvCxnSpPr>
            <p:nvPr/>
          </p:nvCxnSpPr>
          <p:spPr>
            <a:xfrm>
              <a:off x="2164729" y="3435453"/>
              <a:ext cx="562827" cy="0"/>
            </a:xfrm>
            <a:prstGeom prst="straightConnector1">
              <a:avLst/>
            </a:prstGeom>
            <a:ln>
              <a:solidFill>
                <a:schemeClr val="tx1">
                  <a:lumMod val="85000"/>
                  <a:lumOff val="1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7FE1D547-BEC3-DF49-8A9C-2C99EEF3DE5D}"/>
                </a:ext>
              </a:extLst>
            </p:cNvPr>
            <p:cNvSpPr/>
            <p:nvPr/>
          </p:nvSpPr>
          <p:spPr>
            <a:xfrm>
              <a:off x="2727556" y="3088513"/>
              <a:ext cx="1606786" cy="706821"/>
            </a:xfrm>
            <a:prstGeom prst="roundRect">
              <a:avLst/>
            </a:prstGeom>
            <a:solidFill>
              <a:schemeClr val="accent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52D5A14-5EF7-1D49-8345-FCED66CA9983}"/>
                </a:ext>
              </a:extLst>
            </p:cNvPr>
            <p:cNvSpPr txBox="1"/>
            <p:nvPr/>
          </p:nvSpPr>
          <p:spPr>
            <a:xfrm>
              <a:off x="2797415" y="3266078"/>
              <a:ext cx="1467068" cy="369332"/>
            </a:xfrm>
            <a:prstGeom prst="rect">
              <a:avLst/>
            </a:prstGeom>
            <a:noFill/>
          </p:spPr>
          <p:txBody>
            <a:bodyPr wrap="none" rtlCol="0">
              <a:spAutoFit/>
            </a:bodyPr>
            <a:lstStyle/>
            <a:p>
              <a:r>
                <a:rPr lang="en-US" dirty="0"/>
                <a:t>Optimization</a:t>
              </a:r>
            </a:p>
          </p:txBody>
        </p:sp>
        <p:cxnSp>
          <p:nvCxnSpPr>
            <p:cNvPr id="45" name="Straight Arrow Connector 44">
              <a:extLst>
                <a:ext uri="{FF2B5EF4-FFF2-40B4-BE49-F238E27FC236}">
                  <a16:creationId xmlns:a16="http://schemas.microsoft.com/office/drawing/2014/main" id="{0126C05F-665C-7B4D-B321-3517EDC60B9B}"/>
                </a:ext>
              </a:extLst>
            </p:cNvPr>
            <p:cNvCxnSpPr>
              <a:cxnSpLocks/>
            </p:cNvCxnSpPr>
            <p:nvPr/>
          </p:nvCxnSpPr>
          <p:spPr>
            <a:xfrm>
              <a:off x="4324605" y="3435453"/>
              <a:ext cx="562827" cy="0"/>
            </a:xfrm>
            <a:prstGeom prst="straightConnector1">
              <a:avLst/>
            </a:prstGeom>
            <a:ln>
              <a:solidFill>
                <a:schemeClr val="tx1">
                  <a:lumMod val="85000"/>
                  <a:lumOff val="15000"/>
                </a:schemeClr>
              </a:solidFill>
              <a:tailEnd type="triangle"/>
            </a:ln>
            <a:effectLst/>
          </p:spPr>
          <p:style>
            <a:lnRef idx="2">
              <a:schemeClr val="accent1"/>
            </a:lnRef>
            <a:fillRef idx="0">
              <a:schemeClr val="accent1"/>
            </a:fillRef>
            <a:effectRef idx="1">
              <a:schemeClr val="accent1"/>
            </a:effectRef>
            <a:fontRef idx="minor">
              <a:schemeClr val="tx1"/>
            </a:fontRef>
          </p:style>
        </p:cxnSp>
      </p:grpSp>
      <p:pic>
        <p:nvPicPr>
          <p:cNvPr id="46" name="Picture 45">
            <a:extLst>
              <a:ext uri="{FF2B5EF4-FFF2-40B4-BE49-F238E27FC236}">
                <a16:creationId xmlns:a16="http://schemas.microsoft.com/office/drawing/2014/main" id="{C420D5B1-0A1E-854A-A2AB-3E292F615DEA}"/>
              </a:ext>
            </a:extLst>
          </p:cNvPr>
          <p:cNvPicPr>
            <a:picLocks noChangeAspect="1"/>
          </p:cNvPicPr>
          <p:nvPr/>
        </p:nvPicPr>
        <p:blipFill>
          <a:blip r:embed="rId2"/>
          <a:stretch>
            <a:fillRect/>
          </a:stretch>
        </p:blipFill>
        <p:spPr>
          <a:xfrm>
            <a:off x="4947554" y="3029184"/>
            <a:ext cx="2987046" cy="812538"/>
          </a:xfrm>
          <a:prstGeom prst="rect">
            <a:avLst/>
          </a:prstGeom>
        </p:spPr>
      </p:pic>
      <p:grpSp>
        <p:nvGrpSpPr>
          <p:cNvPr id="8" name="Group 7">
            <a:extLst>
              <a:ext uri="{FF2B5EF4-FFF2-40B4-BE49-F238E27FC236}">
                <a16:creationId xmlns:a16="http://schemas.microsoft.com/office/drawing/2014/main" id="{508757B8-7611-144D-A06F-86F5405B80B7}"/>
              </a:ext>
            </a:extLst>
          </p:cNvPr>
          <p:cNvGrpSpPr/>
          <p:nvPr/>
        </p:nvGrpSpPr>
        <p:grpSpPr>
          <a:xfrm>
            <a:off x="4669205" y="2276667"/>
            <a:ext cx="1192955" cy="982641"/>
            <a:chOff x="4669205" y="2276667"/>
            <a:chExt cx="1192955" cy="982641"/>
          </a:xfrm>
        </p:grpSpPr>
        <p:cxnSp>
          <p:nvCxnSpPr>
            <p:cNvPr id="47" name="Straight Arrow Connector 46">
              <a:extLst>
                <a:ext uri="{FF2B5EF4-FFF2-40B4-BE49-F238E27FC236}">
                  <a16:creationId xmlns:a16="http://schemas.microsoft.com/office/drawing/2014/main" id="{61ABEEE1-C045-C94C-BDC7-553F76015C4B}"/>
                </a:ext>
              </a:extLst>
            </p:cNvPr>
            <p:cNvCxnSpPr>
              <a:cxnSpLocks/>
            </p:cNvCxnSpPr>
            <p:nvPr/>
          </p:nvCxnSpPr>
          <p:spPr>
            <a:xfrm flipV="1">
              <a:off x="5265683" y="2732691"/>
              <a:ext cx="0" cy="526617"/>
            </a:xfrm>
            <a:prstGeom prst="straightConnector1">
              <a:avLst/>
            </a:prstGeom>
            <a:ln>
              <a:solidFill>
                <a:srgbClr val="FF930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69131A9A-88DC-9E48-96AD-A55F44E76510}"/>
                </a:ext>
              </a:extLst>
            </p:cNvPr>
            <p:cNvSpPr txBox="1"/>
            <p:nvPr/>
          </p:nvSpPr>
          <p:spPr>
            <a:xfrm>
              <a:off x="4669205" y="2276667"/>
              <a:ext cx="1192955" cy="307777"/>
            </a:xfrm>
            <a:prstGeom prst="rect">
              <a:avLst/>
            </a:prstGeom>
            <a:noFill/>
          </p:spPr>
          <p:txBody>
            <a:bodyPr wrap="none" rtlCol="0">
              <a:spAutoFit/>
            </a:bodyPr>
            <a:lstStyle/>
            <a:p>
              <a:r>
                <a:rPr lang="en-US" sz="1400" dirty="0">
                  <a:latin typeface="Trebuchet MS" panose="020B0703020202090204" pitchFamily="34" charset="0"/>
                </a:rPr>
                <a:t>decision line</a:t>
              </a:r>
            </a:p>
          </p:txBody>
        </p:sp>
      </p:grpSp>
      <p:grpSp>
        <p:nvGrpSpPr>
          <p:cNvPr id="10" name="Group 9">
            <a:extLst>
              <a:ext uri="{FF2B5EF4-FFF2-40B4-BE49-F238E27FC236}">
                <a16:creationId xmlns:a16="http://schemas.microsoft.com/office/drawing/2014/main" id="{7855E829-96CB-444A-BA4F-3F2471B4D478}"/>
              </a:ext>
            </a:extLst>
          </p:cNvPr>
          <p:cNvGrpSpPr/>
          <p:nvPr/>
        </p:nvGrpSpPr>
        <p:grpSpPr>
          <a:xfrm>
            <a:off x="5991065" y="3635411"/>
            <a:ext cx="1522661" cy="1212774"/>
            <a:chOff x="5991065" y="3635411"/>
            <a:chExt cx="1522661" cy="1212774"/>
          </a:xfrm>
        </p:grpSpPr>
        <p:cxnSp>
          <p:nvCxnSpPr>
            <p:cNvPr id="50" name="Straight Arrow Connector 49">
              <a:extLst>
                <a:ext uri="{FF2B5EF4-FFF2-40B4-BE49-F238E27FC236}">
                  <a16:creationId xmlns:a16="http://schemas.microsoft.com/office/drawing/2014/main" id="{1EBE0E6B-8342-B34A-95A9-19591F88B7EC}"/>
                </a:ext>
              </a:extLst>
            </p:cNvPr>
            <p:cNvCxnSpPr>
              <a:cxnSpLocks/>
            </p:cNvCxnSpPr>
            <p:nvPr/>
          </p:nvCxnSpPr>
          <p:spPr>
            <a:xfrm>
              <a:off x="6755704" y="3704736"/>
              <a:ext cx="0" cy="630739"/>
            </a:xfrm>
            <a:prstGeom prst="straightConnector1">
              <a:avLst/>
            </a:prstGeom>
            <a:ln>
              <a:solidFill>
                <a:srgbClr val="FF93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B820CFAE-A1CB-894A-8CB9-2E668E0B7896}"/>
                </a:ext>
              </a:extLst>
            </p:cNvPr>
            <p:cNvSpPr txBox="1"/>
            <p:nvPr/>
          </p:nvSpPr>
          <p:spPr>
            <a:xfrm>
              <a:off x="5991065" y="4324965"/>
              <a:ext cx="1522661" cy="523220"/>
            </a:xfrm>
            <a:prstGeom prst="rect">
              <a:avLst/>
            </a:prstGeom>
            <a:noFill/>
          </p:spPr>
          <p:txBody>
            <a:bodyPr wrap="none" rtlCol="0">
              <a:spAutoFit/>
            </a:bodyPr>
            <a:lstStyle/>
            <a:p>
              <a:r>
                <a:rPr lang="en-US" sz="1400" dirty="0">
                  <a:latin typeface="Trebuchet MS" panose="020B0703020202090204" pitchFamily="34" charset="0"/>
                </a:rPr>
                <a:t>Training data for</a:t>
              </a:r>
            </a:p>
            <a:p>
              <a:r>
                <a:rPr lang="en-US" sz="1400" dirty="0">
                  <a:latin typeface="Trebuchet MS" panose="020B0703020202090204" pitchFamily="34" charset="0"/>
                </a:rPr>
                <a:t>Support vectors</a:t>
              </a:r>
            </a:p>
          </p:txBody>
        </p:sp>
        <p:sp>
          <p:nvSpPr>
            <p:cNvPr id="32" name="Right Brace 31">
              <a:extLst>
                <a:ext uri="{FF2B5EF4-FFF2-40B4-BE49-F238E27FC236}">
                  <a16:creationId xmlns:a16="http://schemas.microsoft.com/office/drawing/2014/main" id="{899B3478-8463-7B45-BA5E-03CF8F9D1085}"/>
                </a:ext>
              </a:extLst>
            </p:cNvPr>
            <p:cNvSpPr/>
            <p:nvPr/>
          </p:nvSpPr>
          <p:spPr>
            <a:xfrm rot="5400000">
              <a:off x="6736540" y="3415195"/>
              <a:ext cx="45719" cy="486152"/>
            </a:xfrm>
            <a:prstGeom prst="rightBrace">
              <a:avLst/>
            </a:prstGeom>
            <a:ln w="15875">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4342A34-E319-A644-8906-9E419DA54D2D}"/>
              </a:ext>
            </a:extLst>
          </p:cNvPr>
          <p:cNvGrpSpPr/>
          <p:nvPr/>
        </p:nvGrpSpPr>
        <p:grpSpPr>
          <a:xfrm>
            <a:off x="6846741" y="2316718"/>
            <a:ext cx="800284" cy="1035103"/>
            <a:chOff x="6846741" y="2316718"/>
            <a:chExt cx="800284" cy="1035103"/>
          </a:xfrm>
        </p:grpSpPr>
        <p:cxnSp>
          <p:nvCxnSpPr>
            <p:cNvPr id="54" name="Straight Arrow Connector 53">
              <a:extLst>
                <a:ext uri="{FF2B5EF4-FFF2-40B4-BE49-F238E27FC236}">
                  <a16:creationId xmlns:a16="http://schemas.microsoft.com/office/drawing/2014/main" id="{35DAB127-B921-304A-8313-1B0A7137375C}"/>
                </a:ext>
              </a:extLst>
            </p:cNvPr>
            <p:cNvCxnSpPr>
              <a:cxnSpLocks/>
            </p:cNvCxnSpPr>
            <p:nvPr/>
          </p:nvCxnSpPr>
          <p:spPr>
            <a:xfrm flipV="1">
              <a:off x="7246883" y="2825204"/>
              <a:ext cx="0" cy="526617"/>
            </a:xfrm>
            <a:prstGeom prst="straightConnector1">
              <a:avLst/>
            </a:prstGeom>
            <a:ln>
              <a:solidFill>
                <a:srgbClr val="FF93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EE4DE395-19B9-AC43-A4A8-ECF923ACD077}"/>
                </a:ext>
              </a:extLst>
            </p:cNvPr>
            <p:cNvSpPr txBox="1"/>
            <p:nvPr/>
          </p:nvSpPr>
          <p:spPr>
            <a:xfrm>
              <a:off x="6846741" y="2316718"/>
              <a:ext cx="800284" cy="523220"/>
            </a:xfrm>
            <a:prstGeom prst="rect">
              <a:avLst/>
            </a:prstGeom>
            <a:noFill/>
          </p:spPr>
          <p:txBody>
            <a:bodyPr wrap="none" rtlCol="0">
              <a:spAutoFit/>
            </a:bodyPr>
            <a:lstStyle/>
            <a:p>
              <a:r>
                <a:rPr lang="en-US" sz="1400" dirty="0">
                  <a:latin typeface="Trebuchet MS" panose="020B0703020202090204" pitchFamily="34" charset="0"/>
                </a:rPr>
                <a:t>Testing </a:t>
              </a:r>
            </a:p>
            <a:p>
              <a:r>
                <a:rPr lang="en-US" sz="1400" dirty="0">
                  <a:latin typeface="Trebuchet MS" panose="020B0703020202090204" pitchFamily="34" charset="0"/>
                </a:rPr>
                <a:t>sample</a:t>
              </a:r>
            </a:p>
          </p:txBody>
        </p:sp>
      </p:grpSp>
      <p:grpSp>
        <p:nvGrpSpPr>
          <p:cNvPr id="12" name="Group 11">
            <a:extLst>
              <a:ext uri="{FF2B5EF4-FFF2-40B4-BE49-F238E27FC236}">
                <a16:creationId xmlns:a16="http://schemas.microsoft.com/office/drawing/2014/main" id="{28C93F4E-1EBC-B742-99CB-03006ACF1CBB}"/>
              </a:ext>
            </a:extLst>
          </p:cNvPr>
          <p:cNvGrpSpPr/>
          <p:nvPr/>
        </p:nvGrpSpPr>
        <p:grpSpPr>
          <a:xfrm>
            <a:off x="6050007" y="1904714"/>
            <a:ext cx="944489" cy="1391605"/>
            <a:chOff x="6050007" y="1904714"/>
            <a:chExt cx="944489" cy="1391605"/>
          </a:xfrm>
        </p:grpSpPr>
        <p:cxnSp>
          <p:nvCxnSpPr>
            <p:cNvPr id="56" name="Straight Arrow Connector 55">
              <a:extLst>
                <a:ext uri="{FF2B5EF4-FFF2-40B4-BE49-F238E27FC236}">
                  <a16:creationId xmlns:a16="http://schemas.microsoft.com/office/drawing/2014/main" id="{11E07CE8-3DF0-FB4E-B64D-9C7BE57CE852}"/>
                </a:ext>
              </a:extLst>
            </p:cNvPr>
            <p:cNvCxnSpPr>
              <a:cxnSpLocks/>
            </p:cNvCxnSpPr>
            <p:nvPr/>
          </p:nvCxnSpPr>
          <p:spPr>
            <a:xfrm flipV="1">
              <a:off x="6405931" y="2216319"/>
              <a:ext cx="0" cy="1080000"/>
            </a:xfrm>
            <a:prstGeom prst="straightConnector1">
              <a:avLst/>
            </a:prstGeom>
            <a:ln w="15875">
              <a:solidFill>
                <a:schemeClr val="bg2"/>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52E1615B-6321-294B-823D-5E886CCD11EA}"/>
                </a:ext>
              </a:extLst>
            </p:cNvPr>
            <p:cNvSpPr txBox="1"/>
            <p:nvPr/>
          </p:nvSpPr>
          <p:spPr>
            <a:xfrm>
              <a:off x="6050007" y="1904714"/>
              <a:ext cx="944489" cy="307777"/>
            </a:xfrm>
            <a:prstGeom prst="rect">
              <a:avLst/>
            </a:prstGeom>
            <a:noFill/>
          </p:spPr>
          <p:txBody>
            <a:bodyPr wrap="none" rtlCol="0">
              <a:spAutoFit/>
            </a:bodyPr>
            <a:lstStyle/>
            <a:p>
              <a:r>
                <a:rPr lang="en-US" sz="1400" dirty="0">
                  <a:latin typeface="Trebuchet MS" panose="020B0703020202090204" pitchFamily="34" charset="0"/>
                </a:rPr>
                <a:t>constants</a:t>
              </a:r>
            </a:p>
          </p:txBody>
        </p:sp>
      </p:grpSp>
      <p:grpSp>
        <p:nvGrpSpPr>
          <p:cNvPr id="13" name="Group 12">
            <a:extLst>
              <a:ext uri="{FF2B5EF4-FFF2-40B4-BE49-F238E27FC236}">
                <a16:creationId xmlns:a16="http://schemas.microsoft.com/office/drawing/2014/main" id="{A3AF3D56-572C-0B4E-A20B-177BEC7C7AFA}"/>
              </a:ext>
            </a:extLst>
          </p:cNvPr>
          <p:cNvGrpSpPr/>
          <p:nvPr/>
        </p:nvGrpSpPr>
        <p:grpSpPr>
          <a:xfrm>
            <a:off x="7322645" y="1900886"/>
            <a:ext cx="872355" cy="1456191"/>
            <a:chOff x="7322645" y="1900886"/>
            <a:chExt cx="872355" cy="1456191"/>
          </a:xfrm>
        </p:grpSpPr>
        <p:cxnSp>
          <p:nvCxnSpPr>
            <p:cNvPr id="62" name="Straight Arrow Connector 61">
              <a:extLst>
                <a:ext uri="{FF2B5EF4-FFF2-40B4-BE49-F238E27FC236}">
                  <a16:creationId xmlns:a16="http://schemas.microsoft.com/office/drawing/2014/main" id="{108153BE-E820-DE41-8B93-B50383F835FE}"/>
                </a:ext>
              </a:extLst>
            </p:cNvPr>
            <p:cNvCxnSpPr>
              <a:cxnSpLocks/>
            </p:cNvCxnSpPr>
            <p:nvPr/>
          </p:nvCxnSpPr>
          <p:spPr>
            <a:xfrm flipH="1" flipV="1">
              <a:off x="7753035" y="2205077"/>
              <a:ext cx="0" cy="1152000"/>
            </a:xfrm>
            <a:prstGeom prst="straightConnector1">
              <a:avLst/>
            </a:prstGeom>
            <a:ln w="15875">
              <a:solidFill>
                <a:schemeClr val="bg2"/>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448B558B-4281-6743-9DF6-5A84F08602DB}"/>
                </a:ext>
              </a:extLst>
            </p:cNvPr>
            <p:cNvSpPr txBox="1"/>
            <p:nvPr/>
          </p:nvSpPr>
          <p:spPr>
            <a:xfrm>
              <a:off x="7322645" y="1900886"/>
              <a:ext cx="872355" cy="307777"/>
            </a:xfrm>
            <a:prstGeom prst="rect">
              <a:avLst/>
            </a:prstGeom>
            <a:noFill/>
          </p:spPr>
          <p:txBody>
            <a:bodyPr wrap="none" rtlCol="0">
              <a:spAutoFit/>
            </a:bodyPr>
            <a:lstStyle/>
            <a:p>
              <a:r>
                <a:rPr lang="en-US" sz="1400" dirty="0">
                  <a:latin typeface="Trebuchet MS" panose="020B0703020202090204" pitchFamily="34" charset="0"/>
                </a:rPr>
                <a:t>constant</a:t>
              </a:r>
            </a:p>
          </p:txBody>
        </p:sp>
      </p:grpSp>
      <p:grpSp>
        <p:nvGrpSpPr>
          <p:cNvPr id="9" name="Group 8">
            <a:extLst>
              <a:ext uri="{FF2B5EF4-FFF2-40B4-BE49-F238E27FC236}">
                <a16:creationId xmlns:a16="http://schemas.microsoft.com/office/drawing/2014/main" id="{A359AF1D-B46C-0246-9D5A-53ABA8F50CB1}"/>
              </a:ext>
            </a:extLst>
          </p:cNvPr>
          <p:cNvGrpSpPr/>
          <p:nvPr/>
        </p:nvGrpSpPr>
        <p:grpSpPr>
          <a:xfrm>
            <a:off x="5330803" y="1330132"/>
            <a:ext cx="1428596" cy="1595714"/>
            <a:chOff x="5330803" y="1330132"/>
            <a:chExt cx="1428596" cy="1595714"/>
          </a:xfrm>
        </p:grpSpPr>
        <p:cxnSp>
          <p:nvCxnSpPr>
            <p:cNvPr id="68" name="Straight Arrow Connector 67">
              <a:extLst>
                <a:ext uri="{FF2B5EF4-FFF2-40B4-BE49-F238E27FC236}">
                  <a16:creationId xmlns:a16="http://schemas.microsoft.com/office/drawing/2014/main" id="{34085792-6D60-8044-81CF-52DF206AD9C8}"/>
                </a:ext>
              </a:extLst>
            </p:cNvPr>
            <p:cNvCxnSpPr>
              <a:cxnSpLocks/>
            </p:cNvCxnSpPr>
            <p:nvPr/>
          </p:nvCxnSpPr>
          <p:spPr>
            <a:xfrm flipV="1">
              <a:off x="6065094" y="1840061"/>
              <a:ext cx="0" cy="1085785"/>
            </a:xfrm>
            <a:prstGeom prst="straightConnector1">
              <a:avLst/>
            </a:prstGeom>
            <a:ln w="15875">
              <a:solidFill>
                <a:schemeClr val="bg2"/>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0CA99202-6302-8A46-83E6-CB74973CECE2}"/>
                </a:ext>
              </a:extLst>
            </p:cNvPr>
            <p:cNvSpPr txBox="1"/>
            <p:nvPr/>
          </p:nvSpPr>
          <p:spPr>
            <a:xfrm>
              <a:off x="5330803" y="1330132"/>
              <a:ext cx="1428596" cy="523220"/>
            </a:xfrm>
            <a:prstGeom prst="rect">
              <a:avLst/>
            </a:prstGeom>
            <a:noFill/>
          </p:spPr>
          <p:txBody>
            <a:bodyPr wrap="none" rtlCol="0">
              <a:spAutoFit/>
            </a:bodyPr>
            <a:lstStyle/>
            <a:p>
              <a:pPr algn="ctr"/>
              <a:r>
                <a:rPr lang="en-US" sz="1400" dirty="0">
                  <a:latin typeface="Trebuchet MS" panose="020B0703020202090204" pitchFamily="34" charset="0"/>
                </a:rPr>
                <a:t>Number of </a:t>
              </a:r>
            </a:p>
            <a:p>
              <a:pPr algn="ctr"/>
              <a:r>
                <a:rPr lang="en-US" sz="1400" dirty="0">
                  <a:latin typeface="Trebuchet MS" panose="020B0703020202090204" pitchFamily="34" charset="0"/>
                </a:rPr>
                <a:t>support vectors</a:t>
              </a:r>
            </a:p>
          </p:txBody>
        </p:sp>
      </p:grpSp>
      <p:grpSp>
        <p:nvGrpSpPr>
          <p:cNvPr id="2" name="Group 1">
            <a:extLst>
              <a:ext uri="{FF2B5EF4-FFF2-40B4-BE49-F238E27FC236}">
                <a16:creationId xmlns:a16="http://schemas.microsoft.com/office/drawing/2014/main" id="{4FFCC83A-1E0F-9544-8655-219B9C19C6C1}"/>
              </a:ext>
            </a:extLst>
          </p:cNvPr>
          <p:cNvGrpSpPr/>
          <p:nvPr/>
        </p:nvGrpSpPr>
        <p:grpSpPr>
          <a:xfrm>
            <a:off x="839356" y="2130646"/>
            <a:ext cx="1606787" cy="1400719"/>
            <a:chOff x="839356" y="2130646"/>
            <a:chExt cx="1606787" cy="1400719"/>
          </a:xfrm>
        </p:grpSpPr>
        <p:sp>
          <p:nvSpPr>
            <p:cNvPr id="29" name="TextBox 28">
              <a:extLst>
                <a:ext uri="{FF2B5EF4-FFF2-40B4-BE49-F238E27FC236}">
                  <a16:creationId xmlns:a16="http://schemas.microsoft.com/office/drawing/2014/main" id="{F2008FA6-8EE4-EB45-A428-E90092EAB930}"/>
                </a:ext>
              </a:extLst>
            </p:cNvPr>
            <p:cNvSpPr txBox="1"/>
            <p:nvPr/>
          </p:nvSpPr>
          <p:spPr>
            <a:xfrm>
              <a:off x="839356" y="2889975"/>
              <a:ext cx="1606787" cy="369332"/>
            </a:xfrm>
            <a:prstGeom prst="rect">
              <a:avLst/>
            </a:prstGeom>
            <a:noFill/>
          </p:spPr>
          <p:txBody>
            <a:bodyPr wrap="none" rtlCol="0">
              <a:spAutoFit/>
            </a:bodyPr>
            <a:lstStyle/>
            <a:p>
              <a:r>
                <a:rPr lang="en-US" dirty="0">
                  <a:latin typeface="Trebuchet MS" panose="020B0703020202090204" pitchFamily="34" charset="0"/>
                </a:rPr>
                <a:t>Training data </a:t>
              </a:r>
            </a:p>
          </p:txBody>
        </p:sp>
        <p:pic>
          <p:nvPicPr>
            <p:cNvPr id="53" name="Picture 52">
              <a:extLst>
                <a:ext uri="{FF2B5EF4-FFF2-40B4-BE49-F238E27FC236}">
                  <a16:creationId xmlns:a16="http://schemas.microsoft.com/office/drawing/2014/main" id="{0B6B0F80-4DE2-304F-BC1A-9882D95474A9}"/>
                </a:ext>
              </a:extLst>
            </p:cNvPr>
            <p:cNvPicPr>
              <a:picLocks noChangeAspect="1"/>
            </p:cNvPicPr>
            <p:nvPr/>
          </p:nvPicPr>
          <p:blipFill>
            <a:blip r:embed="rId3"/>
            <a:stretch>
              <a:fillRect/>
            </a:stretch>
          </p:blipFill>
          <p:spPr>
            <a:xfrm>
              <a:off x="1192444" y="3264665"/>
              <a:ext cx="800100" cy="266700"/>
            </a:xfrm>
            <a:prstGeom prst="rect">
              <a:avLst/>
            </a:prstGeom>
          </p:spPr>
        </p:pic>
        <p:sp>
          <p:nvSpPr>
            <p:cNvPr id="63" name="TextBox 62">
              <a:extLst>
                <a:ext uri="{FF2B5EF4-FFF2-40B4-BE49-F238E27FC236}">
                  <a16:creationId xmlns:a16="http://schemas.microsoft.com/office/drawing/2014/main" id="{EFFEBF9B-0FCB-584A-BCEE-5A195F9A6AD6}"/>
                </a:ext>
              </a:extLst>
            </p:cNvPr>
            <p:cNvSpPr txBox="1"/>
            <p:nvPr/>
          </p:nvSpPr>
          <p:spPr>
            <a:xfrm>
              <a:off x="839356" y="2130646"/>
              <a:ext cx="1351652" cy="369332"/>
            </a:xfrm>
            <a:prstGeom prst="rect">
              <a:avLst/>
            </a:prstGeom>
            <a:noFill/>
          </p:spPr>
          <p:txBody>
            <a:bodyPr wrap="none" rtlCol="0">
              <a:spAutoFit/>
            </a:bodyPr>
            <a:lstStyle/>
            <a:p>
              <a:r>
                <a:rPr lang="en-US" dirty="0"/>
                <a:t>TRAINING:</a:t>
              </a:r>
            </a:p>
          </p:txBody>
        </p:sp>
      </p:grpSp>
      <p:grpSp>
        <p:nvGrpSpPr>
          <p:cNvPr id="42" name="Group 41">
            <a:extLst>
              <a:ext uri="{FF2B5EF4-FFF2-40B4-BE49-F238E27FC236}">
                <a16:creationId xmlns:a16="http://schemas.microsoft.com/office/drawing/2014/main" id="{5A0F0257-91CB-6242-8083-E76918F86294}"/>
              </a:ext>
            </a:extLst>
          </p:cNvPr>
          <p:cNvGrpSpPr/>
          <p:nvPr/>
        </p:nvGrpSpPr>
        <p:grpSpPr>
          <a:xfrm>
            <a:off x="873366" y="5235497"/>
            <a:ext cx="4929555" cy="646331"/>
            <a:chOff x="873366" y="5235497"/>
            <a:chExt cx="4929555" cy="646331"/>
          </a:xfrm>
        </p:grpSpPr>
        <p:sp>
          <p:nvSpPr>
            <p:cNvPr id="43" name="TextBox 42">
              <a:extLst>
                <a:ext uri="{FF2B5EF4-FFF2-40B4-BE49-F238E27FC236}">
                  <a16:creationId xmlns:a16="http://schemas.microsoft.com/office/drawing/2014/main" id="{524EC5BF-8865-D74E-A63A-ECC995CAB768}"/>
                </a:ext>
              </a:extLst>
            </p:cNvPr>
            <p:cNvSpPr txBox="1"/>
            <p:nvPr/>
          </p:nvSpPr>
          <p:spPr>
            <a:xfrm>
              <a:off x="873366" y="5235497"/>
              <a:ext cx="4929555" cy="646331"/>
            </a:xfrm>
            <a:prstGeom prst="rect">
              <a:avLst/>
            </a:prstGeom>
            <a:noFill/>
          </p:spPr>
          <p:txBody>
            <a:bodyPr wrap="none" rtlCol="0">
              <a:spAutoFit/>
            </a:bodyPr>
            <a:lstStyle/>
            <a:p>
              <a:r>
                <a:rPr lang="en-US" dirty="0"/>
                <a:t>TESTING:                      	then 	class = +1</a:t>
              </a:r>
            </a:p>
            <a:p>
              <a:r>
                <a:rPr lang="en-US" dirty="0"/>
                <a:t>			else 	class = -1</a:t>
              </a:r>
            </a:p>
          </p:txBody>
        </p:sp>
        <p:pic>
          <p:nvPicPr>
            <p:cNvPr id="48" name="Picture 47">
              <a:extLst>
                <a:ext uri="{FF2B5EF4-FFF2-40B4-BE49-F238E27FC236}">
                  <a16:creationId xmlns:a16="http://schemas.microsoft.com/office/drawing/2014/main" id="{863C4846-9CEC-2A47-B647-C1CC576E82E4}"/>
                </a:ext>
              </a:extLst>
            </p:cNvPr>
            <p:cNvPicPr>
              <a:picLocks noChangeAspect="1"/>
            </p:cNvPicPr>
            <p:nvPr/>
          </p:nvPicPr>
          <p:blipFill>
            <a:blip r:embed="rId4"/>
            <a:stretch>
              <a:fillRect/>
            </a:stretch>
          </p:blipFill>
          <p:spPr>
            <a:xfrm>
              <a:off x="2446142" y="5280005"/>
              <a:ext cx="939800" cy="266700"/>
            </a:xfrm>
            <a:prstGeom prst="rect">
              <a:avLst/>
            </a:prstGeom>
          </p:spPr>
        </p:pic>
      </p:grpSp>
    </p:spTree>
    <p:extLst>
      <p:ext uri="{BB962C8B-B14F-4D97-AF65-F5344CB8AC3E}">
        <p14:creationId xmlns:p14="http://schemas.microsoft.com/office/powerpoint/2010/main" val="53400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rot="2553764">
            <a:off x="3885494" y="2625234"/>
            <a:ext cx="1922676" cy="1440160"/>
            <a:chOff x="4299707" y="3005336"/>
            <a:chExt cx="1922676" cy="1440160"/>
          </a:xfrm>
          <a:solidFill>
            <a:srgbClr val="0000FF"/>
          </a:solidFill>
        </p:grpSpPr>
        <p:sp>
          <p:nvSpPr>
            <p:cNvPr id="52" name="Oval 51"/>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358923" y="2818029"/>
            <a:ext cx="2748606" cy="976658"/>
            <a:chOff x="358923" y="2818029"/>
            <a:chExt cx="2748606" cy="976658"/>
          </a:xfrm>
        </p:grpSpPr>
        <p:sp>
          <p:nvSpPr>
            <p:cNvPr id="43" name="Oval 42"/>
            <p:cNvSpPr/>
            <p:nvPr/>
          </p:nvSpPr>
          <p:spPr>
            <a:xfrm>
              <a:off x="2891505" y="3578663"/>
              <a:ext cx="216024" cy="216024"/>
            </a:xfrm>
            <a:prstGeom prst="ellipse">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358923" y="2818029"/>
              <a:ext cx="1859554" cy="461665"/>
            </a:xfrm>
            <a:prstGeom prst="rect">
              <a:avLst/>
            </a:prstGeom>
            <a:noFill/>
          </p:spPr>
          <p:txBody>
            <a:bodyPr wrap="none" rtlCol="0">
              <a:spAutoFit/>
            </a:bodyPr>
            <a:lstStyle/>
            <a:p>
              <a:r>
                <a:rPr lang="en-US" sz="2400" dirty="0">
                  <a:latin typeface="Trebuchet MS"/>
                  <a:cs typeface="Trebuchet MS"/>
                </a:rPr>
                <a:t>Testing data</a:t>
              </a:r>
            </a:p>
          </p:txBody>
        </p:sp>
        <p:sp>
          <p:nvSpPr>
            <p:cNvPr id="46" name="TextBox 45"/>
            <p:cNvSpPr txBox="1"/>
            <p:nvPr/>
          </p:nvSpPr>
          <p:spPr>
            <a:xfrm>
              <a:off x="1069357" y="3148452"/>
              <a:ext cx="297678" cy="461665"/>
            </a:xfrm>
            <a:prstGeom prst="rect">
              <a:avLst/>
            </a:prstGeom>
            <a:noFill/>
          </p:spPr>
          <p:txBody>
            <a:bodyPr wrap="none" rtlCol="0">
              <a:spAutoFit/>
            </a:bodyPr>
            <a:lstStyle/>
            <a:p>
              <a:r>
                <a:rPr lang="en-US" sz="2400" dirty="0">
                  <a:latin typeface="Trebuchet MS"/>
                  <a:cs typeface="Trebuchet MS"/>
                </a:rPr>
                <a:t>?</a:t>
              </a:r>
            </a:p>
          </p:txBody>
        </p:sp>
        <p:cxnSp>
          <p:nvCxnSpPr>
            <p:cNvPr id="47" name="Straight Arrow Connector 46"/>
            <p:cNvCxnSpPr/>
            <p:nvPr/>
          </p:nvCxnSpPr>
          <p:spPr>
            <a:xfrm>
              <a:off x="1775638" y="3299535"/>
              <a:ext cx="914818" cy="2934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 name="Footer Placeholder 1">
            <a:extLst>
              <a:ext uri="{FF2B5EF4-FFF2-40B4-BE49-F238E27FC236}">
                <a16:creationId xmlns:a16="http://schemas.microsoft.com/office/drawing/2014/main" id="{9586C791-BF49-A049-8E82-726ED34CB79D}"/>
              </a:ext>
            </a:extLst>
          </p:cNvPr>
          <p:cNvSpPr>
            <a:spLocks noGrp="1"/>
          </p:cNvSpPr>
          <p:nvPr>
            <p:ph type="ftr" sz="quarter" idx="11"/>
          </p:nvPr>
        </p:nvSpPr>
        <p:spPr/>
        <p:txBody>
          <a:bodyPr/>
          <a:lstStyle/>
          <a:p>
            <a:r>
              <a:rPr lang="es-ES"/>
              <a:t>PAT04_SVM.pptx</a:t>
            </a:r>
          </a:p>
        </p:txBody>
      </p:sp>
      <p:sp>
        <p:nvSpPr>
          <p:cNvPr id="4" name="Slide Number Placeholder 3">
            <a:extLst>
              <a:ext uri="{FF2B5EF4-FFF2-40B4-BE49-F238E27FC236}">
                <a16:creationId xmlns:a16="http://schemas.microsoft.com/office/drawing/2014/main" id="{F9B8B30A-5B6A-9744-A89D-E00AE2454652}"/>
              </a:ext>
            </a:extLst>
          </p:cNvPr>
          <p:cNvSpPr>
            <a:spLocks noGrp="1"/>
          </p:cNvSpPr>
          <p:nvPr>
            <p:ph type="sldNum" sz="quarter" idx="12"/>
          </p:nvPr>
        </p:nvSpPr>
        <p:spPr/>
        <p:txBody>
          <a:bodyPr/>
          <a:lstStyle/>
          <a:p>
            <a:fld id="{B2515E32-AEC1-A643-BA35-1EE2E73D4B01}" type="slidenum">
              <a:rPr lang="es-ES" smtClean="0"/>
              <a:pPr/>
              <a:t>17</a:t>
            </a:fld>
            <a:endParaRPr lang="es-ES"/>
          </a:p>
        </p:txBody>
      </p:sp>
    </p:spTree>
    <p:extLst>
      <p:ext uri="{BB962C8B-B14F-4D97-AF65-F5344CB8AC3E}">
        <p14:creationId xmlns:p14="http://schemas.microsoft.com/office/powerpoint/2010/main" val="295553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rot="2553764">
            <a:off x="3885494" y="2625234"/>
            <a:ext cx="1922676" cy="1440160"/>
            <a:chOff x="4299707" y="3005336"/>
            <a:chExt cx="1922676" cy="1440160"/>
          </a:xfrm>
          <a:solidFill>
            <a:srgbClr val="0000FF"/>
          </a:solidFill>
        </p:grpSpPr>
        <p:sp>
          <p:nvSpPr>
            <p:cNvPr id="52" name="Oval 51"/>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358923" y="2818029"/>
            <a:ext cx="2748606" cy="976658"/>
            <a:chOff x="358923" y="2818029"/>
            <a:chExt cx="2748606" cy="976658"/>
          </a:xfrm>
        </p:grpSpPr>
        <p:sp>
          <p:nvSpPr>
            <p:cNvPr id="43" name="Oval 42"/>
            <p:cNvSpPr/>
            <p:nvPr/>
          </p:nvSpPr>
          <p:spPr>
            <a:xfrm>
              <a:off x="2891505" y="357866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358923" y="2818029"/>
              <a:ext cx="1859554" cy="461665"/>
            </a:xfrm>
            <a:prstGeom prst="rect">
              <a:avLst/>
            </a:prstGeom>
            <a:noFill/>
          </p:spPr>
          <p:txBody>
            <a:bodyPr wrap="none" rtlCol="0">
              <a:spAutoFit/>
            </a:bodyPr>
            <a:lstStyle/>
            <a:p>
              <a:r>
                <a:rPr lang="en-US" sz="2400" dirty="0">
                  <a:latin typeface="Trebuchet MS"/>
                  <a:cs typeface="Trebuchet MS"/>
                </a:rPr>
                <a:t>Testing data</a:t>
              </a:r>
            </a:p>
          </p:txBody>
        </p:sp>
        <p:cxnSp>
          <p:nvCxnSpPr>
            <p:cNvPr id="47" name="Straight Arrow Connector 46"/>
            <p:cNvCxnSpPr/>
            <p:nvPr/>
          </p:nvCxnSpPr>
          <p:spPr>
            <a:xfrm>
              <a:off x="1775638" y="3299535"/>
              <a:ext cx="914818" cy="2934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 name="Footer Placeholder 1">
            <a:extLst>
              <a:ext uri="{FF2B5EF4-FFF2-40B4-BE49-F238E27FC236}">
                <a16:creationId xmlns:a16="http://schemas.microsoft.com/office/drawing/2014/main" id="{580D22BB-61FE-AB44-81B9-C5EEF973E0FB}"/>
              </a:ext>
            </a:extLst>
          </p:cNvPr>
          <p:cNvSpPr>
            <a:spLocks noGrp="1"/>
          </p:cNvSpPr>
          <p:nvPr>
            <p:ph type="ftr" sz="quarter" idx="11"/>
          </p:nvPr>
        </p:nvSpPr>
        <p:spPr/>
        <p:txBody>
          <a:bodyPr/>
          <a:lstStyle/>
          <a:p>
            <a:r>
              <a:rPr lang="es-ES"/>
              <a:t>PAT04_SVM.pptx</a:t>
            </a:r>
          </a:p>
        </p:txBody>
      </p:sp>
      <p:sp>
        <p:nvSpPr>
          <p:cNvPr id="4" name="Slide Number Placeholder 3">
            <a:extLst>
              <a:ext uri="{FF2B5EF4-FFF2-40B4-BE49-F238E27FC236}">
                <a16:creationId xmlns:a16="http://schemas.microsoft.com/office/drawing/2014/main" id="{17BF6A73-4ED7-5043-A81A-E9192BAB4E13}"/>
              </a:ext>
            </a:extLst>
          </p:cNvPr>
          <p:cNvSpPr>
            <a:spLocks noGrp="1"/>
          </p:cNvSpPr>
          <p:nvPr>
            <p:ph type="sldNum" sz="quarter" idx="12"/>
          </p:nvPr>
        </p:nvSpPr>
        <p:spPr/>
        <p:txBody>
          <a:bodyPr/>
          <a:lstStyle/>
          <a:p>
            <a:fld id="{B2515E32-AEC1-A643-BA35-1EE2E73D4B01}" type="slidenum">
              <a:rPr lang="es-ES" smtClean="0"/>
              <a:pPr/>
              <a:t>18</a:t>
            </a:fld>
            <a:endParaRPr lang="es-ES"/>
          </a:p>
        </p:txBody>
      </p:sp>
    </p:spTree>
    <p:extLst>
      <p:ext uri="{BB962C8B-B14F-4D97-AF65-F5344CB8AC3E}">
        <p14:creationId xmlns:p14="http://schemas.microsoft.com/office/powerpoint/2010/main" val="353679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4325974" cy="461665"/>
          </a:xfrm>
          <a:prstGeom prst="rect">
            <a:avLst/>
          </a:prstGeom>
          <a:noFill/>
        </p:spPr>
        <p:txBody>
          <a:bodyPr wrap="none" rtlCol="0">
            <a:spAutoFit/>
          </a:bodyPr>
          <a:lstStyle/>
          <a:p>
            <a:r>
              <a:rPr lang="en-US" sz="2400" dirty="0">
                <a:latin typeface="Trebuchet MS"/>
                <a:cs typeface="Trebuchet MS"/>
              </a:rPr>
              <a:t>SVM: Support Vector Machines</a:t>
            </a:r>
          </a:p>
        </p:txBody>
      </p:sp>
      <p:grpSp>
        <p:nvGrpSpPr>
          <p:cNvPr id="5" name="Group 4"/>
          <p:cNvGrpSpPr/>
          <p:nvPr/>
        </p:nvGrpSpPr>
        <p:grpSpPr>
          <a:xfrm>
            <a:off x="1131333" y="1385737"/>
            <a:ext cx="6156508" cy="1449296"/>
            <a:chOff x="1131333" y="1385737"/>
            <a:chExt cx="6156508" cy="1449296"/>
          </a:xfrm>
        </p:grpSpPr>
        <p:pic>
          <p:nvPicPr>
            <p:cNvPr id="2" name="Picture 1" descr="Screen Shot 2014-10-28 at 5.5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756" y="1385737"/>
              <a:ext cx="1732085" cy="1449296"/>
            </a:xfrm>
            <a:prstGeom prst="rect">
              <a:avLst/>
            </a:prstGeom>
          </p:spPr>
        </p:pic>
        <p:sp>
          <p:nvSpPr>
            <p:cNvPr id="3" name="Rectangle 2"/>
            <p:cNvSpPr/>
            <p:nvPr/>
          </p:nvSpPr>
          <p:spPr>
            <a:xfrm>
              <a:off x="1131333" y="1886411"/>
              <a:ext cx="3618411" cy="369332"/>
            </a:xfrm>
            <a:prstGeom prst="rect">
              <a:avLst/>
            </a:prstGeom>
          </p:spPr>
          <p:txBody>
            <a:bodyPr wrap="none">
              <a:spAutoFit/>
            </a:bodyPr>
            <a:lstStyle/>
            <a:p>
              <a:r>
                <a:rPr lang="en-US" dirty="0">
                  <a:solidFill>
                    <a:srgbClr val="D9D9D9"/>
                  </a:solidFill>
                  <a:latin typeface="Trebuchet MS"/>
                  <a:cs typeface="Trebuchet MS"/>
                </a:rPr>
                <a:t>1) Linear with perfect separation</a:t>
              </a:r>
            </a:p>
          </p:txBody>
        </p:sp>
      </p:grpSp>
      <p:grpSp>
        <p:nvGrpSpPr>
          <p:cNvPr id="6" name="Group 5"/>
          <p:cNvGrpSpPr/>
          <p:nvPr/>
        </p:nvGrpSpPr>
        <p:grpSpPr>
          <a:xfrm>
            <a:off x="1127429" y="3374709"/>
            <a:ext cx="6155606" cy="1449296"/>
            <a:chOff x="1131333" y="1385737"/>
            <a:chExt cx="6155606" cy="144929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658" y="1385737"/>
              <a:ext cx="1730281" cy="1449296"/>
            </a:xfrm>
            <a:prstGeom prst="rect">
              <a:avLst/>
            </a:prstGeom>
          </p:spPr>
        </p:pic>
        <p:sp>
          <p:nvSpPr>
            <p:cNvPr id="8" name="Rectangle 7"/>
            <p:cNvSpPr/>
            <p:nvPr/>
          </p:nvSpPr>
          <p:spPr>
            <a:xfrm>
              <a:off x="1131333" y="1886411"/>
              <a:ext cx="3937947" cy="369332"/>
            </a:xfrm>
            <a:prstGeom prst="rect">
              <a:avLst/>
            </a:prstGeom>
          </p:spPr>
          <p:txBody>
            <a:bodyPr wrap="none">
              <a:spAutoFit/>
            </a:bodyPr>
            <a:lstStyle/>
            <a:p>
              <a:r>
                <a:rPr lang="en-US" dirty="0">
                  <a:latin typeface="Trebuchet MS"/>
                  <a:cs typeface="Trebuchet MS"/>
                </a:rPr>
                <a:t>2) Linear with no perfect separation</a:t>
              </a:r>
            </a:p>
          </p:txBody>
        </p:sp>
      </p:grpSp>
      <p:grpSp>
        <p:nvGrpSpPr>
          <p:cNvPr id="9" name="Group 8"/>
          <p:cNvGrpSpPr/>
          <p:nvPr/>
        </p:nvGrpSpPr>
        <p:grpSpPr>
          <a:xfrm>
            <a:off x="1133294" y="5197608"/>
            <a:ext cx="6016655" cy="1449296"/>
            <a:chOff x="1131333" y="1385737"/>
            <a:chExt cx="6016655" cy="1449296"/>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609" y="1385737"/>
              <a:ext cx="1452379" cy="1449296"/>
            </a:xfrm>
            <a:prstGeom prst="rect">
              <a:avLst/>
            </a:prstGeom>
          </p:spPr>
        </p:pic>
        <p:sp>
          <p:nvSpPr>
            <p:cNvPr id="11" name="Rectangle 10"/>
            <p:cNvSpPr/>
            <p:nvPr/>
          </p:nvSpPr>
          <p:spPr>
            <a:xfrm>
              <a:off x="1131333" y="1886411"/>
              <a:ext cx="1523787" cy="369332"/>
            </a:xfrm>
            <a:prstGeom prst="rect">
              <a:avLst/>
            </a:prstGeom>
          </p:spPr>
          <p:txBody>
            <a:bodyPr wrap="none">
              <a:spAutoFit/>
            </a:bodyPr>
            <a:lstStyle/>
            <a:p>
              <a:r>
                <a:rPr lang="en-US" dirty="0">
                  <a:solidFill>
                    <a:srgbClr val="D9D9D9"/>
                  </a:solidFill>
                  <a:latin typeface="Trebuchet MS"/>
                  <a:cs typeface="Trebuchet MS"/>
                </a:rPr>
                <a:t>3) Non linear</a:t>
              </a:r>
            </a:p>
          </p:txBody>
        </p:sp>
      </p:grpSp>
      <p:sp>
        <p:nvSpPr>
          <p:cNvPr id="12" name="Rectangle 11"/>
          <p:cNvSpPr/>
          <p:nvPr/>
        </p:nvSpPr>
        <p:spPr>
          <a:xfrm>
            <a:off x="5431692" y="1377463"/>
            <a:ext cx="1924539" cy="1533769"/>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90307" y="5128846"/>
            <a:ext cx="1924539" cy="1533769"/>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ooter Placeholder 13">
            <a:extLst>
              <a:ext uri="{FF2B5EF4-FFF2-40B4-BE49-F238E27FC236}">
                <a16:creationId xmlns:a16="http://schemas.microsoft.com/office/drawing/2014/main" id="{9B77F0A4-E7E5-5449-A53B-F0F6C94DA50D}"/>
              </a:ext>
            </a:extLst>
          </p:cNvPr>
          <p:cNvSpPr>
            <a:spLocks noGrp="1"/>
          </p:cNvSpPr>
          <p:nvPr>
            <p:ph type="ftr" sz="quarter" idx="11"/>
          </p:nvPr>
        </p:nvSpPr>
        <p:spPr/>
        <p:txBody>
          <a:bodyPr/>
          <a:lstStyle/>
          <a:p>
            <a:r>
              <a:rPr lang="es-ES"/>
              <a:t>PAT04_SVM.pptx</a:t>
            </a:r>
          </a:p>
        </p:txBody>
      </p:sp>
      <p:sp>
        <p:nvSpPr>
          <p:cNvPr id="15" name="Slide Number Placeholder 14">
            <a:extLst>
              <a:ext uri="{FF2B5EF4-FFF2-40B4-BE49-F238E27FC236}">
                <a16:creationId xmlns:a16="http://schemas.microsoft.com/office/drawing/2014/main" id="{01AEE5C4-9D8A-DC40-A360-07F4827A0A1A}"/>
              </a:ext>
            </a:extLst>
          </p:cNvPr>
          <p:cNvSpPr>
            <a:spLocks noGrp="1"/>
          </p:cNvSpPr>
          <p:nvPr>
            <p:ph type="sldNum" sz="quarter" idx="12"/>
          </p:nvPr>
        </p:nvSpPr>
        <p:spPr/>
        <p:txBody>
          <a:bodyPr/>
          <a:lstStyle/>
          <a:p>
            <a:fld id="{B2515E32-AEC1-A643-BA35-1EE2E73D4B01}" type="slidenum">
              <a:rPr lang="es-ES" smtClean="0"/>
              <a:pPr/>
              <a:t>19</a:t>
            </a:fld>
            <a:endParaRPr lang="es-ES"/>
          </a:p>
        </p:txBody>
      </p:sp>
    </p:spTree>
    <p:extLst>
      <p:ext uri="{BB962C8B-B14F-4D97-AF65-F5344CB8AC3E}">
        <p14:creationId xmlns:p14="http://schemas.microsoft.com/office/powerpoint/2010/main" val="379581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4325974" cy="461665"/>
          </a:xfrm>
          <a:prstGeom prst="rect">
            <a:avLst/>
          </a:prstGeom>
          <a:noFill/>
        </p:spPr>
        <p:txBody>
          <a:bodyPr wrap="none" rtlCol="0">
            <a:spAutoFit/>
          </a:bodyPr>
          <a:lstStyle/>
          <a:p>
            <a:r>
              <a:rPr lang="en-US" sz="2400" dirty="0">
                <a:latin typeface="Trebuchet MS"/>
                <a:cs typeface="Trebuchet MS"/>
              </a:rPr>
              <a:t>SVM: Support Vector Machines</a:t>
            </a:r>
          </a:p>
        </p:txBody>
      </p:sp>
      <p:grpSp>
        <p:nvGrpSpPr>
          <p:cNvPr id="5" name="Group 4"/>
          <p:cNvGrpSpPr/>
          <p:nvPr/>
        </p:nvGrpSpPr>
        <p:grpSpPr>
          <a:xfrm>
            <a:off x="1131333" y="1385737"/>
            <a:ext cx="6156508" cy="1449296"/>
            <a:chOff x="1131333" y="1385737"/>
            <a:chExt cx="6156508" cy="1449296"/>
          </a:xfrm>
        </p:grpSpPr>
        <p:pic>
          <p:nvPicPr>
            <p:cNvPr id="2" name="Picture 1" descr="Screen Shot 2014-10-28 at 5.5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756" y="1385737"/>
              <a:ext cx="1732085" cy="1449296"/>
            </a:xfrm>
            <a:prstGeom prst="rect">
              <a:avLst/>
            </a:prstGeom>
          </p:spPr>
        </p:pic>
        <p:sp>
          <p:nvSpPr>
            <p:cNvPr id="3" name="Rectangle 2"/>
            <p:cNvSpPr/>
            <p:nvPr/>
          </p:nvSpPr>
          <p:spPr>
            <a:xfrm>
              <a:off x="1131333" y="1886411"/>
              <a:ext cx="3618411" cy="369332"/>
            </a:xfrm>
            <a:prstGeom prst="rect">
              <a:avLst/>
            </a:prstGeom>
          </p:spPr>
          <p:txBody>
            <a:bodyPr wrap="none">
              <a:spAutoFit/>
            </a:bodyPr>
            <a:lstStyle/>
            <a:p>
              <a:r>
                <a:rPr lang="en-US" dirty="0">
                  <a:latin typeface="Trebuchet MS"/>
                  <a:cs typeface="Trebuchet MS"/>
                </a:rPr>
                <a:t>1) Linear with perfect separation</a:t>
              </a:r>
            </a:p>
          </p:txBody>
        </p:sp>
      </p:grpSp>
      <p:grpSp>
        <p:nvGrpSpPr>
          <p:cNvPr id="6" name="Group 5"/>
          <p:cNvGrpSpPr/>
          <p:nvPr/>
        </p:nvGrpSpPr>
        <p:grpSpPr>
          <a:xfrm>
            <a:off x="1127429" y="3374709"/>
            <a:ext cx="6155606" cy="1449296"/>
            <a:chOff x="1131333" y="1385737"/>
            <a:chExt cx="6155606" cy="144929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658" y="1385737"/>
              <a:ext cx="1730281" cy="1449296"/>
            </a:xfrm>
            <a:prstGeom prst="rect">
              <a:avLst/>
            </a:prstGeom>
          </p:spPr>
        </p:pic>
        <p:sp>
          <p:nvSpPr>
            <p:cNvPr id="8" name="Rectangle 7"/>
            <p:cNvSpPr/>
            <p:nvPr/>
          </p:nvSpPr>
          <p:spPr>
            <a:xfrm>
              <a:off x="1131333" y="1886411"/>
              <a:ext cx="3937947" cy="369332"/>
            </a:xfrm>
            <a:prstGeom prst="rect">
              <a:avLst/>
            </a:prstGeom>
          </p:spPr>
          <p:txBody>
            <a:bodyPr wrap="none">
              <a:spAutoFit/>
            </a:bodyPr>
            <a:lstStyle/>
            <a:p>
              <a:r>
                <a:rPr lang="en-US" dirty="0">
                  <a:latin typeface="Trebuchet MS"/>
                  <a:cs typeface="Trebuchet MS"/>
                </a:rPr>
                <a:t>2) Linear with no perfect separation</a:t>
              </a:r>
            </a:p>
          </p:txBody>
        </p:sp>
      </p:grpSp>
      <p:grpSp>
        <p:nvGrpSpPr>
          <p:cNvPr id="9" name="Group 8"/>
          <p:cNvGrpSpPr/>
          <p:nvPr/>
        </p:nvGrpSpPr>
        <p:grpSpPr>
          <a:xfrm>
            <a:off x="1133294" y="5197608"/>
            <a:ext cx="6016655" cy="1449296"/>
            <a:chOff x="1131333" y="1385737"/>
            <a:chExt cx="6016655" cy="1449296"/>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609" y="1385737"/>
              <a:ext cx="1452379" cy="1449296"/>
            </a:xfrm>
            <a:prstGeom prst="rect">
              <a:avLst/>
            </a:prstGeom>
          </p:spPr>
        </p:pic>
        <p:sp>
          <p:nvSpPr>
            <p:cNvPr id="11" name="Rectangle 10"/>
            <p:cNvSpPr/>
            <p:nvPr/>
          </p:nvSpPr>
          <p:spPr>
            <a:xfrm>
              <a:off x="1131333" y="1886411"/>
              <a:ext cx="1523787" cy="369332"/>
            </a:xfrm>
            <a:prstGeom prst="rect">
              <a:avLst/>
            </a:prstGeom>
          </p:spPr>
          <p:txBody>
            <a:bodyPr wrap="none">
              <a:spAutoFit/>
            </a:bodyPr>
            <a:lstStyle/>
            <a:p>
              <a:r>
                <a:rPr lang="en-US" dirty="0">
                  <a:latin typeface="Trebuchet MS"/>
                  <a:cs typeface="Trebuchet MS"/>
                </a:rPr>
                <a:t>3) Non linear</a:t>
              </a:r>
            </a:p>
          </p:txBody>
        </p:sp>
      </p:grpSp>
      <p:sp>
        <p:nvSpPr>
          <p:cNvPr id="12" name="Footer Placeholder 11">
            <a:extLst>
              <a:ext uri="{FF2B5EF4-FFF2-40B4-BE49-F238E27FC236}">
                <a16:creationId xmlns:a16="http://schemas.microsoft.com/office/drawing/2014/main" id="{83ED18D6-F0DB-C448-B8C1-A539D3FCCC20}"/>
              </a:ext>
            </a:extLst>
          </p:cNvPr>
          <p:cNvSpPr>
            <a:spLocks noGrp="1"/>
          </p:cNvSpPr>
          <p:nvPr>
            <p:ph type="ftr" sz="quarter" idx="11"/>
          </p:nvPr>
        </p:nvSpPr>
        <p:spPr/>
        <p:txBody>
          <a:bodyPr/>
          <a:lstStyle/>
          <a:p>
            <a:r>
              <a:rPr lang="es-ES"/>
              <a:t>PAT04_SVM.pptx</a:t>
            </a:r>
          </a:p>
        </p:txBody>
      </p:sp>
      <p:sp>
        <p:nvSpPr>
          <p:cNvPr id="13" name="Slide Number Placeholder 12">
            <a:extLst>
              <a:ext uri="{FF2B5EF4-FFF2-40B4-BE49-F238E27FC236}">
                <a16:creationId xmlns:a16="http://schemas.microsoft.com/office/drawing/2014/main" id="{609C5B14-AE1C-5A49-BA4A-ADD22095E904}"/>
              </a:ext>
            </a:extLst>
          </p:cNvPr>
          <p:cNvSpPr>
            <a:spLocks noGrp="1"/>
          </p:cNvSpPr>
          <p:nvPr>
            <p:ph type="sldNum" sz="quarter" idx="12"/>
          </p:nvPr>
        </p:nvSpPr>
        <p:spPr/>
        <p:txBody>
          <a:bodyPr/>
          <a:lstStyle/>
          <a:p>
            <a:fld id="{B2515E32-AEC1-A643-BA35-1EE2E73D4B01}" type="slidenum">
              <a:rPr lang="es-ES" smtClean="0"/>
              <a:pPr/>
              <a:t>2</a:t>
            </a:fld>
            <a:endParaRPr lang="es-ES"/>
          </a:p>
        </p:txBody>
      </p:sp>
    </p:spTree>
    <p:extLst>
      <p:ext uri="{BB962C8B-B14F-4D97-AF65-F5344CB8AC3E}">
        <p14:creationId xmlns:p14="http://schemas.microsoft.com/office/powerpoint/2010/main" val="275278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551942" y="1532236"/>
            <a:ext cx="3166235" cy="830997"/>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How to define the decision line when there is no perfect separation?</a:t>
            </a:r>
          </a:p>
        </p:txBody>
      </p:sp>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3015654" y="3634153"/>
            <a:ext cx="1440160" cy="1800200"/>
            <a:chOff x="2888654" y="3429000"/>
            <a:chExt cx="1440160" cy="1800200"/>
          </a:xfrm>
        </p:grpSpPr>
        <p:sp>
          <p:nvSpPr>
            <p:cNvPr id="81" name="Oval 80"/>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9" name="Group 108"/>
          <p:cNvGrpSpPr/>
          <p:nvPr/>
        </p:nvGrpSpPr>
        <p:grpSpPr>
          <a:xfrm rot="2553764">
            <a:off x="3885494" y="2625234"/>
            <a:ext cx="1922676" cy="1440160"/>
            <a:chOff x="4299707" y="3005336"/>
            <a:chExt cx="1922676" cy="1440160"/>
          </a:xfrm>
          <a:solidFill>
            <a:srgbClr val="0000FF"/>
          </a:solidFill>
        </p:grpSpPr>
        <p:sp>
          <p:nvSpPr>
            <p:cNvPr id="110" name="Oval 109"/>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Footer Placeholder 1">
            <a:extLst>
              <a:ext uri="{FF2B5EF4-FFF2-40B4-BE49-F238E27FC236}">
                <a16:creationId xmlns:a16="http://schemas.microsoft.com/office/drawing/2014/main" id="{F2A6B56C-600C-9C43-B7DC-68E7C83AE583}"/>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C1DD06D5-AA93-4D45-86A8-00058F5B8A8D}"/>
              </a:ext>
            </a:extLst>
          </p:cNvPr>
          <p:cNvSpPr>
            <a:spLocks noGrp="1"/>
          </p:cNvSpPr>
          <p:nvPr>
            <p:ph type="sldNum" sz="quarter" idx="12"/>
          </p:nvPr>
        </p:nvSpPr>
        <p:spPr/>
        <p:txBody>
          <a:bodyPr/>
          <a:lstStyle/>
          <a:p>
            <a:fld id="{B2515E32-AEC1-A643-BA35-1EE2E73D4B01}" type="slidenum">
              <a:rPr lang="es-ES" smtClean="0"/>
              <a:pPr/>
              <a:t>20</a:t>
            </a:fld>
            <a:endParaRPr lang="es-ES"/>
          </a:p>
        </p:txBody>
      </p:sp>
    </p:spTree>
    <p:extLst>
      <p:ext uri="{BB962C8B-B14F-4D97-AF65-F5344CB8AC3E}">
        <p14:creationId xmlns:p14="http://schemas.microsoft.com/office/powerpoint/2010/main" val="107394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1000"/>
                                  </p:stCondLst>
                                  <p:childTnLst>
                                    <p:animMotion origin="layout" path="M -4.15769E-6 -5.73941E-6 L -0.04029 0.06086 " pathEditMode="relative" ptsTypes="AA">
                                      <p:cBhvr>
                                        <p:cTn id="6" dur="2000" fill="hold"/>
                                        <p:tgtEl>
                                          <p:spTgt spid="109"/>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5.84231E-6 -5.73016E-6 L 0.03369 -0.04768 " pathEditMode="relative" ptsTypes="AA">
                                      <p:cBhvr>
                                        <p:cTn id="8" dur="2000" fill="hold"/>
                                        <p:tgtEl>
                                          <p:spTgt spid="61"/>
                                        </p:tgtEl>
                                        <p:attrNameLst>
                                          <p:attrName>ppt_x</p:attrName>
                                          <p:attrName>ppt_y</p:attrName>
                                        </p:attrNameLst>
                                      </p:cBhvr>
                                    </p:animMotion>
                                  </p:childTnLst>
                                </p:cTn>
                              </p:par>
                            </p:childTnLst>
                          </p:cTn>
                        </p:par>
                        <p:par>
                          <p:cTn id="9" fill="hold">
                            <p:stCondLst>
                              <p:cond delay="3000"/>
                            </p:stCondLst>
                            <p:childTnLst>
                              <p:par>
                                <p:cTn id="10" presetID="32" presetClass="emph" presetSubtype="0" fill="hold" nodeType="afterEffect">
                                  <p:stCondLst>
                                    <p:cond delay="0"/>
                                  </p:stCondLst>
                                  <p:childTnLst>
                                    <p:animRot by="120000">
                                      <p:cBhvr>
                                        <p:cTn id="11" dur="100" fill="hold">
                                          <p:stCondLst>
                                            <p:cond delay="0"/>
                                          </p:stCondLst>
                                        </p:cTn>
                                        <p:tgtEl>
                                          <p:spTgt spid="48"/>
                                        </p:tgtEl>
                                        <p:attrNameLst>
                                          <p:attrName>r</p:attrName>
                                        </p:attrNameLst>
                                      </p:cBhvr>
                                    </p:animRot>
                                    <p:animRot by="-240000">
                                      <p:cBhvr>
                                        <p:cTn id="12" dur="200" fill="hold">
                                          <p:stCondLst>
                                            <p:cond delay="200"/>
                                          </p:stCondLst>
                                        </p:cTn>
                                        <p:tgtEl>
                                          <p:spTgt spid="48"/>
                                        </p:tgtEl>
                                        <p:attrNameLst>
                                          <p:attrName>r</p:attrName>
                                        </p:attrNameLst>
                                      </p:cBhvr>
                                    </p:animRot>
                                    <p:animRot by="240000">
                                      <p:cBhvr>
                                        <p:cTn id="13" dur="200" fill="hold">
                                          <p:stCondLst>
                                            <p:cond delay="400"/>
                                          </p:stCondLst>
                                        </p:cTn>
                                        <p:tgtEl>
                                          <p:spTgt spid="48"/>
                                        </p:tgtEl>
                                        <p:attrNameLst>
                                          <p:attrName>r</p:attrName>
                                        </p:attrNameLst>
                                      </p:cBhvr>
                                    </p:animRot>
                                    <p:animRot by="-240000">
                                      <p:cBhvr>
                                        <p:cTn id="14" dur="200" fill="hold">
                                          <p:stCondLst>
                                            <p:cond delay="600"/>
                                          </p:stCondLst>
                                        </p:cTn>
                                        <p:tgtEl>
                                          <p:spTgt spid="48"/>
                                        </p:tgtEl>
                                        <p:attrNameLst>
                                          <p:attrName>r</p:attrName>
                                        </p:attrNameLst>
                                      </p:cBhvr>
                                    </p:animRot>
                                    <p:animRot by="120000">
                                      <p:cBhvr>
                                        <p:cTn id="15" dur="200" fill="hold">
                                          <p:stCondLst>
                                            <p:cond delay="800"/>
                                          </p:stCondLst>
                                        </p:cTn>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551942" y="1532236"/>
            <a:ext cx="3166235" cy="830997"/>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How to define the decision line when there is no perfect separation?</a:t>
            </a:r>
          </a:p>
        </p:txBody>
      </p:sp>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3324803" y="3308275"/>
            <a:ext cx="1440160" cy="1800200"/>
            <a:chOff x="2888654" y="3429000"/>
            <a:chExt cx="1440160" cy="1800200"/>
          </a:xfrm>
          <a:solidFill>
            <a:srgbClr val="FF0000"/>
          </a:solidFill>
        </p:grpSpPr>
        <p:sp>
          <p:nvSpPr>
            <p:cNvPr id="81" name="Oval 80"/>
            <p:cNvSpPr/>
            <p:nvPr/>
          </p:nvSpPr>
          <p:spPr>
            <a:xfrm>
              <a:off x="3032670" y="34290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2960662" y="400506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2888654" y="371703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3220487" y="4067623"/>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324869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392710" y="386104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3752750" y="40770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3680742" y="46531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360873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087108" y="4197925"/>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3968774" y="501317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4112790" y="450912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3176686" y="371703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960662" y="46531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288865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3464718" y="414908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3248694" y="501317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392710" y="47251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9" name="Group 108"/>
          <p:cNvGrpSpPr/>
          <p:nvPr/>
        </p:nvGrpSpPr>
        <p:grpSpPr>
          <a:xfrm rot="2553764">
            <a:off x="3517858" y="3043029"/>
            <a:ext cx="1922676" cy="1440160"/>
            <a:chOff x="4299707" y="3005336"/>
            <a:chExt cx="1922676" cy="1440160"/>
          </a:xfrm>
          <a:solidFill>
            <a:srgbClr val="0000FF"/>
          </a:solidFill>
        </p:grpSpPr>
        <p:sp>
          <p:nvSpPr>
            <p:cNvPr id="118" name="Oval 117"/>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extBox 42"/>
          <p:cNvSpPr txBox="1"/>
          <p:nvPr/>
        </p:nvSpPr>
        <p:spPr>
          <a:xfrm>
            <a:off x="6303098" y="1513036"/>
            <a:ext cx="3309808" cy="584776"/>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We consider only the miss-classified samples</a:t>
            </a:r>
          </a:p>
        </p:txBody>
      </p:sp>
      <p:sp>
        <p:nvSpPr>
          <p:cNvPr id="2" name="Footer Placeholder 1">
            <a:extLst>
              <a:ext uri="{FF2B5EF4-FFF2-40B4-BE49-F238E27FC236}">
                <a16:creationId xmlns:a16="http://schemas.microsoft.com/office/drawing/2014/main" id="{A5DCF5B7-4CE8-2744-99E0-890ACA1725C2}"/>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27C988AB-5E93-DE41-99E1-6F6644E20972}"/>
              </a:ext>
            </a:extLst>
          </p:cNvPr>
          <p:cNvSpPr>
            <a:spLocks noGrp="1"/>
          </p:cNvSpPr>
          <p:nvPr>
            <p:ph type="sldNum" sz="quarter" idx="12"/>
          </p:nvPr>
        </p:nvSpPr>
        <p:spPr/>
        <p:txBody>
          <a:bodyPr/>
          <a:lstStyle/>
          <a:p>
            <a:fld id="{B2515E32-AEC1-A643-BA35-1EE2E73D4B01}" type="slidenum">
              <a:rPr lang="es-ES" smtClean="0"/>
              <a:pPr/>
              <a:t>21</a:t>
            </a:fld>
            <a:endParaRPr lang="es-ES"/>
          </a:p>
        </p:txBody>
      </p:sp>
    </p:spTree>
    <p:extLst>
      <p:ext uri="{BB962C8B-B14F-4D97-AF65-F5344CB8AC3E}">
        <p14:creationId xmlns:p14="http://schemas.microsoft.com/office/powerpoint/2010/main" val="167732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551942" y="1532236"/>
            <a:ext cx="3166235" cy="830997"/>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How to define the decision line when there is no perfect separation?</a:t>
            </a:r>
          </a:p>
        </p:txBody>
      </p:sp>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3324803" y="3308275"/>
            <a:ext cx="1440160" cy="1800200"/>
            <a:chOff x="2888654" y="3429000"/>
            <a:chExt cx="1440160" cy="1800200"/>
          </a:xfrm>
          <a:solidFill>
            <a:srgbClr val="FFC7FF"/>
          </a:solidFill>
        </p:grpSpPr>
        <p:sp>
          <p:nvSpPr>
            <p:cNvPr id="81" name="Oval 80"/>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2960662" y="400506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2888654" y="371703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3220487" y="4067623"/>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324869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3392710" y="386104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3680742" y="46531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360873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3968774" y="501317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4112790" y="450912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3176686" y="371703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960662" y="46531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2888654" y="43651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3464718" y="414908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3248694" y="501317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392710" y="47251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9" name="Group 108"/>
          <p:cNvGrpSpPr/>
          <p:nvPr/>
        </p:nvGrpSpPr>
        <p:grpSpPr>
          <a:xfrm rot="2553764">
            <a:off x="3517858" y="3043029"/>
            <a:ext cx="1922676" cy="1440160"/>
            <a:chOff x="4299707" y="3005336"/>
            <a:chExt cx="1922676" cy="1440160"/>
          </a:xfrm>
          <a:solidFill>
            <a:srgbClr val="C5F5FF"/>
          </a:solidFill>
        </p:grpSpPr>
        <p:sp>
          <p:nvSpPr>
            <p:cNvPr id="118" name="Oval 117"/>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536408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796136" y="408545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464400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extBox 42"/>
          <p:cNvSpPr txBox="1"/>
          <p:nvPr/>
        </p:nvSpPr>
        <p:spPr>
          <a:xfrm>
            <a:off x="6303098" y="1513036"/>
            <a:ext cx="3309808" cy="584776"/>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We consider only the miss-classified samples</a:t>
            </a:r>
          </a:p>
        </p:txBody>
      </p:sp>
      <p:sp>
        <p:nvSpPr>
          <p:cNvPr id="2" name="Footer Placeholder 1">
            <a:extLst>
              <a:ext uri="{FF2B5EF4-FFF2-40B4-BE49-F238E27FC236}">
                <a16:creationId xmlns:a16="http://schemas.microsoft.com/office/drawing/2014/main" id="{DC07C2EF-2094-0945-8BD6-BB0C6F5D92F6}"/>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E8AC10A3-C2A0-494F-8247-BA42A4456D77}"/>
              </a:ext>
            </a:extLst>
          </p:cNvPr>
          <p:cNvSpPr>
            <a:spLocks noGrp="1"/>
          </p:cNvSpPr>
          <p:nvPr>
            <p:ph type="sldNum" sz="quarter" idx="12"/>
          </p:nvPr>
        </p:nvSpPr>
        <p:spPr/>
        <p:txBody>
          <a:bodyPr/>
          <a:lstStyle/>
          <a:p>
            <a:fld id="{B2515E32-AEC1-A643-BA35-1EE2E73D4B01}" type="slidenum">
              <a:rPr lang="es-ES" smtClean="0"/>
              <a:pPr/>
              <a:t>22</a:t>
            </a:fld>
            <a:endParaRPr lang="es-ES"/>
          </a:p>
        </p:txBody>
      </p:sp>
    </p:spTree>
    <p:extLst>
      <p:ext uri="{BB962C8B-B14F-4D97-AF65-F5344CB8AC3E}">
        <p14:creationId xmlns:p14="http://schemas.microsoft.com/office/powerpoint/2010/main" val="1694887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3468819" y="3308275"/>
            <a:ext cx="1270462" cy="984949"/>
            <a:chOff x="3032670" y="3429000"/>
            <a:chExt cx="1270462" cy="984949"/>
          </a:xfrm>
          <a:solidFill>
            <a:srgbClr val="FFC7FF"/>
          </a:solidFill>
        </p:grpSpPr>
        <p:sp>
          <p:nvSpPr>
            <p:cNvPr id="81" name="Oval 80"/>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9" name="Group 108"/>
          <p:cNvGrpSpPr/>
          <p:nvPr/>
        </p:nvGrpSpPr>
        <p:grpSpPr>
          <a:xfrm rot="2553764">
            <a:off x="3479201" y="4026208"/>
            <a:ext cx="1368152" cy="360040"/>
            <a:chOff x="4644008" y="4085456"/>
            <a:chExt cx="1368152" cy="360040"/>
          </a:xfrm>
          <a:solidFill>
            <a:srgbClr val="C5F5FF"/>
          </a:solidFill>
        </p:grpSpPr>
        <p:sp>
          <p:nvSpPr>
            <p:cNvPr id="117" name="Oval 116"/>
            <p:cNvSpPr/>
            <p:nvPr/>
          </p:nvSpPr>
          <p:spPr>
            <a:xfrm>
              <a:off x="536408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796136" y="408545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464400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551942" y="764704"/>
            <a:ext cx="9060964" cy="1598529"/>
            <a:chOff x="551942" y="764704"/>
            <a:chExt cx="9060964" cy="1598529"/>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551942" y="1532236"/>
              <a:ext cx="3166235" cy="830997"/>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How to define the decision line when there is no perfect separation?</a:t>
              </a:r>
            </a:p>
          </p:txBody>
        </p:sp>
        <p:sp>
          <p:nvSpPr>
            <p:cNvPr id="43" name="TextBox 42"/>
            <p:cNvSpPr txBox="1"/>
            <p:nvPr/>
          </p:nvSpPr>
          <p:spPr>
            <a:xfrm>
              <a:off x="6303098" y="1513036"/>
              <a:ext cx="3309808" cy="584776"/>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We consider only the miss-classified samples</a:t>
              </a:r>
            </a:p>
          </p:txBody>
        </p:sp>
      </p:grpSp>
      <p:pic>
        <p:nvPicPr>
          <p:cNvPr id="2" name="Picture 1" descr="Screen Shot 2014-10-28 at 10.45.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59672"/>
            <a:ext cx="6858000" cy="6858000"/>
          </a:xfrm>
          <a:prstGeom prst="rect">
            <a:avLst/>
          </a:prstGeom>
        </p:spPr>
      </p:pic>
      <p:grpSp>
        <p:nvGrpSpPr>
          <p:cNvPr id="7" name="Group 6"/>
          <p:cNvGrpSpPr/>
          <p:nvPr/>
        </p:nvGrpSpPr>
        <p:grpSpPr>
          <a:xfrm>
            <a:off x="2813538" y="2163897"/>
            <a:ext cx="3461044" cy="3916096"/>
            <a:chOff x="2813538" y="2163897"/>
            <a:chExt cx="3461044" cy="3916096"/>
          </a:xfrm>
        </p:grpSpPr>
        <p:cxnSp>
          <p:nvCxnSpPr>
            <p:cNvPr id="4" name="Straight Connector 3"/>
            <p:cNvCxnSpPr/>
            <p:nvPr/>
          </p:nvCxnSpPr>
          <p:spPr>
            <a:xfrm flipH="1">
              <a:off x="2813538" y="2686538"/>
              <a:ext cx="195385" cy="244231"/>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831165" y="2163897"/>
              <a:ext cx="373019" cy="707886"/>
            </a:xfrm>
            <a:prstGeom prst="rect">
              <a:avLst/>
            </a:prstGeom>
            <a:noFill/>
          </p:spPr>
          <p:txBody>
            <a:bodyPr wrap="none" rtlCol="0">
              <a:spAutoFit/>
            </a:bodyPr>
            <a:lstStyle/>
            <a:p>
              <a:r>
                <a:rPr lang="en-US" sz="4000" b="1" dirty="0">
                  <a:latin typeface="Trebuchet MS"/>
                  <a:cs typeface="Trebuchet MS"/>
                </a:rPr>
                <a:t>.</a:t>
              </a:r>
            </a:p>
          </p:txBody>
        </p:sp>
        <p:cxnSp>
          <p:nvCxnSpPr>
            <p:cNvPr id="49" name="Straight Connector 48"/>
            <p:cNvCxnSpPr>
              <a:cxnSpLocks noChangeAspect="1"/>
            </p:cNvCxnSpPr>
            <p:nvPr/>
          </p:nvCxnSpPr>
          <p:spPr>
            <a:xfrm flipH="1">
              <a:off x="5750168" y="4841630"/>
              <a:ext cx="288000" cy="360000"/>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cxnSpLocks noChangeAspect="1"/>
            </p:cNvCxnSpPr>
            <p:nvPr/>
          </p:nvCxnSpPr>
          <p:spPr>
            <a:xfrm flipH="1">
              <a:off x="5046782" y="4509473"/>
              <a:ext cx="55824" cy="72000"/>
            </a:xfrm>
            <a:prstGeom prst="line">
              <a:avLst/>
            </a:prstGeom>
            <a:ln>
              <a:solidFill>
                <a:srgbClr val="262626"/>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cxnSpLocks noChangeAspect="1"/>
            </p:cNvCxnSpPr>
            <p:nvPr/>
          </p:nvCxnSpPr>
          <p:spPr>
            <a:xfrm flipH="1">
              <a:off x="3323490" y="3577493"/>
              <a:ext cx="316800" cy="396000"/>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cxnSpLocks noChangeAspect="1"/>
            </p:cNvCxnSpPr>
            <p:nvPr/>
          </p:nvCxnSpPr>
          <p:spPr>
            <a:xfrm flipH="1">
              <a:off x="4824045" y="4804513"/>
              <a:ext cx="460799" cy="575999"/>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cxnSpLocks noChangeAspect="1"/>
            </p:cNvCxnSpPr>
            <p:nvPr/>
          </p:nvCxnSpPr>
          <p:spPr>
            <a:xfrm flipH="1">
              <a:off x="5986582" y="5546969"/>
              <a:ext cx="288000" cy="360000"/>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917873" y="3996603"/>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6" name="TextBox 55"/>
            <p:cNvSpPr txBox="1"/>
            <p:nvPr/>
          </p:nvSpPr>
          <p:spPr>
            <a:xfrm>
              <a:off x="5836183" y="4348295"/>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7" name="TextBox 56"/>
            <p:cNvSpPr txBox="1"/>
            <p:nvPr/>
          </p:nvSpPr>
          <p:spPr>
            <a:xfrm>
              <a:off x="3165276" y="3445617"/>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8" name="TextBox 57"/>
            <p:cNvSpPr txBox="1"/>
            <p:nvPr/>
          </p:nvSpPr>
          <p:spPr>
            <a:xfrm>
              <a:off x="4665831" y="4848479"/>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9" name="TextBox 58"/>
            <p:cNvSpPr txBox="1"/>
            <p:nvPr/>
          </p:nvSpPr>
          <p:spPr>
            <a:xfrm>
              <a:off x="5853768" y="5372107"/>
              <a:ext cx="373019" cy="707886"/>
            </a:xfrm>
            <a:prstGeom prst="rect">
              <a:avLst/>
            </a:prstGeom>
            <a:noFill/>
          </p:spPr>
          <p:txBody>
            <a:bodyPr wrap="none" rtlCol="0">
              <a:spAutoFit/>
            </a:bodyPr>
            <a:lstStyle/>
            <a:p>
              <a:r>
                <a:rPr lang="en-US" sz="4000" b="1" dirty="0">
                  <a:latin typeface="Trebuchet MS"/>
                  <a:cs typeface="Trebuchet MS"/>
                </a:rPr>
                <a:t>.</a:t>
              </a:r>
            </a:p>
          </p:txBody>
        </p:sp>
      </p:grpSp>
      <p:sp>
        <p:nvSpPr>
          <p:cNvPr id="63" name="TextBox 62"/>
          <p:cNvSpPr txBox="1"/>
          <p:nvPr/>
        </p:nvSpPr>
        <p:spPr>
          <a:xfrm>
            <a:off x="395190" y="3706733"/>
            <a:ext cx="1632178"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Support Vectors</a:t>
            </a:r>
          </a:p>
        </p:txBody>
      </p:sp>
      <p:sp>
        <p:nvSpPr>
          <p:cNvPr id="3" name="Footer Placeholder 2">
            <a:extLst>
              <a:ext uri="{FF2B5EF4-FFF2-40B4-BE49-F238E27FC236}">
                <a16:creationId xmlns:a16="http://schemas.microsoft.com/office/drawing/2014/main" id="{0417E8F4-08D0-024D-834C-27036272A25A}"/>
              </a:ext>
            </a:extLst>
          </p:cNvPr>
          <p:cNvSpPr>
            <a:spLocks noGrp="1"/>
          </p:cNvSpPr>
          <p:nvPr>
            <p:ph type="ftr" sz="quarter" idx="11"/>
          </p:nvPr>
        </p:nvSpPr>
        <p:spPr/>
        <p:txBody>
          <a:bodyPr/>
          <a:lstStyle/>
          <a:p>
            <a:r>
              <a:rPr lang="es-ES"/>
              <a:t>PAT04_SVM.pptx</a:t>
            </a:r>
          </a:p>
        </p:txBody>
      </p:sp>
      <p:sp>
        <p:nvSpPr>
          <p:cNvPr id="6" name="Slide Number Placeholder 5">
            <a:extLst>
              <a:ext uri="{FF2B5EF4-FFF2-40B4-BE49-F238E27FC236}">
                <a16:creationId xmlns:a16="http://schemas.microsoft.com/office/drawing/2014/main" id="{AC611695-705E-9842-A813-FD1F2915CBF4}"/>
              </a:ext>
            </a:extLst>
          </p:cNvPr>
          <p:cNvSpPr>
            <a:spLocks noGrp="1"/>
          </p:cNvSpPr>
          <p:nvPr>
            <p:ph type="sldNum" sz="quarter" idx="12"/>
          </p:nvPr>
        </p:nvSpPr>
        <p:spPr/>
        <p:txBody>
          <a:bodyPr/>
          <a:lstStyle/>
          <a:p>
            <a:fld id="{B2515E32-AEC1-A643-BA35-1EE2E73D4B01}" type="slidenum">
              <a:rPr lang="es-ES" smtClean="0"/>
              <a:pPr/>
              <a:t>23</a:t>
            </a:fld>
            <a:endParaRPr lang="es-ES"/>
          </a:p>
        </p:txBody>
      </p:sp>
    </p:spTree>
    <p:extLst>
      <p:ext uri="{BB962C8B-B14F-4D97-AF65-F5344CB8AC3E}">
        <p14:creationId xmlns:p14="http://schemas.microsoft.com/office/powerpoint/2010/main" val="343608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p:nvPr/>
        </p:nvCxnSpPr>
        <p:spPr>
          <a:xfrm rot="20987970">
            <a:off x="2595776" y="227177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3468819" y="3308275"/>
            <a:ext cx="1270462" cy="984949"/>
            <a:chOff x="3032670" y="3429000"/>
            <a:chExt cx="1270462" cy="984949"/>
          </a:xfrm>
          <a:solidFill>
            <a:srgbClr val="FFC7FF"/>
          </a:solidFill>
        </p:grpSpPr>
        <p:sp>
          <p:nvSpPr>
            <p:cNvPr id="81" name="Oval 80"/>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9" name="Group 108"/>
          <p:cNvGrpSpPr/>
          <p:nvPr/>
        </p:nvGrpSpPr>
        <p:grpSpPr>
          <a:xfrm rot="2553764">
            <a:off x="3479201" y="4026208"/>
            <a:ext cx="1368152" cy="360040"/>
            <a:chOff x="4644008" y="4085456"/>
            <a:chExt cx="1368152" cy="360040"/>
          </a:xfrm>
          <a:solidFill>
            <a:srgbClr val="C5F5FF"/>
          </a:solidFill>
        </p:grpSpPr>
        <p:sp>
          <p:nvSpPr>
            <p:cNvPr id="117" name="Oval 116"/>
            <p:cNvSpPr/>
            <p:nvPr/>
          </p:nvSpPr>
          <p:spPr>
            <a:xfrm>
              <a:off x="536408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5796136" y="408545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p:cNvSpPr/>
            <p:nvPr/>
          </p:nvSpPr>
          <p:spPr>
            <a:xfrm>
              <a:off x="4644008" y="422947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1" descr="Screen Shot 2014-10-28 at 10.45.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59672"/>
            <a:ext cx="6858000" cy="6858000"/>
          </a:xfrm>
          <a:prstGeom prst="rect">
            <a:avLst/>
          </a:prstGeom>
        </p:spPr>
      </p:pic>
      <p:grpSp>
        <p:nvGrpSpPr>
          <p:cNvPr id="7" name="Group 6"/>
          <p:cNvGrpSpPr/>
          <p:nvPr/>
        </p:nvGrpSpPr>
        <p:grpSpPr>
          <a:xfrm>
            <a:off x="2813538" y="2163897"/>
            <a:ext cx="3461044" cy="3916096"/>
            <a:chOff x="2813538" y="2163897"/>
            <a:chExt cx="3461044" cy="3916096"/>
          </a:xfrm>
        </p:grpSpPr>
        <p:cxnSp>
          <p:nvCxnSpPr>
            <p:cNvPr id="4" name="Straight Connector 3"/>
            <p:cNvCxnSpPr/>
            <p:nvPr/>
          </p:nvCxnSpPr>
          <p:spPr>
            <a:xfrm flipH="1">
              <a:off x="2813538" y="2686538"/>
              <a:ext cx="195385" cy="244231"/>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831165" y="2163897"/>
              <a:ext cx="373019" cy="707886"/>
            </a:xfrm>
            <a:prstGeom prst="rect">
              <a:avLst/>
            </a:prstGeom>
            <a:noFill/>
          </p:spPr>
          <p:txBody>
            <a:bodyPr wrap="none" rtlCol="0">
              <a:spAutoFit/>
            </a:bodyPr>
            <a:lstStyle/>
            <a:p>
              <a:r>
                <a:rPr lang="en-US" sz="4000" b="1" dirty="0">
                  <a:latin typeface="Trebuchet MS"/>
                  <a:cs typeface="Trebuchet MS"/>
                </a:rPr>
                <a:t>.</a:t>
              </a:r>
            </a:p>
          </p:txBody>
        </p:sp>
        <p:cxnSp>
          <p:nvCxnSpPr>
            <p:cNvPr id="49" name="Straight Connector 48"/>
            <p:cNvCxnSpPr>
              <a:cxnSpLocks noChangeAspect="1"/>
            </p:cNvCxnSpPr>
            <p:nvPr/>
          </p:nvCxnSpPr>
          <p:spPr>
            <a:xfrm flipH="1">
              <a:off x="5750168" y="4841630"/>
              <a:ext cx="288000" cy="360000"/>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cxnSpLocks noChangeAspect="1"/>
            </p:cNvCxnSpPr>
            <p:nvPr/>
          </p:nvCxnSpPr>
          <p:spPr>
            <a:xfrm flipH="1">
              <a:off x="5046782" y="4509473"/>
              <a:ext cx="55824" cy="72000"/>
            </a:xfrm>
            <a:prstGeom prst="line">
              <a:avLst/>
            </a:prstGeom>
            <a:ln>
              <a:solidFill>
                <a:srgbClr val="262626"/>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cxnSpLocks noChangeAspect="1"/>
            </p:cNvCxnSpPr>
            <p:nvPr/>
          </p:nvCxnSpPr>
          <p:spPr>
            <a:xfrm flipH="1">
              <a:off x="3323490" y="3577493"/>
              <a:ext cx="316800" cy="396000"/>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cxnSpLocks noChangeAspect="1"/>
            </p:cNvCxnSpPr>
            <p:nvPr/>
          </p:nvCxnSpPr>
          <p:spPr>
            <a:xfrm flipH="1">
              <a:off x="4824045" y="4804513"/>
              <a:ext cx="460799" cy="575999"/>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cxnSpLocks noChangeAspect="1"/>
            </p:cNvCxnSpPr>
            <p:nvPr/>
          </p:nvCxnSpPr>
          <p:spPr>
            <a:xfrm flipH="1">
              <a:off x="5986582" y="5546969"/>
              <a:ext cx="288000" cy="360000"/>
            </a:xfrm>
            <a:prstGeom prst="line">
              <a:avLst/>
            </a:prstGeom>
            <a:ln>
              <a:solidFill>
                <a:srgbClr val="26262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917873" y="3996603"/>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6" name="TextBox 55"/>
            <p:cNvSpPr txBox="1"/>
            <p:nvPr/>
          </p:nvSpPr>
          <p:spPr>
            <a:xfrm>
              <a:off x="5836183" y="4348295"/>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7" name="TextBox 56"/>
            <p:cNvSpPr txBox="1"/>
            <p:nvPr/>
          </p:nvSpPr>
          <p:spPr>
            <a:xfrm>
              <a:off x="3165276" y="3445617"/>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8" name="TextBox 57"/>
            <p:cNvSpPr txBox="1"/>
            <p:nvPr/>
          </p:nvSpPr>
          <p:spPr>
            <a:xfrm>
              <a:off x="4665831" y="4848479"/>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59" name="TextBox 58"/>
            <p:cNvSpPr txBox="1"/>
            <p:nvPr/>
          </p:nvSpPr>
          <p:spPr>
            <a:xfrm>
              <a:off x="5853768" y="5372107"/>
              <a:ext cx="373019" cy="707886"/>
            </a:xfrm>
            <a:prstGeom prst="rect">
              <a:avLst/>
            </a:prstGeom>
            <a:noFill/>
          </p:spPr>
          <p:txBody>
            <a:bodyPr wrap="none" rtlCol="0">
              <a:spAutoFit/>
            </a:bodyPr>
            <a:lstStyle/>
            <a:p>
              <a:r>
                <a:rPr lang="en-US" sz="4000" b="1" dirty="0">
                  <a:latin typeface="Trebuchet MS"/>
                  <a:cs typeface="Trebuchet MS"/>
                </a:rPr>
                <a:t>.</a:t>
              </a:r>
            </a:p>
          </p:txBody>
        </p:sp>
      </p:grpSp>
      <p:sp>
        <p:nvSpPr>
          <p:cNvPr id="29" name="Rectangle 28"/>
          <p:cNvSpPr/>
          <p:nvPr/>
        </p:nvSpPr>
        <p:spPr>
          <a:xfrm>
            <a:off x="2870559" y="2648415"/>
            <a:ext cx="393971" cy="369332"/>
          </a:xfrm>
          <a:prstGeom prst="rect">
            <a:avLst/>
          </a:prstGeom>
        </p:spPr>
        <p:txBody>
          <a:bodyPr wrap="none">
            <a:spAutoFit/>
          </a:bodyPr>
          <a:lstStyle/>
          <a:p>
            <a:r>
              <a:rPr lang="en-US" dirty="0">
                <a:solidFill>
                  <a:schemeClr val="bg1"/>
                </a:solidFill>
                <a:latin typeface="Trebuchet MS"/>
                <a:cs typeface="Trebuchet MS"/>
              </a:rPr>
              <a:t>e</a:t>
            </a:r>
            <a:r>
              <a:rPr lang="en-US" baseline="-25000" dirty="0">
                <a:solidFill>
                  <a:schemeClr val="bg1"/>
                </a:solidFill>
                <a:latin typeface="Trebuchet MS"/>
                <a:cs typeface="Trebuchet MS"/>
              </a:rPr>
              <a:t>1</a:t>
            </a:r>
            <a:endParaRPr lang="en-US" dirty="0">
              <a:solidFill>
                <a:schemeClr val="bg1"/>
              </a:solidFill>
            </a:endParaRPr>
          </a:p>
        </p:txBody>
      </p:sp>
      <p:sp>
        <p:nvSpPr>
          <p:cNvPr id="31" name="Rectangle 30"/>
          <p:cNvSpPr/>
          <p:nvPr/>
        </p:nvSpPr>
        <p:spPr>
          <a:xfrm>
            <a:off x="5015882" y="4412738"/>
            <a:ext cx="393971" cy="369332"/>
          </a:xfrm>
          <a:prstGeom prst="rect">
            <a:avLst/>
          </a:prstGeom>
        </p:spPr>
        <p:txBody>
          <a:bodyPr wrap="none">
            <a:spAutoFit/>
          </a:bodyPr>
          <a:lstStyle/>
          <a:p>
            <a:r>
              <a:rPr lang="en-US" dirty="0">
                <a:solidFill>
                  <a:schemeClr val="bg1"/>
                </a:solidFill>
                <a:latin typeface="Trebuchet MS"/>
                <a:cs typeface="Trebuchet MS"/>
              </a:rPr>
              <a:t>e</a:t>
            </a:r>
            <a:r>
              <a:rPr lang="en-US" baseline="-25000" dirty="0">
                <a:solidFill>
                  <a:schemeClr val="bg1"/>
                </a:solidFill>
                <a:latin typeface="Trebuchet MS"/>
                <a:cs typeface="Trebuchet MS"/>
              </a:rPr>
              <a:t>2</a:t>
            </a:r>
            <a:endParaRPr lang="en-US" dirty="0">
              <a:solidFill>
                <a:schemeClr val="bg1"/>
              </a:solidFill>
            </a:endParaRPr>
          </a:p>
        </p:txBody>
      </p:sp>
      <p:sp>
        <p:nvSpPr>
          <p:cNvPr id="32" name="Rectangle 31"/>
          <p:cNvSpPr/>
          <p:nvPr/>
        </p:nvSpPr>
        <p:spPr>
          <a:xfrm>
            <a:off x="5881435" y="4828906"/>
            <a:ext cx="393971" cy="369332"/>
          </a:xfrm>
          <a:prstGeom prst="rect">
            <a:avLst/>
          </a:prstGeom>
        </p:spPr>
        <p:txBody>
          <a:bodyPr wrap="none">
            <a:spAutoFit/>
          </a:bodyPr>
          <a:lstStyle/>
          <a:p>
            <a:r>
              <a:rPr lang="en-US" dirty="0">
                <a:solidFill>
                  <a:schemeClr val="bg1"/>
                </a:solidFill>
                <a:latin typeface="Trebuchet MS"/>
                <a:cs typeface="Trebuchet MS"/>
              </a:rPr>
              <a:t>e</a:t>
            </a:r>
            <a:r>
              <a:rPr lang="en-US" baseline="-25000" dirty="0">
                <a:solidFill>
                  <a:schemeClr val="bg1"/>
                </a:solidFill>
                <a:latin typeface="Trebuchet MS"/>
                <a:cs typeface="Trebuchet MS"/>
              </a:rPr>
              <a:t>3</a:t>
            </a:r>
            <a:endParaRPr lang="en-US" dirty="0">
              <a:solidFill>
                <a:schemeClr val="bg1"/>
              </a:solidFill>
            </a:endParaRPr>
          </a:p>
        </p:txBody>
      </p:sp>
      <p:sp>
        <p:nvSpPr>
          <p:cNvPr id="33" name="Rectangle 32"/>
          <p:cNvSpPr/>
          <p:nvPr/>
        </p:nvSpPr>
        <p:spPr>
          <a:xfrm>
            <a:off x="3122601" y="3584306"/>
            <a:ext cx="393971" cy="369332"/>
          </a:xfrm>
          <a:prstGeom prst="rect">
            <a:avLst/>
          </a:prstGeom>
        </p:spPr>
        <p:txBody>
          <a:bodyPr wrap="none">
            <a:spAutoFit/>
          </a:bodyPr>
          <a:lstStyle/>
          <a:p>
            <a:r>
              <a:rPr lang="en-US" dirty="0">
                <a:solidFill>
                  <a:schemeClr val="bg1"/>
                </a:solidFill>
                <a:latin typeface="Trebuchet MS"/>
                <a:cs typeface="Trebuchet MS"/>
              </a:rPr>
              <a:t>e</a:t>
            </a:r>
            <a:r>
              <a:rPr lang="en-US" baseline="-25000" dirty="0">
                <a:solidFill>
                  <a:schemeClr val="bg1"/>
                </a:solidFill>
                <a:latin typeface="Trebuchet MS"/>
                <a:cs typeface="Trebuchet MS"/>
              </a:rPr>
              <a:t>4</a:t>
            </a:r>
            <a:endParaRPr lang="en-US" dirty="0">
              <a:solidFill>
                <a:schemeClr val="bg1"/>
              </a:solidFill>
            </a:endParaRPr>
          </a:p>
        </p:txBody>
      </p:sp>
      <p:sp>
        <p:nvSpPr>
          <p:cNvPr id="34" name="Rectangle 33"/>
          <p:cNvSpPr/>
          <p:nvPr/>
        </p:nvSpPr>
        <p:spPr>
          <a:xfrm>
            <a:off x="5023693" y="4938322"/>
            <a:ext cx="393971" cy="369332"/>
          </a:xfrm>
          <a:prstGeom prst="rect">
            <a:avLst/>
          </a:prstGeom>
        </p:spPr>
        <p:txBody>
          <a:bodyPr wrap="none">
            <a:spAutoFit/>
          </a:bodyPr>
          <a:lstStyle/>
          <a:p>
            <a:r>
              <a:rPr lang="en-US" dirty="0">
                <a:latin typeface="Trebuchet MS"/>
                <a:cs typeface="Trebuchet MS"/>
              </a:rPr>
              <a:t>e</a:t>
            </a:r>
            <a:r>
              <a:rPr lang="en-US" baseline="-25000" dirty="0">
                <a:latin typeface="Trebuchet MS"/>
                <a:cs typeface="Trebuchet MS"/>
              </a:rPr>
              <a:t>5</a:t>
            </a:r>
            <a:endParaRPr lang="en-US" dirty="0"/>
          </a:p>
        </p:txBody>
      </p:sp>
      <p:sp>
        <p:nvSpPr>
          <p:cNvPr id="35" name="Rectangle 34"/>
          <p:cNvSpPr/>
          <p:nvPr/>
        </p:nvSpPr>
        <p:spPr>
          <a:xfrm>
            <a:off x="5844304" y="5485402"/>
            <a:ext cx="393971" cy="369332"/>
          </a:xfrm>
          <a:prstGeom prst="rect">
            <a:avLst/>
          </a:prstGeom>
        </p:spPr>
        <p:txBody>
          <a:bodyPr wrap="none">
            <a:spAutoFit/>
          </a:bodyPr>
          <a:lstStyle/>
          <a:p>
            <a:r>
              <a:rPr lang="en-US" dirty="0">
                <a:solidFill>
                  <a:schemeClr val="bg1"/>
                </a:solidFill>
                <a:latin typeface="Trebuchet MS"/>
                <a:cs typeface="Trebuchet MS"/>
              </a:rPr>
              <a:t>e</a:t>
            </a:r>
            <a:r>
              <a:rPr lang="en-US" baseline="-25000" dirty="0">
                <a:solidFill>
                  <a:schemeClr val="bg1"/>
                </a:solidFill>
                <a:latin typeface="Trebuchet MS"/>
                <a:cs typeface="Trebuchet MS"/>
              </a:rPr>
              <a:t>6</a:t>
            </a:r>
            <a:endParaRPr lang="en-US" baseline="-25000" dirty="0">
              <a:solidFill>
                <a:schemeClr val="bg1"/>
              </a:solidFill>
            </a:endParaRPr>
          </a:p>
        </p:txBody>
      </p:sp>
      <p:sp>
        <p:nvSpPr>
          <p:cNvPr id="37" name="Rectangle 36"/>
          <p:cNvSpPr/>
          <p:nvPr/>
        </p:nvSpPr>
        <p:spPr>
          <a:xfrm>
            <a:off x="5830631" y="2150184"/>
            <a:ext cx="3198311" cy="738664"/>
          </a:xfrm>
          <a:prstGeom prst="rect">
            <a:avLst/>
          </a:prstGeom>
        </p:spPr>
        <p:txBody>
          <a:bodyPr wrap="none">
            <a:spAutoFit/>
          </a:bodyPr>
          <a:lstStyle/>
          <a:p>
            <a:r>
              <a:rPr lang="en-US" dirty="0">
                <a:latin typeface="Trebuchet MS"/>
                <a:cs typeface="Trebuchet MS"/>
              </a:rPr>
              <a:t>Find the decision line so that</a:t>
            </a:r>
          </a:p>
          <a:p>
            <a:pPr>
              <a:lnSpc>
                <a:spcPct val="140000"/>
              </a:lnSpc>
            </a:pPr>
            <a:r>
              <a:rPr lang="en-US" dirty="0">
                <a:latin typeface="Trebuchet MS"/>
                <a:cs typeface="Trebuchet MS"/>
              </a:rPr>
              <a:t>e = </a:t>
            </a:r>
            <a:r>
              <a:rPr lang="en-US" dirty="0" err="1">
                <a:latin typeface="Trebuchet MS"/>
                <a:cs typeface="Trebuchet MS"/>
              </a:rPr>
              <a:t>Σ</a:t>
            </a:r>
            <a:r>
              <a:rPr lang="en-US" dirty="0">
                <a:latin typeface="Trebuchet MS"/>
                <a:cs typeface="Trebuchet MS"/>
              </a:rPr>
              <a:t> </a:t>
            </a:r>
            <a:r>
              <a:rPr lang="en-US" dirty="0" err="1">
                <a:latin typeface="Trebuchet MS"/>
                <a:cs typeface="Trebuchet MS"/>
              </a:rPr>
              <a:t>e</a:t>
            </a:r>
            <a:r>
              <a:rPr lang="en-US" baseline="-25000" dirty="0" err="1">
                <a:latin typeface="Trebuchet MS"/>
                <a:cs typeface="Trebuchet MS"/>
              </a:rPr>
              <a:t>i</a:t>
            </a:r>
            <a:r>
              <a:rPr lang="en-US" dirty="0">
                <a:latin typeface="Trebuchet MS"/>
                <a:cs typeface="Trebuchet MS"/>
              </a:rPr>
              <a:t> </a:t>
            </a:r>
            <a:r>
              <a:rPr lang="en-US" dirty="0">
                <a:latin typeface="Wingdings"/>
                <a:ea typeface="Wingdings"/>
                <a:cs typeface="Wingdings"/>
                <a:sym typeface="Wingdings"/>
              </a:rPr>
              <a:t></a:t>
            </a:r>
            <a:r>
              <a:rPr lang="en-US" dirty="0">
                <a:sym typeface="Wingdings"/>
              </a:rPr>
              <a:t> min</a:t>
            </a:r>
            <a:endParaRPr lang="en-US" dirty="0"/>
          </a:p>
        </p:txBody>
      </p:sp>
      <p:sp>
        <p:nvSpPr>
          <p:cNvPr id="3" name="Rectangle 2"/>
          <p:cNvSpPr/>
          <p:nvPr/>
        </p:nvSpPr>
        <p:spPr>
          <a:xfrm>
            <a:off x="5855463" y="1710565"/>
            <a:ext cx="2002020" cy="369332"/>
          </a:xfrm>
          <a:prstGeom prst="rect">
            <a:avLst/>
          </a:prstGeom>
        </p:spPr>
        <p:txBody>
          <a:bodyPr wrap="none">
            <a:spAutoFit/>
          </a:bodyPr>
          <a:lstStyle/>
          <a:p>
            <a:r>
              <a:rPr lang="en-US" dirty="0">
                <a:solidFill>
                  <a:schemeClr val="tx1">
                    <a:lumMod val="65000"/>
                    <a:lumOff val="35000"/>
                  </a:schemeClr>
                </a:solidFill>
                <a:latin typeface="Trebuchet MS"/>
                <a:cs typeface="Trebuchet MS"/>
              </a:rPr>
              <a:t>KEY IDEA OF SVM:</a:t>
            </a:r>
            <a:endParaRPr lang="en-US" dirty="0"/>
          </a:p>
        </p:txBody>
      </p:sp>
      <p:sp>
        <p:nvSpPr>
          <p:cNvPr id="40" name="TextBox 39"/>
          <p:cNvSpPr txBox="1"/>
          <p:nvPr/>
        </p:nvSpPr>
        <p:spPr>
          <a:xfrm>
            <a:off x="395190" y="3706733"/>
            <a:ext cx="1632178"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Support Vectors</a:t>
            </a:r>
          </a:p>
        </p:txBody>
      </p:sp>
      <p:sp>
        <p:nvSpPr>
          <p:cNvPr id="41" name="TextBox 40"/>
          <p:cNvSpPr txBox="1"/>
          <p:nvPr/>
        </p:nvSpPr>
        <p:spPr>
          <a:xfrm>
            <a:off x="391284" y="4015444"/>
            <a:ext cx="1036562" cy="338554"/>
          </a:xfrm>
          <a:prstGeom prst="rect">
            <a:avLst/>
          </a:prstGeom>
          <a:noFill/>
        </p:spPr>
        <p:txBody>
          <a:bodyPr wrap="none" rtlCol="0">
            <a:spAutoFit/>
          </a:bodyPr>
          <a:lstStyle/>
          <a:p>
            <a:r>
              <a:rPr lang="en-US" sz="1600" dirty="0" err="1">
                <a:solidFill>
                  <a:schemeClr val="tx1">
                    <a:lumMod val="65000"/>
                    <a:lumOff val="35000"/>
                  </a:schemeClr>
                </a:solidFill>
                <a:latin typeface="Trebuchet MS"/>
                <a:cs typeface="Trebuchet MS"/>
              </a:rPr>
              <a:t>e</a:t>
            </a:r>
            <a:r>
              <a:rPr lang="en-US" sz="1600" baseline="-25000" dirty="0" err="1">
                <a:solidFill>
                  <a:schemeClr val="tx1">
                    <a:lumMod val="65000"/>
                    <a:lumOff val="35000"/>
                  </a:schemeClr>
                </a:solidFill>
                <a:latin typeface="Trebuchet MS"/>
                <a:cs typeface="Trebuchet MS"/>
              </a:rPr>
              <a:t>i</a:t>
            </a:r>
            <a:r>
              <a:rPr lang="en-US" sz="1600" dirty="0">
                <a:solidFill>
                  <a:schemeClr val="tx1">
                    <a:lumMod val="65000"/>
                    <a:lumOff val="35000"/>
                  </a:schemeClr>
                </a:solidFill>
                <a:latin typeface="Trebuchet MS"/>
                <a:cs typeface="Trebuchet MS"/>
              </a:rPr>
              <a:t>: errors</a:t>
            </a:r>
          </a:p>
        </p:txBody>
      </p:sp>
      <p:sp>
        <p:nvSpPr>
          <p:cNvPr id="5" name="Footer Placeholder 4">
            <a:extLst>
              <a:ext uri="{FF2B5EF4-FFF2-40B4-BE49-F238E27FC236}">
                <a16:creationId xmlns:a16="http://schemas.microsoft.com/office/drawing/2014/main" id="{0BA8E026-ACB3-D64D-A672-2096CA933FAB}"/>
              </a:ext>
            </a:extLst>
          </p:cNvPr>
          <p:cNvSpPr>
            <a:spLocks noGrp="1"/>
          </p:cNvSpPr>
          <p:nvPr>
            <p:ph type="ftr" sz="quarter" idx="11"/>
          </p:nvPr>
        </p:nvSpPr>
        <p:spPr/>
        <p:txBody>
          <a:bodyPr/>
          <a:lstStyle/>
          <a:p>
            <a:r>
              <a:rPr lang="es-ES"/>
              <a:t>PAT04_SVM.pptx</a:t>
            </a:r>
          </a:p>
        </p:txBody>
      </p:sp>
      <p:sp>
        <p:nvSpPr>
          <p:cNvPr id="6" name="Slide Number Placeholder 5">
            <a:extLst>
              <a:ext uri="{FF2B5EF4-FFF2-40B4-BE49-F238E27FC236}">
                <a16:creationId xmlns:a16="http://schemas.microsoft.com/office/drawing/2014/main" id="{77FBA12C-0C3B-894F-9B64-271649ED08F6}"/>
              </a:ext>
            </a:extLst>
          </p:cNvPr>
          <p:cNvSpPr>
            <a:spLocks noGrp="1"/>
          </p:cNvSpPr>
          <p:nvPr>
            <p:ph type="sldNum" sz="quarter" idx="12"/>
          </p:nvPr>
        </p:nvSpPr>
        <p:spPr/>
        <p:txBody>
          <a:bodyPr/>
          <a:lstStyle/>
          <a:p>
            <a:fld id="{B2515E32-AEC1-A643-BA35-1EE2E73D4B01}" type="slidenum">
              <a:rPr lang="es-ES" smtClean="0"/>
              <a:pPr/>
              <a:t>24</a:t>
            </a:fld>
            <a:endParaRPr lang="es-ES"/>
          </a:p>
        </p:txBody>
      </p:sp>
    </p:spTree>
    <p:extLst>
      <p:ext uri="{BB962C8B-B14F-4D97-AF65-F5344CB8AC3E}">
        <p14:creationId xmlns:p14="http://schemas.microsoft.com/office/powerpoint/2010/main" val="4937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4325974" cy="461665"/>
          </a:xfrm>
          <a:prstGeom prst="rect">
            <a:avLst/>
          </a:prstGeom>
          <a:noFill/>
        </p:spPr>
        <p:txBody>
          <a:bodyPr wrap="none" rtlCol="0">
            <a:spAutoFit/>
          </a:bodyPr>
          <a:lstStyle/>
          <a:p>
            <a:r>
              <a:rPr lang="en-US" sz="2400" dirty="0">
                <a:latin typeface="Trebuchet MS"/>
                <a:cs typeface="Trebuchet MS"/>
              </a:rPr>
              <a:t>SVM: Support Vector Machines</a:t>
            </a:r>
          </a:p>
        </p:txBody>
      </p:sp>
      <p:grpSp>
        <p:nvGrpSpPr>
          <p:cNvPr id="5" name="Group 4"/>
          <p:cNvGrpSpPr/>
          <p:nvPr/>
        </p:nvGrpSpPr>
        <p:grpSpPr>
          <a:xfrm>
            <a:off x="1131333" y="1385737"/>
            <a:ext cx="6156508" cy="1449296"/>
            <a:chOff x="1131333" y="1385737"/>
            <a:chExt cx="6156508" cy="1449296"/>
          </a:xfrm>
        </p:grpSpPr>
        <p:pic>
          <p:nvPicPr>
            <p:cNvPr id="2" name="Picture 1" descr="Screen Shot 2014-10-28 at 5.5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756" y="1385737"/>
              <a:ext cx="1732085" cy="1449296"/>
            </a:xfrm>
            <a:prstGeom prst="rect">
              <a:avLst/>
            </a:prstGeom>
          </p:spPr>
        </p:pic>
        <p:sp>
          <p:nvSpPr>
            <p:cNvPr id="3" name="Rectangle 2"/>
            <p:cNvSpPr/>
            <p:nvPr/>
          </p:nvSpPr>
          <p:spPr>
            <a:xfrm>
              <a:off x="1131333" y="1886411"/>
              <a:ext cx="3618411" cy="369332"/>
            </a:xfrm>
            <a:prstGeom prst="rect">
              <a:avLst/>
            </a:prstGeom>
          </p:spPr>
          <p:txBody>
            <a:bodyPr wrap="none">
              <a:spAutoFit/>
            </a:bodyPr>
            <a:lstStyle/>
            <a:p>
              <a:r>
                <a:rPr lang="en-US" dirty="0">
                  <a:solidFill>
                    <a:srgbClr val="D9D9D9"/>
                  </a:solidFill>
                  <a:latin typeface="Trebuchet MS"/>
                  <a:cs typeface="Trebuchet MS"/>
                </a:rPr>
                <a:t>1) Linear with perfect separation</a:t>
              </a:r>
            </a:p>
          </p:txBody>
        </p:sp>
      </p:grpSp>
      <p:grpSp>
        <p:nvGrpSpPr>
          <p:cNvPr id="6" name="Group 5"/>
          <p:cNvGrpSpPr/>
          <p:nvPr/>
        </p:nvGrpSpPr>
        <p:grpSpPr>
          <a:xfrm>
            <a:off x="1127429" y="3374709"/>
            <a:ext cx="6155606" cy="1449296"/>
            <a:chOff x="1131333" y="1385737"/>
            <a:chExt cx="6155606" cy="144929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658" y="1385737"/>
              <a:ext cx="1730281" cy="1449296"/>
            </a:xfrm>
            <a:prstGeom prst="rect">
              <a:avLst/>
            </a:prstGeom>
          </p:spPr>
        </p:pic>
        <p:sp>
          <p:nvSpPr>
            <p:cNvPr id="8" name="Rectangle 7"/>
            <p:cNvSpPr/>
            <p:nvPr/>
          </p:nvSpPr>
          <p:spPr>
            <a:xfrm>
              <a:off x="1131333" y="1886411"/>
              <a:ext cx="3937947" cy="369332"/>
            </a:xfrm>
            <a:prstGeom prst="rect">
              <a:avLst/>
            </a:prstGeom>
          </p:spPr>
          <p:txBody>
            <a:bodyPr wrap="none">
              <a:spAutoFit/>
            </a:bodyPr>
            <a:lstStyle/>
            <a:p>
              <a:r>
                <a:rPr lang="en-US" dirty="0">
                  <a:solidFill>
                    <a:srgbClr val="D9D9D9"/>
                  </a:solidFill>
                  <a:latin typeface="Trebuchet MS"/>
                  <a:cs typeface="Trebuchet MS"/>
                </a:rPr>
                <a:t>2) Linear with no perfect separation</a:t>
              </a:r>
            </a:p>
          </p:txBody>
        </p:sp>
      </p:grpSp>
      <p:grpSp>
        <p:nvGrpSpPr>
          <p:cNvPr id="9" name="Group 8"/>
          <p:cNvGrpSpPr/>
          <p:nvPr/>
        </p:nvGrpSpPr>
        <p:grpSpPr>
          <a:xfrm>
            <a:off x="1133294" y="5197608"/>
            <a:ext cx="6016655" cy="1449296"/>
            <a:chOff x="1131333" y="1385737"/>
            <a:chExt cx="6016655" cy="1449296"/>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609" y="1385737"/>
              <a:ext cx="1452379" cy="1449296"/>
            </a:xfrm>
            <a:prstGeom prst="rect">
              <a:avLst/>
            </a:prstGeom>
          </p:spPr>
        </p:pic>
        <p:sp>
          <p:nvSpPr>
            <p:cNvPr id="11" name="Rectangle 10"/>
            <p:cNvSpPr/>
            <p:nvPr/>
          </p:nvSpPr>
          <p:spPr>
            <a:xfrm>
              <a:off x="1131333" y="1886411"/>
              <a:ext cx="1523787" cy="369332"/>
            </a:xfrm>
            <a:prstGeom prst="rect">
              <a:avLst/>
            </a:prstGeom>
          </p:spPr>
          <p:txBody>
            <a:bodyPr wrap="none">
              <a:spAutoFit/>
            </a:bodyPr>
            <a:lstStyle/>
            <a:p>
              <a:r>
                <a:rPr lang="en-US" dirty="0">
                  <a:latin typeface="Trebuchet MS"/>
                  <a:cs typeface="Trebuchet MS"/>
                </a:rPr>
                <a:t>3) Non linear</a:t>
              </a:r>
            </a:p>
          </p:txBody>
        </p:sp>
      </p:grpSp>
      <p:sp>
        <p:nvSpPr>
          <p:cNvPr id="12" name="Rectangle 11"/>
          <p:cNvSpPr/>
          <p:nvPr/>
        </p:nvSpPr>
        <p:spPr>
          <a:xfrm>
            <a:off x="5539154" y="1328615"/>
            <a:ext cx="1924539" cy="3585308"/>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ooter Placeholder 12">
            <a:extLst>
              <a:ext uri="{FF2B5EF4-FFF2-40B4-BE49-F238E27FC236}">
                <a16:creationId xmlns:a16="http://schemas.microsoft.com/office/drawing/2014/main" id="{D1CFFC75-F670-0B42-8590-2136A03CA3A2}"/>
              </a:ext>
            </a:extLst>
          </p:cNvPr>
          <p:cNvSpPr>
            <a:spLocks noGrp="1"/>
          </p:cNvSpPr>
          <p:nvPr>
            <p:ph type="ftr" sz="quarter" idx="11"/>
          </p:nvPr>
        </p:nvSpPr>
        <p:spPr/>
        <p:txBody>
          <a:bodyPr/>
          <a:lstStyle/>
          <a:p>
            <a:r>
              <a:rPr lang="es-ES"/>
              <a:t>PAT04_SVM.pptx</a:t>
            </a:r>
          </a:p>
        </p:txBody>
      </p:sp>
      <p:sp>
        <p:nvSpPr>
          <p:cNvPr id="14" name="Slide Number Placeholder 13">
            <a:extLst>
              <a:ext uri="{FF2B5EF4-FFF2-40B4-BE49-F238E27FC236}">
                <a16:creationId xmlns:a16="http://schemas.microsoft.com/office/drawing/2014/main" id="{9D455C7E-4DD8-1744-850E-73CE3CD116EC}"/>
              </a:ext>
            </a:extLst>
          </p:cNvPr>
          <p:cNvSpPr>
            <a:spLocks noGrp="1"/>
          </p:cNvSpPr>
          <p:nvPr>
            <p:ph type="sldNum" sz="quarter" idx="12"/>
          </p:nvPr>
        </p:nvSpPr>
        <p:spPr/>
        <p:txBody>
          <a:bodyPr/>
          <a:lstStyle/>
          <a:p>
            <a:fld id="{B2515E32-AEC1-A643-BA35-1EE2E73D4B01}" type="slidenum">
              <a:rPr lang="es-ES" smtClean="0"/>
              <a:pPr/>
              <a:t>25</a:t>
            </a:fld>
            <a:endParaRPr lang="es-ES"/>
          </a:p>
        </p:txBody>
      </p:sp>
    </p:spTree>
    <p:extLst>
      <p:ext uri="{BB962C8B-B14F-4D97-AF65-F5344CB8AC3E}">
        <p14:creationId xmlns:p14="http://schemas.microsoft.com/office/powerpoint/2010/main" val="1041066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15654" y="3634153"/>
            <a:ext cx="1440160" cy="1800200"/>
            <a:chOff x="2888654" y="3429000"/>
            <a:chExt cx="1440160" cy="1800200"/>
          </a:xfrm>
        </p:grpSpPr>
        <p:sp>
          <p:nvSpPr>
            <p:cNvPr id="6" name="Oval 5"/>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949556" y="35777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840673" y="39989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538148" y="35509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494026" y="387554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rot="2553764">
            <a:off x="3885494" y="2625234"/>
            <a:ext cx="1922676" cy="1440160"/>
            <a:chOff x="4299707" y="3005336"/>
            <a:chExt cx="1922676" cy="1440160"/>
          </a:xfrm>
          <a:solidFill>
            <a:srgbClr val="0000FF"/>
          </a:solidFill>
        </p:grpSpPr>
        <p:sp>
          <p:nvSpPr>
            <p:cNvPr id="24" name="Oval 23"/>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p:cNvGrpSpPr/>
          <p:nvPr/>
        </p:nvGrpSpPr>
        <p:grpSpPr>
          <a:xfrm rot="4807221">
            <a:off x="2943362" y="1989014"/>
            <a:ext cx="1440160" cy="1800200"/>
            <a:chOff x="2888654" y="3429000"/>
            <a:chExt cx="1440160" cy="1800200"/>
          </a:xfrm>
        </p:grpSpPr>
        <p:sp>
          <p:nvSpPr>
            <p:cNvPr id="48" name="Oval 4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rot="15100624">
            <a:off x="4301284" y="4157784"/>
            <a:ext cx="1440160" cy="1800200"/>
            <a:chOff x="2888654" y="3429000"/>
            <a:chExt cx="1440160" cy="1800200"/>
          </a:xfrm>
        </p:grpSpPr>
        <p:sp>
          <p:nvSpPr>
            <p:cNvPr id="67" name="Oval 66"/>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Footer Placeholder 1">
            <a:extLst>
              <a:ext uri="{FF2B5EF4-FFF2-40B4-BE49-F238E27FC236}">
                <a16:creationId xmlns:a16="http://schemas.microsoft.com/office/drawing/2014/main" id="{739E78D4-355C-D14D-BE7E-50DC4FFEC15D}"/>
              </a:ext>
            </a:extLst>
          </p:cNvPr>
          <p:cNvSpPr>
            <a:spLocks noGrp="1"/>
          </p:cNvSpPr>
          <p:nvPr>
            <p:ph type="ftr" sz="quarter" idx="11"/>
          </p:nvPr>
        </p:nvSpPr>
        <p:spPr/>
        <p:txBody>
          <a:bodyPr/>
          <a:lstStyle/>
          <a:p>
            <a:r>
              <a:rPr lang="es-ES"/>
              <a:t>PAT04_SVM.pptx</a:t>
            </a:r>
          </a:p>
        </p:txBody>
      </p:sp>
      <p:sp>
        <p:nvSpPr>
          <p:cNvPr id="4" name="Slide Number Placeholder 3">
            <a:extLst>
              <a:ext uri="{FF2B5EF4-FFF2-40B4-BE49-F238E27FC236}">
                <a16:creationId xmlns:a16="http://schemas.microsoft.com/office/drawing/2014/main" id="{889CCF6F-4894-084D-99BC-F52BDCC2378E}"/>
              </a:ext>
            </a:extLst>
          </p:cNvPr>
          <p:cNvSpPr>
            <a:spLocks noGrp="1"/>
          </p:cNvSpPr>
          <p:nvPr>
            <p:ph type="sldNum" sz="quarter" idx="12"/>
          </p:nvPr>
        </p:nvSpPr>
        <p:spPr/>
        <p:txBody>
          <a:bodyPr/>
          <a:lstStyle/>
          <a:p>
            <a:fld id="{B2515E32-AEC1-A643-BA35-1EE2E73D4B01}" type="slidenum">
              <a:rPr lang="es-ES" smtClean="0"/>
              <a:pPr/>
              <a:t>26</a:t>
            </a:fld>
            <a:endParaRPr lang="es-ES"/>
          </a:p>
        </p:txBody>
      </p:sp>
    </p:spTree>
    <p:extLst>
      <p:ext uri="{BB962C8B-B14F-4D97-AF65-F5344CB8AC3E}">
        <p14:creationId xmlns:p14="http://schemas.microsoft.com/office/powerpoint/2010/main" val="710419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15654" y="3634153"/>
            <a:ext cx="1440160" cy="1800200"/>
            <a:chOff x="2888654" y="3429000"/>
            <a:chExt cx="1440160" cy="1800200"/>
          </a:xfrm>
        </p:grpSpPr>
        <p:sp>
          <p:nvSpPr>
            <p:cNvPr id="6" name="Oval 5"/>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949556" y="35777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840673" y="39989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538148" y="35509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494026" y="387554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rot="2553764">
            <a:off x="3885494" y="2625234"/>
            <a:ext cx="1922676" cy="1440160"/>
            <a:chOff x="4299707" y="3005336"/>
            <a:chExt cx="1922676" cy="1440160"/>
          </a:xfrm>
          <a:solidFill>
            <a:srgbClr val="0000FF"/>
          </a:solidFill>
        </p:grpSpPr>
        <p:sp>
          <p:nvSpPr>
            <p:cNvPr id="24" name="Oval 23"/>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p:cNvGrpSpPr/>
          <p:nvPr/>
        </p:nvGrpSpPr>
        <p:grpSpPr>
          <a:xfrm rot="4807221">
            <a:off x="2943362" y="1989014"/>
            <a:ext cx="1440160" cy="1800200"/>
            <a:chOff x="2888654" y="3429000"/>
            <a:chExt cx="1440160" cy="1800200"/>
          </a:xfrm>
        </p:grpSpPr>
        <p:sp>
          <p:nvSpPr>
            <p:cNvPr id="48" name="Oval 4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rot="15100624">
            <a:off x="4301284" y="4157784"/>
            <a:ext cx="1440160" cy="1800200"/>
            <a:chOff x="2888654" y="3429000"/>
            <a:chExt cx="1440160" cy="1800200"/>
          </a:xfrm>
        </p:grpSpPr>
        <p:sp>
          <p:nvSpPr>
            <p:cNvPr id="67" name="Oval 66"/>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5" name="Freeform 84"/>
          <p:cNvSpPr/>
          <p:nvPr/>
        </p:nvSpPr>
        <p:spPr>
          <a:xfrm>
            <a:off x="4054226" y="1484923"/>
            <a:ext cx="2530231" cy="2647196"/>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6" name="Freeform 85"/>
          <p:cNvSpPr/>
          <p:nvPr/>
        </p:nvSpPr>
        <p:spPr>
          <a:xfrm>
            <a:off x="3356707" y="1246554"/>
            <a:ext cx="3364524" cy="3413369"/>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Freeform 86"/>
          <p:cNvSpPr/>
          <p:nvPr/>
        </p:nvSpPr>
        <p:spPr>
          <a:xfrm>
            <a:off x="2633786" y="840153"/>
            <a:ext cx="4312139" cy="4347308"/>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8" name="Freeform 87"/>
          <p:cNvSpPr/>
          <p:nvPr/>
        </p:nvSpPr>
        <p:spPr>
          <a:xfrm>
            <a:off x="2037860" y="341923"/>
            <a:ext cx="5220678" cy="5480539"/>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9" name="Straight Connector 88"/>
          <p:cNvCxnSpPr/>
          <p:nvPr/>
        </p:nvCxnSpPr>
        <p:spPr>
          <a:xfrm flipH="1">
            <a:off x="1348154" y="2803769"/>
            <a:ext cx="4210538" cy="29014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H="1">
            <a:off x="781539" y="2530230"/>
            <a:ext cx="4650155" cy="12406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2833078" y="3067538"/>
            <a:ext cx="2969845" cy="359507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a:off x="5164017" y="3214077"/>
            <a:ext cx="1039445" cy="327855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1357923" y="1910862"/>
            <a:ext cx="3747479" cy="722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879228" y="1817081"/>
            <a:ext cx="313044" cy="369332"/>
          </a:xfrm>
          <a:prstGeom prst="rect">
            <a:avLst/>
          </a:prstGeom>
          <a:noFill/>
        </p:spPr>
        <p:txBody>
          <a:bodyPr wrap="none" rtlCol="0">
            <a:spAutoFit/>
          </a:bodyPr>
          <a:lstStyle/>
          <a:p>
            <a:r>
              <a:rPr lang="en-US" dirty="0">
                <a:latin typeface="Trebuchet MS"/>
                <a:cs typeface="Trebuchet MS"/>
              </a:rPr>
              <a:t>1</a:t>
            </a:r>
          </a:p>
        </p:txBody>
      </p:sp>
      <p:sp>
        <p:nvSpPr>
          <p:cNvPr id="91" name="TextBox 90"/>
          <p:cNvSpPr txBox="1"/>
          <p:nvPr/>
        </p:nvSpPr>
        <p:spPr>
          <a:xfrm>
            <a:off x="484551" y="3552097"/>
            <a:ext cx="313044" cy="369332"/>
          </a:xfrm>
          <a:prstGeom prst="rect">
            <a:avLst/>
          </a:prstGeom>
          <a:noFill/>
        </p:spPr>
        <p:txBody>
          <a:bodyPr wrap="none" rtlCol="0">
            <a:spAutoFit/>
          </a:bodyPr>
          <a:lstStyle/>
          <a:p>
            <a:r>
              <a:rPr lang="en-US" dirty="0">
                <a:latin typeface="Trebuchet MS"/>
                <a:cs typeface="Trebuchet MS"/>
              </a:rPr>
              <a:t>2</a:t>
            </a:r>
          </a:p>
        </p:txBody>
      </p:sp>
      <p:sp>
        <p:nvSpPr>
          <p:cNvPr id="92" name="TextBox 91"/>
          <p:cNvSpPr txBox="1"/>
          <p:nvPr/>
        </p:nvSpPr>
        <p:spPr>
          <a:xfrm>
            <a:off x="1031628" y="5535250"/>
            <a:ext cx="313044" cy="369332"/>
          </a:xfrm>
          <a:prstGeom prst="rect">
            <a:avLst/>
          </a:prstGeom>
          <a:noFill/>
        </p:spPr>
        <p:txBody>
          <a:bodyPr wrap="none" rtlCol="0">
            <a:spAutoFit/>
          </a:bodyPr>
          <a:lstStyle/>
          <a:p>
            <a:r>
              <a:rPr lang="en-US" dirty="0">
                <a:latin typeface="Trebuchet MS"/>
                <a:cs typeface="Trebuchet MS"/>
              </a:rPr>
              <a:t>3</a:t>
            </a:r>
          </a:p>
        </p:txBody>
      </p:sp>
      <p:sp>
        <p:nvSpPr>
          <p:cNvPr id="94" name="TextBox 93"/>
          <p:cNvSpPr txBox="1"/>
          <p:nvPr/>
        </p:nvSpPr>
        <p:spPr>
          <a:xfrm>
            <a:off x="2487243" y="6385173"/>
            <a:ext cx="313044" cy="369332"/>
          </a:xfrm>
          <a:prstGeom prst="rect">
            <a:avLst/>
          </a:prstGeom>
          <a:noFill/>
        </p:spPr>
        <p:txBody>
          <a:bodyPr wrap="none" rtlCol="0">
            <a:spAutoFit/>
          </a:bodyPr>
          <a:lstStyle/>
          <a:p>
            <a:r>
              <a:rPr lang="en-US" dirty="0">
                <a:latin typeface="Trebuchet MS"/>
                <a:cs typeface="Trebuchet MS"/>
              </a:rPr>
              <a:t>4</a:t>
            </a:r>
          </a:p>
        </p:txBody>
      </p:sp>
      <p:sp>
        <p:nvSpPr>
          <p:cNvPr id="95" name="TextBox 94"/>
          <p:cNvSpPr txBox="1"/>
          <p:nvPr/>
        </p:nvSpPr>
        <p:spPr>
          <a:xfrm>
            <a:off x="4964720" y="6488668"/>
            <a:ext cx="313044" cy="369332"/>
          </a:xfrm>
          <a:prstGeom prst="rect">
            <a:avLst/>
          </a:prstGeom>
          <a:noFill/>
        </p:spPr>
        <p:txBody>
          <a:bodyPr wrap="none" rtlCol="0">
            <a:spAutoFit/>
          </a:bodyPr>
          <a:lstStyle/>
          <a:p>
            <a:r>
              <a:rPr lang="en-US" dirty="0">
                <a:latin typeface="Trebuchet MS"/>
                <a:cs typeface="Trebuchet MS"/>
              </a:rPr>
              <a:t>5</a:t>
            </a:r>
          </a:p>
        </p:txBody>
      </p:sp>
      <p:sp>
        <p:nvSpPr>
          <p:cNvPr id="96" name="TextBox 95"/>
          <p:cNvSpPr txBox="1"/>
          <p:nvPr/>
        </p:nvSpPr>
        <p:spPr>
          <a:xfrm>
            <a:off x="6508259" y="3167188"/>
            <a:ext cx="313044" cy="369332"/>
          </a:xfrm>
          <a:prstGeom prst="rect">
            <a:avLst/>
          </a:prstGeom>
          <a:noFill/>
        </p:spPr>
        <p:txBody>
          <a:bodyPr wrap="none" rtlCol="0">
            <a:spAutoFit/>
          </a:bodyPr>
          <a:lstStyle/>
          <a:p>
            <a:r>
              <a:rPr lang="en-US" dirty="0">
                <a:latin typeface="Trebuchet MS"/>
                <a:cs typeface="Trebuchet MS"/>
              </a:rPr>
              <a:t>a</a:t>
            </a:r>
          </a:p>
        </p:txBody>
      </p:sp>
      <p:sp>
        <p:nvSpPr>
          <p:cNvPr id="98" name="TextBox 97"/>
          <p:cNvSpPr txBox="1"/>
          <p:nvPr/>
        </p:nvSpPr>
        <p:spPr>
          <a:xfrm>
            <a:off x="6562965" y="3661505"/>
            <a:ext cx="313044" cy="369332"/>
          </a:xfrm>
          <a:prstGeom prst="rect">
            <a:avLst/>
          </a:prstGeom>
          <a:noFill/>
        </p:spPr>
        <p:txBody>
          <a:bodyPr wrap="none" rtlCol="0">
            <a:spAutoFit/>
          </a:bodyPr>
          <a:lstStyle/>
          <a:p>
            <a:r>
              <a:rPr lang="en-US" dirty="0">
                <a:latin typeface="Trebuchet MS"/>
                <a:cs typeface="Trebuchet MS"/>
              </a:rPr>
              <a:t>b</a:t>
            </a:r>
          </a:p>
        </p:txBody>
      </p:sp>
      <p:sp>
        <p:nvSpPr>
          <p:cNvPr id="100" name="TextBox 99"/>
          <p:cNvSpPr txBox="1"/>
          <p:nvPr/>
        </p:nvSpPr>
        <p:spPr>
          <a:xfrm>
            <a:off x="6705596" y="4233972"/>
            <a:ext cx="298955" cy="369332"/>
          </a:xfrm>
          <a:prstGeom prst="rect">
            <a:avLst/>
          </a:prstGeom>
          <a:noFill/>
        </p:spPr>
        <p:txBody>
          <a:bodyPr wrap="none" rtlCol="0">
            <a:spAutoFit/>
          </a:bodyPr>
          <a:lstStyle/>
          <a:p>
            <a:r>
              <a:rPr lang="en-US" dirty="0">
                <a:latin typeface="Trebuchet MS"/>
                <a:cs typeface="Trebuchet MS"/>
              </a:rPr>
              <a:t>c</a:t>
            </a:r>
          </a:p>
        </p:txBody>
      </p:sp>
      <p:sp>
        <p:nvSpPr>
          <p:cNvPr id="101" name="TextBox 100"/>
          <p:cNvSpPr txBox="1"/>
          <p:nvPr/>
        </p:nvSpPr>
        <p:spPr>
          <a:xfrm>
            <a:off x="6920523" y="4693136"/>
            <a:ext cx="313044" cy="369332"/>
          </a:xfrm>
          <a:prstGeom prst="rect">
            <a:avLst/>
          </a:prstGeom>
          <a:noFill/>
        </p:spPr>
        <p:txBody>
          <a:bodyPr wrap="none" rtlCol="0">
            <a:spAutoFit/>
          </a:bodyPr>
          <a:lstStyle/>
          <a:p>
            <a:r>
              <a:rPr lang="en-US" dirty="0">
                <a:latin typeface="Trebuchet MS"/>
                <a:cs typeface="Trebuchet MS"/>
              </a:rPr>
              <a:t>d</a:t>
            </a:r>
          </a:p>
        </p:txBody>
      </p:sp>
      <p:sp>
        <p:nvSpPr>
          <p:cNvPr id="102" name="Freeform 101"/>
          <p:cNvSpPr/>
          <p:nvPr/>
        </p:nvSpPr>
        <p:spPr>
          <a:xfrm>
            <a:off x="4656015" y="1953847"/>
            <a:ext cx="1830754" cy="1514230"/>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3" name="TextBox 102"/>
          <p:cNvSpPr txBox="1"/>
          <p:nvPr/>
        </p:nvSpPr>
        <p:spPr>
          <a:xfrm>
            <a:off x="7229227" y="5265603"/>
            <a:ext cx="313044" cy="369332"/>
          </a:xfrm>
          <a:prstGeom prst="rect">
            <a:avLst/>
          </a:prstGeom>
          <a:noFill/>
        </p:spPr>
        <p:txBody>
          <a:bodyPr wrap="none" rtlCol="0">
            <a:spAutoFit/>
          </a:bodyPr>
          <a:lstStyle/>
          <a:p>
            <a:r>
              <a:rPr lang="en-US" dirty="0">
                <a:latin typeface="Trebuchet MS"/>
                <a:cs typeface="Trebuchet MS"/>
              </a:rPr>
              <a:t>e</a:t>
            </a:r>
          </a:p>
        </p:txBody>
      </p:sp>
      <p:sp>
        <p:nvSpPr>
          <p:cNvPr id="4" name="Footer Placeholder 3">
            <a:extLst>
              <a:ext uri="{FF2B5EF4-FFF2-40B4-BE49-F238E27FC236}">
                <a16:creationId xmlns:a16="http://schemas.microsoft.com/office/drawing/2014/main" id="{FEFFCE7A-5AD2-AD45-AB36-3B7136D7959A}"/>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987B6A27-2094-BD46-9A5A-A660F99189F3}"/>
              </a:ext>
            </a:extLst>
          </p:cNvPr>
          <p:cNvSpPr>
            <a:spLocks noGrp="1"/>
          </p:cNvSpPr>
          <p:nvPr>
            <p:ph type="sldNum" sz="quarter" idx="12"/>
          </p:nvPr>
        </p:nvSpPr>
        <p:spPr/>
        <p:txBody>
          <a:bodyPr/>
          <a:lstStyle/>
          <a:p>
            <a:fld id="{B2515E32-AEC1-A643-BA35-1EE2E73D4B01}" type="slidenum">
              <a:rPr lang="es-ES" smtClean="0"/>
              <a:pPr/>
              <a:t>27</a:t>
            </a:fld>
            <a:endParaRPr lang="es-ES"/>
          </a:p>
        </p:txBody>
      </p:sp>
    </p:spTree>
    <p:extLst>
      <p:ext uri="{BB962C8B-B14F-4D97-AF65-F5344CB8AC3E}">
        <p14:creationId xmlns:p14="http://schemas.microsoft.com/office/powerpoint/2010/main" val="930151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15654" y="3634153"/>
            <a:ext cx="1440160" cy="1800200"/>
            <a:chOff x="2888654" y="3429000"/>
            <a:chExt cx="1440160" cy="1800200"/>
          </a:xfrm>
        </p:grpSpPr>
        <p:sp>
          <p:nvSpPr>
            <p:cNvPr id="6" name="Oval 5"/>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949556" y="35777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840673" y="39989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538148" y="35509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494026" y="387554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rot="2553764">
            <a:off x="3885494" y="2625234"/>
            <a:ext cx="1922676" cy="1440160"/>
            <a:chOff x="4299707" y="3005336"/>
            <a:chExt cx="1922676" cy="1440160"/>
          </a:xfrm>
          <a:solidFill>
            <a:srgbClr val="0000FF"/>
          </a:solidFill>
        </p:grpSpPr>
        <p:sp>
          <p:nvSpPr>
            <p:cNvPr id="24" name="Oval 23"/>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p:cNvGrpSpPr/>
          <p:nvPr/>
        </p:nvGrpSpPr>
        <p:grpSpPr>
          <a:xfrm rot="4807221">
            <a:off x="2943362" y="1989014"/>
            <a:ext cx="1440160" cy="1800200"/>
            <a:chOff x="2888654" y="3429000"/>
            <a:chExt cx="1440160" cy="1800200"/>
          </a:xfrm>
        </p:grpSpPr>
        <p:sp>
          <p:nvSpPr>
            <p:cNvPr id="48" name="Oval 4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rot="15100624">
            <a:off x="4301284" y="4157784"/>
            <a:ext cx="1440160" cy="1800200"/>
            <a:chOff x="2888654" y="3429000"/>
            <a:chExt cx="1440160" cy="1800200"/>
          </a:xfrm>
        </p:grpSpPr>
        <p:sp>
          <p:nvSpPr>
            <p:cNvPr id="67" name="Oval 66"/>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5" name="Freeform 84"/>
          <p:cNvSpPr/>
          <p:nvPr/>
        </p:nvSpPr>
        <p:spPr>
          <a:xfrm>
            <a:off x="4054226" y="1484923"/>
            <a:ext cx="2530231" cy="2647196"/>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6" name="Freeform 85"/>
          <p:cNvSpPr/>
          <p:nvPr/>
        </p:nvSpPr>
        <p:spPr>
          <a:xfrm>
            <a:off x="3356707" y="1246554"/>
            <a:ext cx="3364524" cy="3413369"/>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Freeform 86"/>
          <p:cNvSpPr/>
          <p:nvPr/>
        </p:nvSpPr>
        <p:spPr>
          <a:xfrm>
            <a:off x="2633786" y="840153"/>
            <a:ext cx="4312139" cy="4347308"/>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8" name="Freeform 87"/>
          <p:cNvSpPr/>
          <p:nvPr/>
        </p:nvSpPr>
        <p:spPr>
          <a:xfrm>
            <a:off x="2037860" y="341923"/>
            <a:ext cx="5220678" cy="5480539"/>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w="57150" cmpd="sng">
            <a:solidFill>
              <a:srgbClr val="262626"/>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9" name="Straight Connector 88"/>
          <p:cNvCxnSpPr/>
          <p:nvPr/>
        </p:nvCxnSpPr>
        <p:spPr>
          <a:xfrm flipH="1">
            <a:off x="1348154" y="2803769"/>
            <a:ext cx="4210538" cy="29014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H="1">
            <a:off x="781539" y="2530230"/>
            <a:ext cx="4650155" cy="12406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2833078" y="3067538"/>
            <a:ext cx="2969845" cy="359507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a:off x="5164017" y="3214077"/>
            <a:ext cx="1039445" cy="327855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1357923" y="1910862"/>
            <a:ext cx="3747479" cy="72292"/>
          </a:xfrm>
          <a:prstGeom prst="line">
            <a:avLst/>
          </a:prstGeom>
          <a:ln w="57150" cmpd="sng">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879228" y="1817081"/>
            <a:ext cx="313044" cy="369332"/>
          </a:xfrm>
          <a:prstGeom prst="rect">
            <a:avLst/>
          </a:prstGeom>
          <a:noFill/>
        </p:spPr>
        <p:txBody>
          <a:bodyPr wrap="none" rtlCol="0">
            <a:spAutoFit/>
          </a:bodyPr>
          <a:lstStyle/>
          <a:p>
            <a:r>
              <a:rPr lang="en-US" dirty="0">
                <a:latin typeface="Trebuchet MS"/>
                <a:cs typeface="Trebuchet MS"/>
              </a:rPr>
              <a:t>1</a:t>
            </a:r>
          </a:p>
        </p:txBody>
      </p:sp>
      <p:sp>
        <p:nvSpPr>
          <p:cNvPr id="91" name="TextBox 90"/>
          <p:cNvSpPr txBox="1"/>
          <p:nvPr/>
        </p:nvSpPr>
        <p:spPr>
          <a:xfrm>
            <a:off x="484551" y="3552097"/>
            <a:ext cx="313044" cy="369332"/>
          </a:xfrm>
          <a:prstGeom prst="rect">
            <a:avLst/>
          </a:prstGeom>
          <a:noFill/>
        </p:spPr>
        <p:txBody>
          <a:bodyPr wrap="none" rtlCol="0">
            <a:spAutoFit/>
          </a:bodyPr>
          <a:lstStyle/>
          <a:p>
            <a:r>
              <a:rPr lang="en-US" dirty="0">
                <a:latin typeface="Trebuchet MS"/>
                <a:cs typeface="Trebuchet MS"/>
              </a:rPr>
              <a:t>2</a:t>
            </a:r>
          </a:p>
        </p:txBody>
      </p:sp>
      <p:sp>
        <p:nvSpPr>
          <p:cNvPr id="92" name="TextBox 91"/>
          <p:cNvSpPr txBox="1"/>
          <p:nvPr/>
        </p:nvSpPr>
        <p:spPr>
          <a:xfrm>
            <a:off x="1031628" y="5535250"/>
            <a:ext cx="313044" cy="369332"/>
          </a:xfrm>
          <a:prstGeom prst="rect">
            <a:avLst/>
          </a:prstGeom>
          <a:noFill/>
        </p:spPr>
        <p:txBody>
          <a:bodyPr wrap="none" rtlCol="0">
            <a:spAutoFit/>
          </a:bodyPr>
          <a:lstStyle/>
          <a:p>
            <a:r>
              <a:rPr lang="en-US" dirty="0">
                <a:latin typeface="Trebuchet MS"/>
                <a:cs typeface="Trebuchet MS"/>
              </a:rPr>
              <a:t>3</a:t>
            </a:r>
          </a:p>
        </p:txBody>
      </p:sp>
      <p:sp>
        <p:nvSpPr>
          <p:cNvPr id="94" name="TextBox 93"/>
          <p:cNvSpPr txBox="1"/>
          <p:nvPr/>
        </p:nvSpPr>
        <p:spPr>
          <a:xfrm>
            <a:off x="2487243" y="6385173"/>
            <a:ext cx="313044" cy="369332"/>
          </a:xfrm>
          <a:prstGeom prst="rect">
            <a:avLst/>
          </a:prstGeom>
          <a:noFill/>
        </p:spPr>
        <p:txBody>
          <a:bodyPr wrap="none" rtlCol="0">
            <a:spAutoFit/>
          </a:bodyPr>
          <a:lstStyle/>
          <a:p>
            <a:r>
              <a:rPr lang="en-US" dirty="0">
                <a:latin typeface="Trebuchet MS"/>
                <a:cs typeface="Trebuchet MS"/>
              </a:rPr>
              <a:t>4</a:t>
            </a:r>
          </a:p>
        </p:txBody>
      </p:sp>
      <p:sp>
        <p:nvSpPr>
          <p:cNvPr id="95" name="TextBox 94"/>
          <p:cNvSpPr txBox="1"/>
          <p:nvPr/>
        </p:nvSpPr>
        <p:spPr>
          <a:xfrm>
            <a:off x="4964720" y="6488668"/>
            <a:ext cx="313044" cy="369332"/>
          </a:xfrm>
          <a:prstGeom prst="rect">
            <a:avLst/>
          </a:prstGeom>
          <a:noFill/>
        </p:spPr>
        <p:txBody>
          <a:bodyPr wrap="none" rtlCol="0">
            <a:spAutoFit/>
          </a:bodyPr>
          <a:lstStyle/>
          <a:p>
            <a:r>
              <a:rPr lang="en-US" dirty="0">
                <a:latin typeface="Trebuchet MS"/>
                <a:cs typeface="Trebuchet MS"/>
              </a:rPr>
              <a:t>5</a:t>
            </a:r>
          </a:p>
        </p:txBody>
      </p:sp>
      <p:sp>
        <p:nvSpPr>
          <p:cNvPr id="96" name="TextBox 95"/>
          <p:cNvSpPr txBox="1"/>
          <p:nvPr/>
        </p:nvSpPr>
        <p:spPr>
          <a:xfrm>
            <a:off x="6508259" y="3167188"/>
            <a:ext cx="313044" cy="369332"/>
          </a:xfrm>
          <a:prstGeom prst="rect">
            <a:avLst/>
          </a:prstGeom>
          <a:noFill/>
        </p:spPr>
        <p:txBody>
          <a:bodyPr wrap="none" rtlCol="0">
            <a:spAutoFit/>
          </a:bodyPr>
          <a:lstStyle/>
          <a:p>
            <a:r>
              <a:rPr lang="en-US" dirty="0">
                <a:latin typeface="Trebuchet MS"/>
                <a:cs typeface="Trebuchet MS"/>
              </a:rPr>
              <a:t>a</a:t>
            </a:r>
          </a:p>
        </p:txBody>
      </p:sp>
      <p:sp>
        <p:nvSpPr>
          <p:cNvPr id="98" name="TextBox 97"/>
          <p:cNvSpPr txBox="1"/>
          <p:nvPr/>
        </p:nvSpPr>
        <p:spPr>
          <a:xfrm>
            <a:off x="6562965" y="3661505"/>
            <a:ext cx="313044" cy="369332"/>
          </a:xfrm>
          <a:prstGeom prst="rect">
            <a:avLst/>
          </a:prstGeom>
          <a:noFill/>
        </p:spPr>
        <p:txBody>
          <a:bodyPr wrap="none" rtlCol="0">
            <a:spAutoFit/>
          </a:bodyPr>
          <a:lstStyle/>
          <a:p>
            <a:r>
              <a:rPr lang="en-US" dirty="0">
                <a:latin typeface="Trebuchet MS"/>
                <a:cs typeface="Trebuchet MS"/>
              </a:rPr>
              <a:t>b</a:t>
            </a:r>
          </a:p>
        </p:txBody>
      </p:sp>
      <p:sp>
        <p:nvSpPr>
          <p:cNvPr id="100" name="TextBox 99"/>
          <p:cNvSpPr txBox="1"/>
          <p:nvPr/>
        </p:nvSpPr>
        <p:spPr>
          <a:xfrm>
            <a:off x="6705596" y="4233972"/>
            <a:ext cx="298955" cy="369332"/>
          </a:xfrm>
          <a:prstGeom prst="rect">
            <a:avLst/>
          </a:prstGeom>
          <a:noFill/>
        </p:spPr>
        <p:txBody>
          <a:bodyPr wrap="none" rtlCol="0">
            <a:spAutoFit/>
          </a:bodyPr>
          <a:lstStyle/>
          <a:p>
            <a:r>
              <a:rPr lang="en-US" dirty="0">
                <a:latin typeface="Trebuchet MS"/>
                <a:cs typeface="Trebuchet MS"/>
              </a:rPr>
              <a:t>c</a:t>
            </a:r>
          </a:p>
        </p:txBody>
      </p:sp>
      <p:sp>
        <p:nvSpPr>
          <p:cNvPr id="101" name="TextBox 100"/>
          <p:cNvSpPr txBox="1"/>
          <p:nvPr/>
        </p:nvSpPr>
        <p:spPr>
          <a:xfrm>
            <a:off x="6920523" y="4693136"/>
            <a:ext cx="313044" cy="369332"/>
          </a:xfrm>
          <a:prstGeom prst="rect">
            <a:avLst/>
          </a:prstGeom>
          <a:noFill/>
        </p:spPr>
        <p:txBody>
          <a:bodyPr wrap="none" rtlCol="0">
            <a:spAutoFit/>
          </a:bodyPr>
          <a:lstStyle/>
          <a:p>
            <a:r>
              <a:rPr lang="en-US" dirty="0">
                <a:latin typeface="Trebuchet MS"/>
                <a:cs typeface="Trebuchet MS"/>
              </a:rPr>
              <a:t>d</a:t>
            </a:r>
          </a:p>
        </p:txBody>
      </p:sp>
      <p:sp>
        <p:nvSpPr>
          <p:cNvPr id="102" name="Freeform 101"/>
          <p:cNvSpPr/>
          <p:nvPr/>
        </p:nvSpPr>
        <p:spPr>
          <a:xfrm>
            <a:off x="4656015" y="1953847"/>
            <a:ext cx="1830754" cy="1514230"/>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3" name="TextBox 102"/>
          <p:cNvSpPr txBox="1"/>
          <p:nvPr/>
        </p:nvSpPr>
        <p:spPr>
          <a:xfrm>
            <a:off x="7229227" y="5265603"/>
            <a:ext cx="313044" cy="369332"/>
          </a:xfrm>
          <a:prstGeom prst="rect">
            <a:avLst/>
          </a:prstGeom>
          <a:noFill/>
        </p:spPr>
        <p:txBody>
          <a:bodyPr wrap="none" rtlCol="0">
            <a:spAutoFit/>
          </a:bodyPr>
          <a:lstStyle/>
          <a:p>
            <a:r>
              <a:rPr lang="en-US" dirty="0">
                <a:latin typeface="Trebuchet MS"/>
                <a:cs typeface="Trebuchet MS"/>
              </a:rPr>
              <a:t>e</a:t>
            </a:r>
          </a:p>
        </p:txBody>
      </p:sp>
      <p:sp>
        <p:nvSpPr>
          <p:cNvPr id="104" name="Rectangle 103"/>
          <p:cNvSpPr/>
          <p:nvPr/>
        </p:nvSpPr>
        <p:spPr>
          <a:xfrm>
            <a:off x="5904308" y="1700794"/>
            <a:ext cx="2589471" cy="369332"/>
          </a:xfrm>
          <a:prstGeom prst="rect">
            <a:avLst/>
          </a:prstGeom>
          <a:ln>
            <a:noFill/>
          </a:ln>
        </p:spPr>
        <p:txBody>
          <a:bodyPr wrap="none">
            <a:spAutoFit/>
          </a:bodyPr>
          <a:lstStyle/>
          <a:p>
            <a:r>
              <a:rPr lang="en-US" dirty="0">
                <a:solidFill>
                  <a:schemeClr val="tx1">
                    <a:lumMod val="65000"/>
                    <a:lumOff val="35000"/>
                  </a:schemeClr>
                </a:solidFill>
                <a:latin typeface="Trebuchet MS"/>
                <a:cs typeface="Trebuchet MS"/>
              </a:rPr>
              <a:t>New coordinate system</a:t>
            </a:r>
            <a:endParaRPr lang="en-US" dirty="0"/>
          </a:p>
        </p:txBody>
      </p:sp>
      <p:sp>
        <p:nvSpPr>
          <p:cNvPr id="4" name="Footer Placeholder 3">
            <a:extLst>
              <a:ext uri="{FF2B5EF4-FFF2-40B4-BE49-F238E27FC236}">
                <a16:creationId xmlns:a16="http://schemas.microsoft.com/office/drawing/2014/main" id="{F5D56B51-4B2B-8544-AFD8-4FCE728DAF8D}"/>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29F68E60-C4E3-1741-9C07-048F66874C59}"/>
              </a:ext>
            </a:extLst>
          </p:cNvPr>
          <p:cNvSpPr>
            <a:spLocks noGrp="1"/>
          </p:cNvSpPr>
          <p:nvPr>
            <p:ph type="sldNum" sz="quarter" idx="12"/>
          </p:nvPr>
        </p:nvSpPr>
        <p:spPr/>
        <p:txBody>
          <a:bodyPr/>
          <a:lstStyle/>
          <a:p>
            <a:fld id="{B2515E32-AEC1-A643-BA35-1EE2E73D4B01}" type="slidenum">
              <a:rPr lang="es-ES" smtClean="0"/>
              <a:pPr/>
              <a:t>28</a:t>
            </a:fld>
            <a:endParaRPr lang="es-ES"/>
          </a:p>
        </p:txBody>
      </p:sp>
    </p:spTree>
    <p:extLst>
      <p:ext uri="{BB962C8B-B14F-4D97-AF65-F5344CB8AC3E}">
        <p14:creationId xmlns:p14="http://schemas.microsoft.com/office/powerpoint/2010/main" val="3763955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p:cNvGrpSpPr/>
          <p:nvPr/>
        </p:nvGrpSpPr>
        <p:grpSpPr>
          <a:xfrm>
            <a:off x="1135167" y="2370237"/>
            <a:ext cx="6303549" cy="3733637"/>
            <a:chOff x="1135167" y="2370237"/>
            <a:chExt cx="6303549" cy="3733637"/>
          </a:xfrm>
        </p:grpSpPr>
        <p:sp>
          <p:nvSpPr>
            <p:cNvPr id="6" name="Oval 5"/>
            <p:cNvSpPr/>
            <p:nvPr/>
          </p:nvSpPr>
          <p:spPr>
            <a:xfrm>
              <a:off x="3159670" y="363415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087662" y="421021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015654" y="39221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347487" y="42727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37569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301243" y="346051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967673" y="420407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93357" y="384228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73573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214108" y="440307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728082" y="456379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493790" y="424535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665148" y="375610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3986431" y="456521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01565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621026" y="408069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232695" y="472009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14556" y="398268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rot="2553764">
              <a:off x="3922403" y="2500663"/>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rot="2553764">
              <a:off x="3069414" y="269063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rot="2553764">
              <a:off x="3621506" y="261539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rot="2553764">
              <a:off x="3019610" y="305109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rot="2553764">
              <a:off x="3848874" y="332648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rot="2553764">
              <a:off x="4256812" y="281819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rot="2553764">
              <a:off x="5001107" y="290822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rot="2553764">
              <a:off x="4812424" y="3313115"/>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rot="2553764">
              <a:off x="4778364" y="306203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rot="2553764">
              <a:off x="5759081" y="3087421"/>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rot="2553764">
              <a:off x="5114209" y="257149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rot="2553764">
              <a:off x="5472283" y="338205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rot="2553764">
              <a:off x="2553884" y="314237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rot="2553764">
              <a:off x="3500518" y="315819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rot="2553764">
              <a:off x="3261306" y="292665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rot="2553764">
              <a:off x="3861024" y="297157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rot="2553764">
              <a:off x="6087286" y="293437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rot="2553764">
              <a:off x="3476955" y="237023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rot="4807221">
              <a:off x="2467691" y="489991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rot="4807221">
              <a:off x="5101895" y="454683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rot="4807221">
              <a:off x="2256917" y="397708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rot="4807221">
              <a:off x="2779305" y="393430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rot="4807221">
              <a:off x="4777077" y="381775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rot="4807221">
              <a:off x="2826753" y="430299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rot="4807221">
              <a:off x="5928860" y="37569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rot="4807221">
              <a:off x="2633139" y="41658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rot="4807221">
              <a:off x="3901005" y="361560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rot="4807221">
              <a:off x="6199305" y="37455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rot="4807221">
              <a:off x="3636933" y="43355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rot="4807221">
              <a:off x="3376688" y="34335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rot="4807221">
              <a:off x="4504412" y="4553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rot="4807221">
              <a:off x="2509588" y="345641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rot="4807221">
              <a:off x="2370687" y="366820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rot="4807221">
              <a:off x="5544733" y="395442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rot="4807221">
              <a:off x="5183923" y="37726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rot="4807221">
              <a:off x="4408009" y="38064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rot="15100624">
              <a:off x="2354720" y="431458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rot="15100624">
              <a:off x="6050367" y="517877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rot="15100624">
              <a:off x="5799576" y="533767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rot="15100624">
              <a:off x="6028073" y="491245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rot="15100624">
              <a:off x="6203914" y="46065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rot="15100624">
              <a:off x="5777829" y="481390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rot="15100624">
              <a:off x="5772024" y="421859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rot="15100624">
              <a:off x="5198519" y="489714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rot="15100624">
              <a:off x="6090727" y="42647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rot="15100624">
              <a:off x="4707020" y="440049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rot="15100624">
              <a:off x="5518138" y="42565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rot="15100624">
              <a:off x="4994363" y="427828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rot="15100624">
              <a:off x="5709027" y="506424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rot="15100624">
              <a:off x="6577660" y="509226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rot="15100624">
              <a:off x="6356176" y="53000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rot="15100624">
              <a:off x="5930930" y="446938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rot="15100624">
              <a:off x="6653052" y="475449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rot="15100624">
              <a:off x="5523498" y="490371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9" name="Straight Connector 98"/>
            <p:cNvCxnSpPr/>
            <p:nvPr/>
          </p:nvCxnSpPr>
          <p:spPr>
            <a:xfrm flipH="1">
              <a:off x="2129679" y="2647457"/>
              <a:ext cx="0" cy="3145693"/>
            </a:xfrm>
            <a:prstGeom prst="line">
              <a:avLst/>
            </a:prstGeom>
            <a:ln w="38100" cmpd="sng">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973382" y="5734542"/>
              <a:ext cx="313044" cy="369332"/>
            </a:xfrm>
            <a:prstGeom prst="rect">
              <a:avLst/>
            </a:prstGeom>
            <a:noFill/>
          </p:spPr>
          <p:txBody>
            <a:bodyPr wrap="none" rtlCol="0">
              <a:spAutoFit/>
            </a:bodyPr>
            <a:lstStyle/>
            <a:p>
              <a:r>
                <a:rPr lang="en-US" dirty="0">
                  <a:latin typeface="Trebuchet MS"/>
                  <a:cs typeface="Trebuchet MS"/>
                </a:rPr>
                <a:t>1</a:t>
              </a:r>
            </a:p>
          </p:txBody>
        </p:sp>
        <p:sp>
          <p:nvSpPr>
            <p:cNvPr id="91" name="TextBox 90"/>
            <p:cNvSpPr txBox="1"/>
            <p:nvPr/>
          </p:nvSpPr>
          <p:spPr>
            <a:xfrm>
              <a:off x="3034319" y="5720866"/>
              <a:ext cx="313044" cy="369332"/>
            </a:xfrm>
            <a:prstGeom prst="rect">
              <a:avLst/>
            </a:prstGeom>
            <a:noFill/>
          </p:spPr>
          <p:txBody>
            <a:bodyPr wrap="none" rtlCol="0">
              <a:spAutoFit/>
            </a:bodyPr>
            <a:lstStyle/>
            <a:p>
              <a:r>
                <a:rPr lang="en-US" dirty="0">
                  <a:latin typeface="Trebuchet MS"/>
                  <a:cs typeface="Trebuchet MS"/>
                </a:rPr>
                <a:t>2</a:t>
              </a:r>
            </a:p>
          </p:txBody>
        </p:sp>
        <p:sp>
          <p:nvSpPr>
            <p:cNvPr id="92" name="TextBox 91"/>
            <p:cNvSpPr txBox="1"/>
            <p:nvPr/>
          </p:nvSpPr>
          <p:spPr>
            <a:xfrm>
              <a:off x="4206628" y="5720866"/>
              <a:ext cx="313044" cy="369332"/>
            </a:xfrm>
            <a:prstGeom prst="rect">
              <a:avLst/>
            </a:prstGeom>
            <a:noFill/>
          </p:spPr>
          <p:txBody>
            <a:bodyPr wrap="none" rtlCol="0">
              <a:spAutoFit/>
            </a:bodyPr>
            <a:lstStyle/>
            <a:p>
              <a:r>
                <a:rPr lang="en-US" dirty="0">
                  <a:latin typeface="Trebuchet MS"/>
                  <a:cs typeface="Trebuchet MS"/>
                </a:rPr>
                <a:t>3</a:t>
              </a:r>
            </a:p>
          </p:txBody>
        </p:sp>
        <p:sp>
          <p:nvSpPr>
            <p:cNvPr id="94" name="TextBox 93"/>
            <p:cNvSpPr txBox="1"/>
            <p:nvPr/>
          </p:nvSpPr>
          <p:spPr>
            <a:xfrm>
              <a:off x="5349628" y="5730634"/>
              <a:ext cx="313044" cy="369332"/>
            </a:xfrm>
            <a:prstGeom prst="rect">
              <a:avLst/>
            </a:prstGeom>
            <a:noFill/>
          </p:spPr>
          <p:txBody>
            <a:bodyPr wrap="none" rtlCol="0">
              <a:spAutoFit/>
            </a:bodyPr>
            <a:lstStyle/>
            <a:p>
              <a:r>
                <a:rPr lang="en-US" dirty="0">
                  <a:latin typeface="Trebuchet MS"/>
                  <a:cs typeface="Trebuchet MS"/>
                </a:rPr>
                <a:t>4</a:t>
              </a:r>
            </a:p>
          </p:txBody>
        </p:sp>
        <p:sp>
          <p:nvSpPr>
            <p:cNvPr id="95" name="TextBox 94"/>
            <p:cNvSpPr txBox="1"/>
            <p:nvPr/>
          </p:nvSpPr>
          <p:spPr>
            <a:xfrm>
              <a:off x="6430104" y="5716898"/>
              <a:ext cx="313044" cy="369332"/>
            </a:xfrm>
            <a:prstGeom prst="rect">
              <a:avLst/>
            </a:prstGeom>
            <a:noFill/>
          </p:spPr>
          <p:txBody>
            <a:bodyPr wrap="none" rtlCol="0">
              <a:spAutoFit/>
            </a:bodyPr>
            <a:lstStyle/>
            <a:p>
              <a:r>
                <a:rPr lang="en-US" dirty="0">
                  <a:latin typeface="Trebuchet MS"/>
                  <a:cs typeface="Trebuchet MS"/>
                </a:rPr>
                <a:t>5</a:t>
              </a:r>
            </a:p>
          </p:txBody>
        </p:sp>
        <p:sp>
          <p:nvSpPr>
            <p:cNvPr id="96" name="TextBox 95"/>
            <p:cNvSpPr txBox="1"/>
            <p:nvPr/>
          </p:nvSpPr>
          <p:spPr>
            <a:xfrm>
              <a:off x="7113950" y="2708034"/>
              <a:ext cx="313044" cy="369332"/>
            </a:xfrm>
            <a:prstGeom prst="rect">
              <a:avLst/>
            </a:prstGeom>
            <a:noFill/>
          </p:spPr>
          <p:txBody>
            <a:bodyPr wrap="none" rtlCol="0">
              <a:spAutoFit/>
            </a:bodyPr>
            <a:lstStyle/>
            <a:p>
              <a:r>
                <a:rPr lang="en-US" dirty="0">
                  <a:latin typeface="Trebuchet MS"/>
                  <a:cs typeface="Trebuchet MS"/>
                </a:rPr>
                <a:t>a</a:t>
              </a:r>
            </a:p>
          </p:txBody>
        </p:sp>
        <p:sp>
          <p:nvSpPr>
            <p:cNvPr id="98" name="TextBox 97"/>
            <p:cNvSpPr txBox="1"/>
            <p:nvPr/>
          </p:nvSpPr>
          <p:spPr>
            <a:xfrm>
              <a:off x="7110040" y="3329352"/>
              <a:ext cx="313044" cy="369332"/>
            </a:xfrm>
            <a:prstGeom prst="rect">
              <a:avLst/>
            </a:prstGeom>
            <a:noFill/>
          </p:spPr>
          <p:txBody>
            <a:bodyPr wrap="none" rtlCol="0">
              <a:spAutoFit/>
            </a:bodyPr>
            <a:lstStyle/>
            <a:p>
              <a:r>
                <a:rPr lang="en-US" dirty="0">
                  <a:latin typeface="Trebuchet MS"/>
                  <a:cs typeface="Trebuchet MS"/>
                </a:rPr>
                <a:t>b</a:t>
              </a:r>
            </a:p>
          </p:txBody>
        </p:sp>
        <p:sp>
          <p:nvSpPr>
            <p:cNvPr id="100" name="TextBox 99"/>
            <p:cNvSpPr txBox="1"/>
            <p:nvPr/>
          </p:nvSpPr>
          <p:spPr>
            <a:xfrm>
              <a:off x="7115899" y="4028821"/>
              <a:ext cx="298955" cy="369332"/>
            </a:xfrm>
            <a:prstGeom prst="rect">
              <a:avLst/>
            </a:prstGeom>
            <a:noFill/>
          </p:spPr>
          <p:txBody>
            <a:bodyPr wrap="none" rtlCol="0">
              <a:spAutoFit/>
            </a:bodyPr>
            <a:lstStyle/>
            <a:p>
              <a:r>
                <a:rPr lang="en-US" dirty="0">
                  <a:latin typeface="Trebuchet MS"/>
                  <a:cs typeface="Trebuchet MS"/>
                </a:rPr>
                <a:t>c</a:t>
              </a:r>
            </a:p>
          </p:txBody>
        </p:sp>
        <p:sp>
          <p:nvSpPr>
            <p:cNvPr id="101" name="TextBox 100"/>
            <p:cNvSpPr txBox="1"/>
            <p:nvPr/>
          </p:nvSpPr>
          <p:spPr>
            <a:xfrm>
              <a:off x="7125672" y="4663828"/>
              <a:ext cx="313044" cy="369332"/>
            </a:xfrm>
            <a:prstGeom prst="rect">
              <a:avLst/>
            </a:prstGeom>
            <a:noFill/>
          </p:spPr>
          <p:txBody>
            <a:bodyPr wrap="none" rtlCol="0">
              <a:spAutoFit/>
            </a:bodyPr>
            <a:lstStyle/>
            <a:p>
              <a:r>
                <a:rPr lang="en-US" dirty="0">
                  <a:latin typeface="Trebuchet MS"/>
                  <a:cs typeface="Trebuchet MS"/>
                </a:rPr>
                <a:t>d</a:t>
              </a:r>
            </a:p>
          </p:txBody>
        </p:sp>
        <p:cxnSp>
          <p:nvCxnSpPr>
            <p:cNvPr id="102" name="Straight Connector 101"/>
            <p:cNvCxnSpPr/>
            <p:nvPr/>
          </p:nvCxnSpPr>
          <p:spPr>
            <a:xfrm flipH="1">
              <a:off x="3171072" y="2643557"/>
              <a:ext cx="0" cy="31456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flipH="1">
              <a:off x="4362876" y="2643553"/>
              <a:ext cx="0" cy="31456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5521514" y="2649421"/>
              <a:ext cx="0" cy="31456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H="1">
              <a:off x="6586367" y="2639646"/>
              <a:ext cx="0" cy="31456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a:off x="1141030" y="2852615"/>
              <a:ext cx="5892819" cy="175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H="1">
              <a:off x="1146891" y="3503245"/>
              <a:ext cx="5892819" cy="175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H="1">
              <a:off x="1142983" y="4212493"/>
              <a:ext cx="5892819" cy="175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a:off x="1135167" y="5445373"/>
              <a:ext cx="5892819" cy="17589"/>
            </a:xfrm>
            <a:prstGeom prst="line">
              <a:avLst/>
            </a:prstGeom>
            <a:ln w="38100" cmpd="sng">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H="1">
              <a:off x="1150801" y="4845560"/>
              <a:ext cx="5892819" cy="175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7121759" y="5246067"/>
              <a:ext cx="310564" cy="369332"/>
            </a:xfrm>
            <a:prstGeom prst="rect">
              <a:avLst/>
            </a:prstGeom>
            <a:noFill/>
          </p:spPr>
          <p:txBody>
            <a:bodyPr wrap="none" rtlCol="0">
              <a:spAutoFit/>
            </a:bodyPr>
            <a:lstStyle/>
            <a:p>
              <a:r>
                <a:rPr lang="en-US" dirty="0">
                  <a:latin typeface="Trebuchet MS"/>
                  <a:cs typeface="Trebuchet MS"/>
                </a:rPr>
                <a:t>e</a:t>
              </a:r>
            </a:p>
          </p:txBody>
        </p:sp>
      </p:grpSp>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9" y="734661"/>
            <a:ext cx="1688495" cy="1489969"/>
          </a:xfrm>
          <a:prstGeom prst="rect">
            <a:avLst/>
          </a:prstGeom>
        </p:spPr>
      </p:pic>
      <p:grpSp>
        <p:nvGrpSpPr>
          <p:cNvPr id="118" name="Group 117"/>
          <p:cNvGrpSpPr/>
          <p:nvPr/>
        </p:nvGrpSpPr>
        <p:grpSpPr>
          <a:xfrm>
            <a:off x="2089824" y="1479646"/>
            <a:ext cx="4544326" cy="864969"/>
            <a:chOff x="2089824" y="1479646"/>
            <a:chExt cx="4544326" cy="864969"/>
          </a:xfrm>
        </p:grpSpPr>
        <p:sp>
          <p:nvSpPr>
            <p:cNvPr id="114" name="Rectangle 113"/>
            <p:cNvSpPr/>
            <p:nvPr/>
          </p:nvSpPr>
          <p:spPr>
            <a:xfrm>
              <a:off x="2660924" y="1671489"/>
              <a:ext cx="3973226" cy="369332"/>
            </a:xfrm>
            <a:prstGeom prst="rect">
              <a:avLst/>
            </a:prstGeom>
            <a:ln>
              <a:solidFill>
                <a:srgbClr val="000000"/>
              </a:solidFill>
            </a:ln>
          </p:spPr>
          <p:txBody>
            <a:bodyPr wrap="none">
              <a:spAutoFit/>
            </a:bodyPr>
            <a:lstStyle/>
            <a:p>
              <a:r>
                <a:rPr lang="en-US" dirty="0">
                  <a:solidFill>
                    <a:schemeClr val="tx1">
                      <a:lumMod val="65000"/>
                      <a:lumOff val="35000"/>
                    </a:schemeClr>
                  </a:solidFill>
                  <a:latin typeface="Trebuchet MS"/>
                  <a:cs typeface="Trebuchet MS"/>
                </a:rPr>
                <a:t>Non linear geometric transformation</a:t>
              </a:r>
              <a:endParaRPr lang="en-US" dirty="0"/>
            </a:p>
          </p:txBody>
        </p:sp>
        <p:cxnSp>
          <p:nvCxnSpPr>
            <p:cNvPr id="115" name="Elbow Connector 114"/>
            <p:cNvCxnSpPr>
              <a:stCxn id="45" idx="3"/>
              <a:endCxn id="114" idx="0"/>
            </p:cNvCxnSpPr>
            <p:nvPr/>
          </p:nvCxnSpPr>
          <p:spPr>
            <a:xfrm>
              <a:off x="2089824" y="1479646"/>
              <a:ext cx="2557713" cy="191843"/>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a:stCxn id="114" idx="2"/>
            </p:cNvCxnSpPr>
            <p:nvPr/>
          </p:nvCxnSpPr>
          <p:spPr>
            <a:xfrm>
              <a:off x="4647537" y="2040821"/>
              <a:ext cx="2617" cy="30379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3" name="Footer Placeholder 2">
            <a:extLst>
              <a:ext uri="{FF2B5EF4-FFF2-40B4-BE49-F238E27FC236}">
                <a16:creationId xmlns:a16="http://schemas.microsoft.com/office/drawing/2014/main" id="{EDC79568-3E5E-C14D-B855-797845A5FC78}"/>
              </a:ext>
            </a:extLst>
          </p:cNvPr>
          <p:cNvSpPr>
            <a:spLocks noGrp="1"/>
          </p:cNvSpPr>
          <p:nvPr>
            <p:ph type="ftr" sz="quarter" idx="11"/>
          </p:nvPr>
        </p:nvSpPr>
        <p:spPr/>
        <p:txBody>
          <a:bodyPr/>
          <a:lstStyle/>
          <a:p>
            <a:r>
              <a:rPr lang="es-ES"/>
              <a:t>PAT04_SVM.pptx</a:t>
            </a:r>
          </a:p>
        </p:txBody>
      </p:sp>
      <p:sp>
        <p:nvSpPr>
          <p:cNvPr id="4" name="Slide Number Placeholder 3">
            <a:extLst>
              <a:ext uri="{FF2B5EF4-FFF2-40B4-BE49-F238E27FC236}">
                <a16:creationId xmlns:a16="http://schemas.microsoft.com/office/drawing/2014/main" id="{969CD891-498B-9648-ADA3-BCFA6CAA8199}"/>
              </a:ext>
            </a:extLst>
          </p:cNvPr>
          <p:cNvSpPr>
            <a:spLocks noGrp="1"/>
          </p:cNvSpPr>
          <p:nvPr>
            <p:ph type="sldNum" sz="quarter" idx="12"/>
          </p:nvPr>
        </p:nvSpPr>
        <p:spPr/>
        <p:txBody>
          <a:bodyPr/>
          <a:lstStyle/>
          <a:p>
            <a:fld id="{B2515E32-AEC1-A643-BA35-1EE2E73D4B01}" type="slidenum">
              <a:rPr lang="es-ES" smtClean="0"/>
              <a:pPr/>
              <a:t>29</a:t>
            </a:fld>
            <a:endParaRPr lang="es-ES"/>
          </a:p>
        </p:txBody>
      </p:sp>
    </p:spTree>
    <p:extLst>
      <p:ext uri="{BB962C8B-B14F-4D97-AF65-F5344CB8AC3E}">
        <p14:creationId xmlns:p14="http://schemas.microsoft.com/office/powerpoint/2010/main" val="285199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5CBF-9ED5-FF42-8789-4CE8EEB3B59F}"/>
              </a:ext>
            </a:extLst>
          </p:cNvPr>
          <p:cNvSpPr>
            <a:spLocks noGrp="1"/>
          </p:cNvSpPr>
          <p:nvPr>
            <p:ph type="title"/>
          </p:nvPr>
        </p:nvSpPr>
        <p:spPr>
          <a:xfrm>
            <a:off x="547850" y="472307"/>
            <a:ext cx="2667000" cy="1143000"/>
          </a:xfrm>
        </p:spPr>
        <p:txBody>
          <a:bodyPr/>
          <a:lstStyle/>
          <a:p>
            <a:r>
              <a:rPr lang="en-US" dirty="0">
                <a:latin typeface="Trebuchet MS" panose="020B0703020202090204" pitchFamily="34" charset="0"/>
              </a:rPr>
              <a:t>History</a:t>
            </a:r>
          </a:p>
        </p:txBody>
      </p:sp>
      <p:sp>
        <p:nvSpPr>
          <p:cNvPr id="4" name="Footer Placeholder 3">
            <a:extLst>
              <a:ext uri="{FF2B5EF4-FFF2-40B4-BE49-F238E27FC236}">
                <a16:creationId xmlns:a16="http://schemas.microsoft.com/office/drawing/2014/main" id="{37FF3C8C-E0A6-6A46-A968-D75E551432A7}"/>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C8E02189-3598-3140-A8EE-B972A329203F}"/>
              </a:ext>
            </a:extLst>
          </p:cNvPr>
          <p:cNvSpPr>
            <a:spLocks noGrp="1"/>
          </p:cNvSpPr>
          <p:nvPr>
            <p:ph type="sldNum" sz="quarter" idx="12"/>
          </p:nvPr>
        </p:nvSpPr>
        <p:spPr/>
        <p:txBody>
          <a:bodyPr/>
          <a:lstStyle/>
          <a:p>
            <a:fld id="{B2515E32-AEC1-A643-BA35-1EE2E73D4B01}" type="slidenum">
              <a:rPr lang="es-ES" smtClean="0"/>
              <a:pPr/>
              <a:t>3</a:t>
            </a:fld>
            <a:endParaRPr lang="es-ES"/>
          </a:p>
        </p:txBody>
      </p:sp>
      <p:sp>
        <p:nvSpPr>
          <p:cNvPr id="6" name="TextBox 5">
            <a:extLst>
              <a:ext uri="{FF2B5EF4-FFF2-40B4-BE49-F238E27FC236}">
                <a16:creationId xmlns:a16="http://schemas.microsoft.com/office/drawing/2014/main" id="{F3E258ED-9CB2-FC48-8B70-63DF47BBF41E}"/>
              </a:ext>
            </a:extLst>
          </p:cNvPr>
          <p:cNvSpPr txBox="1"/>
          <p:nvPr/>
        </p:nvSpPr>
        <p:spPr>
          <a:xfrm>
            <a:off x="5318237" y="881038"/>
            <a:ext cx="3163612" cy="4278094"/>
          </a:xfrm>
          <a:prstGeom prst="rect">
            <a:avLst/>
          </a:prstGeom>
          <a:noFill/>
        </p:spPr>
        <p:txBody>
          <a:bodyPr wrap="square" rtlCol="0">
            <a:spAutoFit/>
          </a:bodyPr>
          <a:lstStyle/>
          <a:p>
            <a:pPr algn="just"/>
            <a:r>
              <a:rPr lang="en-AU" sz="1600" dirty="0">
                <a:latin typeface="Trebuchet MS" panose="020B0703020202090204" pitchFamily="34" charset="0"/>
              </a:rPr>
              <a:t>The Support Vector Machine algorithm was developed by two Russian mathematicians </a:t>
            </a:r>
            <a:r>
              <a:rPr lang="en-AU" sz="1600" b="1" dirty="0">
                <a:latin typeface="Trebuchet MS" panose="020B0703020202090204" pitchFamily="34" charset="0"/>
              </a:rPr>
              <a:t>Vladimir </a:t>
            </a:r>
            <a:r>
              <a:rPr lang="en-AU" sz="1600" b="1" dirty="0" err="1">
                <a:latin typeface="Trebuchet MS" panose="020B0703020202090204" pitchFamily="34" charset="0"/>
              </a:rPr>
              <a:t>Vapnik</a:t>
            </a:r>
            <a:r>
              <a:rPr lang="en-AU" sz="1600" dirty="0">
                <a:latin typeface="Trebuchet MS" panose="020B0703020202090204" pitchFamily="34" charset="0"/>
              </a:rPr>
              <a:t> and </a:t>
            </a:r>
            <a:r>
              <a:rPr lang="en-AU" sz="1600" b="1" dirty="0">
                <a:latin typeface="Trebuchet MS" panose="020B0703020202090204" pitchFamily="34" charset="0"/>
              </a:rPr>
              <a:t>Alexey </a:t>
            </a:r>
            <a:r>
              <a:rPr lang="en-AU" sz="1600" b="1" dirty="0" err="1">
                <a:latin typeface="Trebuchet MS" panose="020B0703020202090204" pitchFamily="34" charset="0"/>
              </a:rPr>
              <a:t>Chervonenkis</a:t>
            </a:r>
            <a:r>
              <a:rPr lang="en-AU" sz="1600" dirty="0">
                <a:latin typeface="Trebuchet MS" panose="020B0703020202090204" pitchFamily="34" charset="0"/>
              </a:rPr>
              <a:t> in 1963. </a:t>
            </a:r>
            <a:r>
              <a:rPr lang="en-AU" sz="1600" dirty="0" err="1">
                <a:latin typeface="Trebuchet MS" panose="020B0703020202090204" pitchFamily="34" charset="0"/>
              </a:rPr>
              <a:t>Vapnik</a:t>
            </a:r>
            <a:r>
              <a:rPr lang="en-AU" sz="1600" dirty="0">
                <a:latin typeface="Trebuchet MS" panose="020B0703020202090204" pitchFamily="34" charset="0"/>
              </a:rPr>
              <a:t> has continued developing the algorithm throughout his career, and in 1992, he created a nonlinear version of the classifier by utilizing the “kernel trick” while working with Bernhard </a:t>
            </a:r>
            <a:r>
              <a:rPr lang="en-AU" sz="1600" dirty="0" err="1">
                <a:latin typeface="Trebuchet MS" panose="020B0703020202090204" pitchFamily="34" charset="0"/>
              </a:rPr>
              <a:t>Boser</a:t>
            </a:r>
            <a:r>
              <a:rPr lang="en-AU" sz="1600" dirty="0">
                <a:latin typeface="Trebuchet MS" panose="020B0703020202090204" pitchFamily="34" charset="0"/>
              </a:rPr>
              <a:t> and Isabelle Guyon. He proposed the soft margin nonlinear version with Corinna Cortes in 1993, which was released in 1995.</a:t>
            </a:r>
          </a:p>
          <a:p>
            <a:endParaRPr lang="en-AU" sz="1600" dirty="0">
              <a:latin typeface="Trebuchet MS" panose="020B0703020202090204" pitchFamily="34" charset="0"/>
            </a:endParaRPr>
          </a:p>
        </p:txBody>
      </p:sp>
      <p:pic>
        <p:nvPicPr>
          <p:cNvPr id="8" name="Picture 7">
            <a:extLst>
              <a:ext uri="{FF2B5EF4-FFF2-40B4-BE49-F238E27FC236}">
                <a16:creationId xmlns:a16="http://schemas.microsoft.com/office/drawing/2014/main" id="{C3106CE9-4FC9-9046-A8FB-4EDA6FD26331}"/>
              </a:ext>
            </a:extLst>
          </p:cNvPr>
          <p:cNvPicPr>
            <a:picLocks noChangeAspect="1"/>
          </p:cNvPicPr>
          <p:nvPr/>
        </p:nvPicPr>
        <p:blipFill>
          <a:blip r:embed="rId2"/>
          <a:stretch>
            <a:fillRect/>
          </a:stretch>
        </p:blipFill>
        <p:spPr>
          <a:xfrm>
            <a:off x="930165" y="1896249"/>
            <a:ext cx="3825765" cy="2869324"/>
          </a:xfrm>
          <a:prstGeom prst="rect">
            <a:avLst/>
          </a:prstGeom>
        </p:spPr>
      </p:pic>
      <p:sp>
        <p:nvSpPr>
          <p:cNvPr id="9" name="TextBox 8">
            <a:extLst>
              <a:ext uri="{FF2B5EF4-FFF2-40B4-BE49-F238E27FC236}">
                <a16:creationId xmlns:a16="http://schemas.microsoft.com/office/drawing/2014/main" id="{F1049C71-3443-D448-A863-88F78F297750}"/>
              </a:ext>
            </a:extLst>
          </p:cNvPr>
          <p:cNvSpPr txBox="1"/>
          <p:nvPr/>
        </p:nvSpPr>
        <p:spPr>
          <a:xfrm>
            <a:off x="788276" y="5327458"/>
            <a:ext cx="7120860" cy="830997"/>
          </a:xfrm>
          <a:prstGeom prst="rect">
            <a:avLst/>
          </a:prstGeom>
          <a:noFill/>
        </p:spPr>
        <p:txBody>
          <a:bodyPr wrap="none" rtlCol="0">
            <a:spAutoFit/>
          </a:bodyPr>
          <a:lstStyle/>
          <a:p>
            <a:r>
              <a:rPr lang="en-US" sz="1600" dirty="0">
                <a:latin typeface="Trebuchet MS" panose="020B0703020202090204" pitchFamily="34" charset="0"/>
                <a:hlinkClick r:id="rId3"/>
              </a:rPr>
              <a:t>https://medium.com/@nickdarby/data-chef-episode-8-svms-7fb495e96d90</a:t>
            </a:r>
            <a:endParaRPr lang="en-US" sz="1600" dirty="0">
              <a:latin typeface="Trebuchet MS" panose="020B0703020202090204" pitchFamily="34" charset="0"/>
            </a:endParaRPr>
          </a:p>
          <a:p>
            <a:r>
              <a:rPr lang="en-US" sz="1600" dirty="0">
                <a:latin typeface="Trebuchet MS" panose="020B0703020202090204" pitchFamily="34" charset="0"/>
                <a:hlinkClick r:id="rId4"/>
              </a:rPr>
              <a:t>https://en.wikipedia.org/wiki/Support_vector_machine#History</a:t>
            </a:r>
            <a:r>
              <a:rPr lang="en-US" sz="1600" dirty="0">
                <a:latin typeface="Trebuchet MS" panose="020B0703020202090204" pitchFamily="34" charset="0"/>
              </a:rPr>
              <a:t> </a:t>
            </a:r>
          </a:p>
          <a:p>
            <a:endParaRPr lang="en-US" sz="1600" dirty="0"/>
          </a:p>
        </p:txBody>
      </p:sp>
      <p:sp>
        <p:nvSpPr>
          <p:cNvPr id="10" name="TextBox 9">
            <a:extLst>
              <a:ext uri="{FF2B5EF4-FFF2-40B4-BE49-F238E27FC236}">
                <a16:creationId xmlns:a16="http://schemas.microsoft.com/office/drawing/2014/main" id="{9597384D-3D5D-1C4E-A66E-31E79363434D}"/>
              </a:ext>
            </a:extLst>
          </p:cNvPr>
          <p:cNvSpPr txBox="1"/>
          <p:nvPr/>
        </p:nvSpPr>
        <p:spPr>
          <a:xfrm>
            <a:off x="1613812" y="4765573"/>
            <a:ext cx="2211952" cy="307777"/>
          </a:xfrm>
          <a:prstGeom prst="rect">
            <a:avLst/>
          </a:prstGeom>
          <a:noFill/>
        </p:spPr>
        <p:txBody>
          <a:bodyPr wrap="none" rtlCol="0">
            <a:spAutoFit/>
          </a:bodyPr>
          <a:lstStyle/>
          <a:p>
            <a:r>
              <a:rPr lang="en-AU" sz="1400" dirty="0" err="1">
                <a:solidFill>
                  <a:schemeClr val="tx1">
                    <a:lumMod val="65000"/>
                    <a:lumOff val="35000"/>
                  </a:schemeClr>
                </a:solidFill>
              </a:rPr>
              <a:t>Chervonenkis</a:t>
            </a:r>
            <a:r>
              <a:rPr lang="en-AU" sz="1400" dirty="0">
                <a:solidFill>
                  <a:schemeClr val="tx1">
                    <a:lumMod val="65000"/>
                    <a:lumOff val="35000"/>
                  </a:schemeClr>
                </a:solidFill>
              </a:rPr>
              <a:t> and </a:t>
            </a:r>
            <a:r>
              <a:rPr lang="en-AU" sz="1400" dirty="0" err="1">
                <a:solidFill>
                  <a:schemeClr val="tx1">
                    <a:lumMod val="65000"/>
                    <a:lumOff val="35000"/>
                  </a:schemeClr>
                </a:solidFill>
              </a:rPr>
              <a:t>Vapnik</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1674500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159670" y="363415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087662" y="421021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015654" y="39221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347487" y="42727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37569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301243" y="346051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967673" y="420407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93357" y="384228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73573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214108" y="440307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728082" y="456379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493790" y="424535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665148" y="375610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3986431" y="456521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01565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621026" y="408069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232695" y="472009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14556" y="398268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rot="2553764">
            <a:off x="3922403" y="2500663"/>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rot="2553764">
            <a:off x="3069414" y="269063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rot="2553764">
            <a:off x="3621506" y="261539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rot="2553764">
            <a:off x="3019610" y="305109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rot="2553764">
            <a:off x="3848874" y="332648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rot="2553764">
            <a:off x="4256812" y="281819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rot="2553764">
            <a:off x="5001107" y="290822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rot="2553764">
            <a:off x="4812424" y="3313115"/>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rot="2553764">
            <a:off x="4778364" y="306203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rot="2553764">
            <a:off x="5759081" y="3087421"/>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rot="2553764">
            <a:off x="5114209" y="257149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rot="2553764">
            <a:off x="5472283" y="338205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rot="2553764">
            <a:off x="2553884" y="314237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rot="2553764">
            <a:off x="3500518" y="315819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rot="2553764">
            <a:off x="3261306" y="292665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rot="2553764">
            <a:off x="3861024" y="297157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rot="2553764">
            <a:off x="6087286" y="293437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rot="2553764">
            <a:off x="3476955" y="237023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rot="4807221">
            <a:off x="2467691" y="489991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rot="4807221">
            <a:off x="5101895" y="454683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rot="4807221">
            <a:off x="2256917" y="397708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rot="4807221">
            <a:off x="2779305" y="393430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rot="4807221">
            <a:off x="4777077" y="381775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rot="4807221">
            <a:off x="2826753" y="430299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rot="4807221">
            <a:off x="5928860" y="37569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rot="4807221">
            <a:off x="2633139" y="41658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rot="4807221">
            <a:off x="3901005" y="361560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rot="4807221">
            <a:off x="6199305" y="37455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rot="4807221">
            <a:off x="3636933" y="43355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rot="4807221">
            <a:off x="3376688" y="34335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rot="4807221">
            <a:off x="4504412" y="4553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rot="4807221">
            <a:off x="2509588" y="345641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rot="4807221">
            <a:off x="2370687" y="366820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rot="4807221">
            <a:off x="5544733" y="395442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rot="4807221">
            <a:off x="5183923" y="37726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rot="4807221">
            <a:off x="4408009" y="38064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rot="15100624">
            <a:off x="2354720" y="431458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rot="15100624">
            <a:off x="6050367" y="517877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rot="15100624">
            <a:off x="5799576" y="533767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rot="15100624">
            <a:off x="6028073" y="491245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rot="15100624">
            <a:off x="6203914" y="46065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rot="15100624">
            <a:off x="5777829" y="481390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rot="15100624">
            <a:off x="5772024" y="421859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rot="15100624">
            <a:off x="5198519" y="489714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rot="15100624">
            <a:off x="6090727" y="42647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rot="15100624">
            <a:off x="4707020" y="440049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rot="15100624">
            <a:off x="5518138" y="42565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rot="15100624">
            <a:off x="4994363" y="427828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rot="15100624">
            <a:off x="5709027" y="506424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rot="15100624">
            <a:off x="6577660" y="509226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rot="15100624">
            <a:off x="6356176" y="53000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rot="15100624">
            <a:off x="5930930" y="446938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rot="15100624">
            <a:off x="6653052" y="475449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rot="15100624">
            <a:off x="5523498" y="490371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542D84D8-D30F-9144-8CAD-55B897C34787}"/>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4EBAC2A9-6CF9-E74E-868F-E709D32B9102}"/>
              </a:ext>
            </a:extLst>
          </p:cNvPr>
          <p:cNvSpPr>
            <a:spLocks noGrp="1"/>
          </p:cNvSpPr>
          <p:nvPr>
            <p:ph type="sldNum" sz="quarter" idx="12"/>
          </p:nvPr>
        </p:nvSpPr>
        <p:spPr/>
        <p:txBody>
          <a:bodyPr/>
          <a:lstStyle/>
          <a:p>
            <a:fld id="{B2515E32-AEC1-A643-BA35-1EE2E73D4B01}" type="slidenum">
              <a:rPr lang="es-ES" smtClean="0"/>
              <a:pPr/>
              <a:t>30</a:t>
            </a:fld>
            <a:endParaRPr lang="es-ES"/>
          </a:p>
        </p:txBody>
      </p:sp>
    </p:spTree>
    <p:extLst>
      <p:ext uri="{BB962C8B-B14F-4D97-AF65-F5344CB8AC3E}">
        <p14:creationId xmlns:p14="http://schemas.microsoft.com/office/powerpoint/2010/main" val="2707163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159670" y="363415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087662" y="421021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015654" y="39221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347487" y="42727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37569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301243" y="346051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967673" y="420407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93357" y="384228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73573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214108" y="440307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728082" y="456379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493790" y="424535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665148" y="375610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3986431" y="456521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015654" y="457025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621026" y="408069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232695" y="472009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14556" y="398268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rot="2553764">
            <a:off x="3922403" y="2500663"/>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rot="2553764">
            <a:off x="3069414" y="269063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rot="2553764">
            <a:off x="3621506" y="261539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rot="2553764">
            <a:off x="3019610" y="305109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rot="2553764">
            <a:off x="3848874" y="332648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rot="2553764">
            <a:off x="4256812" y="281819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rot="2553764">
            <a:off x="5001107" y="290822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rot="2553764">
            <a:off x="4812424" y="3313115"/>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rot="2553764">
            <a:off x="4778364" y="306203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rot="2553764">
            <a:off x="5759081" y="3087421"/>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rot="2553764">
            <a:off x="5114209" y="257149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rot="2553764">
            <a:off x="5472283" y="3382052"/>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rot="2553764">
            <a:off x="2553884" y="314237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rot="2553764">
            <a:off x="3500518" y="315819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rot="2553764">
            <a:off x="3261306" y="292665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rot="2553764">
            <a:off x="3861024" y="297157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rot="2553764">
            <a:off x="6087286" y="2934374"/>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rot="2553764">
            <a:off x="3476955" y="2370237"/>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rot="4807221">
            <a:off x="2467691" y="489991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rot="4807221">
            <a:off x="5101895" y="454683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rot="4807221">
            <a:off x="2256917" y="397708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rot="4807221">
            <a:off x="2779305" y="393430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rot="4807221">
            <a:off x="4777077" y="381775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rot="4807221">
            <a:off x="2826753" y="430299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rot="4807221">
            <a:off x="5928860" y="37569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rot="4807221">
            <a:off x="2633139" y="41658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rot="4807221">
            <a:off x="3901005" y="361560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rot="4807221">
            <a:off x="6199305" y="37455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rot="4807221">
            <a:off x="3636933" y="43355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rot="4807221">
            <a:off x="3376688" y="343351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rot="4807221">
            <a:off x="4504412" y="4553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rot="4807221">
            <a:off x="2509588" y="345641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rot="4807221">
            <a:off x="2370687" y="366820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rot="4807221">
            <a:off x="5544733" y="395442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rot="4807221">
            <a:off x="5183923" y="37726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rot="4807221">
            <a:off x="4408009" y="380648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rot="15100624">
            <a:off x="2354720" y="431458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rot="15100624">
            <a:off x="6050367" y="517877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rot="15100624">
            <a:off x="5799576" y="533767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rot="15100624">
            <a:off x="6028073" y="491245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rot="15100624">
            <a:off x="6203914" y="46065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rot="15100624">
            <a:off x="5777829" y="481390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rot="15100624">
            <a:off x="5772024" y="421859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rot="15100624">
            <a:off x="5198519" y="489714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rot="15100624">
            <a:off x="6090727" y="42647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rot="15100624">
            <a:off x="4707020" y="440049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rot="15100624">
            <a:off x="5518138" y="42565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rot="15100624">
            <a:off x="4994363" y="4278287"/>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rot="15100624">
            <a:off x="5709027" y="5064249"/>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rot="15100624">
            <a:off x="6577660" y="509226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rot="15100624">
            <a:off x="6356176" y="53000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rot="15100624">
            <a:off x="5930930" y="446938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rot="15100624">
            <a:off x="6653052" y="475449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rot="15100624">
            <a:off x="5523498" y="490371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5" name="Straight Connector 84"/>
          <p:cNvCxnSpPr/>
          <p:nvPr/>
        </p:nvCxnSpPr>
        <p:spPr>
          <a:xfrm>
            <a:off x="1660769" y="3223846"/>
            <a:ext cx="5793154" cy="6350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2651155" y="1437027"/>
            <a:ext cx="4024960" cy="369332"/>
          </a:xfrm>
          <a:prstGeom prst="rect">
            <a:avLst/>
          </a:prstGeom>
          <a:ln>
            <a:noFill/>
          </a:ln>
        </p:spPr>
        <p:txBody>
          <a:bodyPr wrap="none">
            <a:spAutoFit/>
          </a:bodyPr>
          <a:lstStyle/>
          <a:p>
            <a:r>
              <a:rPr lang="en-US" dirty="0">
                <a:solidFill>
                  <a:schemeClr val="tx1">
                    <a:lumMod val="65000"/>
                    <a:lumOff val="35000"/>
                  </a:schemeClr>
                </a:solidFill>
                <a:latin typeface="Trebuchet MS"/>
                <a:cs typeface="Trebuchet MS"/>
              </a:rPr>
              <a:t>Linear SVM in new coordinate system</a:t>
            </a:r>
            <a:endParaRPr lang="en-US" dirty="0"/>
          </a:p>
        </p:txBody>
      </p:sp>
      <p:grpSp>
        <p:nvGrpSpPr>
          <p:cNvPr id="87" name="Group 86"/>
          <p:cNvGrpSpPr/>
          <p:nvPr/>
        </p:nvGrpSpPr>
        <p:grpSpPr>
          <a:xfrm>
            <a:off x="2748847" y="5294923"/>
            <a:ext cx="3973226" cy="1024821"/>
            <a:chOff x="2748847" y="5294923"/>
            <a:chExt cx="3973226" cy="1024821"/>
          </a:xfrm>
        </p:grpSpPr>
        <p:sp>
          <p:nvSpPr>
            <p:cNvPr id="88" name="Rectangle 87"/>
            <p:cNvSpPr/>
            <p:nvPr/>
          </p:nvSpPr>
          <p:spPr>
            <a:xfrm>
              <a:off x="2748847" y="5950412"/>
              <a:ext cx="3973226" cy="369332"/>
            </a:xfrm>
            <a:prstGeom prst="rect">
              <a:avLst/>
            </a:prstGeom>
            <a:ln>
              <a:solidFill>
                <a:srgbClr val="000000"/>
              </a:solidFill>
            </a:ln>
          </p:spPr>
          <p:txBody>
            <a:bodyPr wrap="none">
              <a:spAutoFit/>
            </a:bodyPr>
            <a:lstStyle/>
            <a:p>
              <a:r>
                <a:rPr lang="en-US" dirty="0">
                  <a:solidFill>
                    <a:schemeClr val="tx1">
                      <a:lumMod val="65000"/>
                      <a:lumOff val="35000"/>
                    </a:schemeClr>
                  </a:solidFill>
                  <a:latin typeface="Trebuchet MS"/>
                  <a:cs typeface="Trebuchet MS"/>
                </a:rPr>
                <a:t>Non linear geometric transformation</a:t>
              </a:r>
              <a:endParaRPr lang="en-US" dirty="0"/>
            </a:p>
          </p:txBody>
        </p:sp>
        <p:cxnSp>
          <p:nvCxnSpPr>
            <p:cNvPr id="89" name="Straight Arrow Connector 88"/>
            <p:cNvCxnSpPr>
              <a:endCxn id="88" idx="0"/>
            </p:cNvCxnSpPr>
            <p:nvPr/>
          </p:nvCxnSpPr>
          <p:spPr>
            <a:xfrm>
              <a:off x="4728308" y="5294923"/>
              <a:ext cx="0" cy="65548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2" name="Footer Placeholder 1">
            <a:extLst>
              <a:ext uri="{FF2B5EF4-FFF2-40B4-BE49-F238E27FC236}">
                <a16:creationId xmlns:a16="http://schemas.microsoft.com/office/drawing/2014/main" id="{7B3BF910-D92A-CC4D-B374-C20D28D4D043}"/>
              </a:ext>
            </a:extLst>
          </p:cNvPr>
          <p:cNvSpPr>
            <a:spLocks noGrp="1"/>
          </p:cNvSpPr>
          <p:nvPr>
            <p:ph type="ftr" sz="quarter" idx="11"/>
          </p:nvPr>
        </p:nvSpPr>
        <p:spPr>
          <a:xfrm>
            <a:off x="3124200" y="6550030"/>
            <a:ext cx="2895600" cy="476250"/>
          </a:xfrm>
        </p:spPr>
        <p:txBody>
          <a:bodyPr/>
          <a:lstStyle/>
          <a:p>
            <a:r>
              <a:rPr lang="es-ES" dirty="0"/>
              <a:t>PAT04_SVM.pptx</a:t>
            </a:r>
          </a:p>
        </p:txBody>
      </p:sp>
      <p:sp>
        <p:nvSpPr>
          <p:cNvPr id="3" name="Slide Number Placeholder 2">
            <a:extLst>
              <a:ext uri="{FF2B5EF4-FFF2-40B4-BE49-F238E27FC236}">
                <a16:creationId xmlns:a16="http://schemas.microsoft.com/office/drawing/2014/main" id="{D4C829B0-31D2-714B-B17F-84E1A837C380}"/>
              </a:ext>
            </a:extLst>
          </p:cNvPr>
          <p:cNvSpPr>
            <a:spLocks noGrp="1"/>
          </p:cNvSpPr>
          <p:nvPr>
            <p:ph type="sldNum" sz="quarter" idx="12"/>
          </p:nvPr>
        </p:nvSpPr>
        <p:spPr/>
        <p:txBody>
          <a:bodyPr/>
          <a:lstStyle/>
          <a:p>
            <a:fld id="{B2515E32-AEC1-A643-BA35-1EE2E73D4B01}" type="slidenum">
              <a:rPr lang="es-ES" smtClean="0"/>
              <a:pPr/>
              <a:t>31</a:t>
            </a:fld>
            <a:endParaRPr lang="es-ES"/>
          </a:p>
        </p:txBody>
      </p:sp>
    </p:spTree>
    <p:extLst>
      <p:ext uri="{BB962C8B-B14F-4D97-AF65-F5344CB8AC3E}">
        <p14:creationId xmlns:p14="http://schemas.microsoft.com/office/powerpoint/2010/main" val="423668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15654" y="3634153"/>
            <a:ext cx="1440160" cy="1800200"/>
            <a:chOff x="2888654" y="3429000"/>
            <a:chExt cx="1440160" cy="1800200"/>
          </a:xfrm>
        </p:grpSpPr>
        <p:sp>
          <p:nvSpPr>
            <p:cNvPr id="6" name="Oval 5"/>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949556" y="357774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840673" y="399891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538148" y="355095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494026" y="3875541"/>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rot="2553764">
            <a:off x="3885494" y="2625234"/>
            <a:ext cx="1922676" cy="1440160"/>
            <a:chOff x="4299707" y="3005336"/>
            <a:chExt cx="1922676" cy="1440160"/>
          </a:xfrm>
          <a:solidFill>
            <a:srgbClr val="0000FF"/>
          </a:solidFill>
        </p:grpSpPr>
        <p:sp>
          <p:nvSpPr>
            <p:cNvPr id="24" name="Oval 23"/>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p:cNvGrpSpPr/>
          <p:nvPr/>
        </p:nvGrpSpPr>
        <p:grpSpPr>
          <a:xfrm rot="4807221">
            <a:off x="2943362" y="1989014"/>
            <a:ext cx="1440160" cy="1800200"/>
            <a:chOff x="2888654" y="3429000"/>
            <a:chExt cx="1440160" cy="1800200"/>
          </a:xfrm>
        </p:grpSpPr>
        <p:sp>
          <p:nvSpPr>
            <p:cNvPr id="48" name="Oval 4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rot="15100624">
            <a:off x="4301284" y="4157784"/>
            <a:ext cx="1440160" cy="1800200"/>
            <a:chOff x="2888654" y="3429000"/>
            <a:chExt cx="1440160" cy="1800200"/>
          </a:xfrm>
        </p:grpSpPr>
        <p:sp>
          <p:nvSpPr>
            <p:cNvPr id="67" name="Oval 66"/>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5" name="Freeform 84"/>
          <p:cNvSpPr/>
          <p:nvPr/>
        </p:nvSpPr>
        <p:spPr>
          <a:xfrm>
            <a:off x="4073764" y="1484923"/>
            <a:ext cx="2530231" cy="2715846"/>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6" name="Rectangle 85"/>
          <p:cNvSpPr/>
          <p:nvPr/>
        </p:nvSpPr>
        <p:spPr>
          <a:xfrm>
            <a:off x="6691887" y="3752335"/>
            <a:ext cx="1496962" cy="369332"/>
          </a:xfrm>
          <a:prstGeom prst="rect">
            <a:avLst/>
          </a:prstGeom>
          <a:ln>
            <a:noFill/>
          </a:ln>
        </p:spPr>
        <p:txBody>
          <a:bodyPr wrap="none">
            <a:spAutoFit/>
          </a:bodyPr>
          <a:lstStyle/>
          <a:p>
            <a:r>
              <a:rPr lang="en-US" dirty="0">
                <a:solidFill>
                  <a:schemeClr val="tx1">
                    <a:lumMod val="65000"/>
                    <a:lumOff val="35000"/>
                  </a:schemeClr>
                </a:solidFill>
                <a:latin typeface="Trebuchet MS"/>
                <a:cs typeface="Trebuchet MS"/>
              </a:rPr>
              <a:t>Decision line</a:t>
            </a:r>
            <a:endParaRPr lang="en-US" dirty="0"/>
          </a:p>
        </p:txBody>
      </p:sp>
      <p:sp>
        <p:nvSpPr>
          <p:cNvPr id="2" name="Footer Placeholder 1">
            <a:extLst>
              <a:ext uri="{FF2B5EF4-FFF2-40B4-BE49-F238E27FC236}">
                <a16:creationId xmlns:a16="http://schemas.microsoft.com/office/drawing/2014/main" id="{21BA3D0D-6A25-F64C-8229-D3258EF7DF62}"/>
              </a:ext>
            </a:extLst>
          </p:cNvPr>
          <p:cNvSpPr>
            <a:spLocks noGrp="1"/>
          </p:cNvSpPr>
          <p:nvPr>
            <p:ph type="ftr" sz="quarter" idx="11"/>
          </p:nvPr>
        </p:nvSpPr>
        <p:spPr/>
        <p:txBody>
          <a:bodyPr/>
          <a:lstStyle/>
          <a:p>
            <a:r>
              <a:rPr lang="es-ES"/>
              <a:t>PAT04_SVM.pptx</a:t>
            </a:r>
          </a:p>
        </p:txBody>
      </p:sp>
      <p:sp>
        <p:nvSpPr>
          <p:cNvPr id="4" name="Slide Number Placeholder 3">
            <a:extLst>
              <a:ext uri="{FF2B5EF4-FFF2-40B4-BE49-F238E27FC236}">
                <a16:creationId xmlns:a16="http://schemas.microsoft.com/office/drawing/2014/main" id="{AB6A0667-6ECF-504E-B924-2714D5F4390D}"/>
              </a:ext>
            </a:extLst>
          </p:cNvPr>
          <p:cNvSpPr>
            <a:spLocks noGrp="1"/>
          </p:cNvSpPr>
          <p:nvPr>
            <p:ph type="sldNum" sz="quarter" idx="12"/>
          </p:nvPr>
        </p:nvSpPr>
        <p:spPr/>
        <p:txBody>
          <a:bodyPr/>
          <a:lstStyle/>
          <a:p>
            <a:fld id="{B2515E32-AEC1-A643-BA35-1EE2E73D4B01}" type="slidenum">
              <a:rPr lang="es-ES" smtClean="0"/>
              <a:pPr/>
              <a:t>32</a:t>
            </a:fld>
            <a:endParaRPr lang="es-ES"/>
          </a:p>
        </p:txBody>
      </p:sp>
    </p:spTree>
    <p:extLst>
      <p:ext uri="{BB962C8B-B14F-4D97-AF65-F5344CB8AC3E}">
        <p14:creationId xmlns:p14="http://schemas.microsoft.com/office/powerpoint/2010/main" val="794257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159670" y="3634153"/>
            <a:ext cx="1270462" cy="984949"/>
            <a:chOff x="3032670" y="3429000"/>
            <a:chExt cx="1270462" cy="984949"/>
          </a:xfrm>
          <a:solidFill>
            <a:srgbClr val="FFC7FF"/>
          </a:solidFill>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p:cNvGrpSpPr/>
          <p:nvPr/>
        </p:nvGrpSpPr>
        <p:grpSpPr>
          <a:xfrm rot="20987970">
            <a:off x="2449419" y="2025194"/>
            <a:ext cx="3874041" cy="4139740"/>
            <a:chOff x="2448318" y="2041843"/>
            <a:chExt cx="3874041" cy="4139740"/>
          </a:xfrm>
        </p:grpSpPr>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4098" y="2041843"/>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448318" y="2557199"/>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a:cxnSpLocks noChangeAspect="1"/>
            </p:cNvCxnSpPr>
            <p:nvPr/>
          </p:nvCxnSpPr>
          <p:spPr>
            <a:xfrm flipV="1">
              <a:off x="5763022" y="5466426"/>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cxnSpLocks noChangeAspect="1"/>
            </p:cNvCxnSpPr>
            <p:nvPr/>
          </p:nvCxnSpPr>
          <p:spPr>
            <a:xfrm flipV="1">
              <a:off x="5546841" y="5691212"/>
              <a:ext cx="241989" cy="252000"/>
            </a:xfrm>
            <a:prstGeom prst="straightConnector1">
              <a:avLst/>
            </a:prstGeom>
            <a:ln>
              <a:solidFill>
                <a:schemeClr val="tx1">
                  <a:lumMod val="85000"/>
                  <a:lumOff val="15000"/>
                </a:schemeClr>
              </a:solidFill>
              <a:headEnd type="arrow" w="sm" len="sm"/>
              <a:tailEnd type="arrow" w="sm" len="sm"/>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855565" y="5587510"/>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sp>
          <p:nvSpPr>
            <p:cNvPr id="61" name="Rectangle 60"/>
            <p:cNvSpPr/>
            <p:nvPr/>
          </p:nvSpPr>
          <p:spPr>
            <a:xfrm>
              <a:off x="5644401" y="5798203"/>
              <a:ext cx="466794" cy="276999"/>
            </a:xfrm>
            <a:prstGeom prst="rect">
              <a:avLst/>
            </a:prstGeom>
          </p:spPr>
          <p:txBody>
            <a:bodyPr wrap="none">
              <a:spAutoFit/>
            </a:bodyPr>
            <a:lstStyle/>
            <a:p>
              <a:r>
                <a:rPr lang="en-US" sz="1200" dirty="0" err="1">
                  <a:solidFill>
                    <a:schemeClr val="tx1">
                      <a:lumMod val="75000"/>
                      <a:lumOff val="25000"/>
                    </a:schemeClr>
                  </a:solidFill>
                  <a:latin typeface="Trebuchet MS"/>
                  <a:cs typeface="Trebuchet MS"/>
                </a:rPr>
                <a:t>b</a:t>
              </a:r>
              <a:r>
                <a:rPr lang="en-US" sz="1200" baseline="-25000" dirty="0" err="1">
                  <a:solidFill>
                    <a:schemeClr val="tx1">
                      <a:lumMod val="75000"/>
                      <a:lumOff val="25000"/>
                    </a:schemeClr>
                  </a:solidFill>
                  <a:latin typeface="Trebuchet MS"/>
                  <a:cs typeface="Trebuchet MS"/>
                </a:rPr>
                <a:t>max</a:t>
              </a:r>
              <a:endParaRPr lang="en-US" sz="1200" baseline="-25000" dirty="0"/>
            </a:p>
          </p:txBody>
        </p:sp>
      </p:grpSp>
      <p:sp>
        <p:nvSpPr>
          <p:cNvPr id="94" name="Oval 93"/>
          <p:cNvSpPr/>
          <p:nvPr/>
        </p:nvSpPr>
        <p:spPr>
          <a:xfrm rot="2553764">
            <a:off x="4480269" y="3830870"/>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01947" y="4814071"/>
            <a:ext cx="2987046" cy="812538"/>
          </a:xfrm>
          <a:prstGeom prst="rect">
            <a:avLst/>
          </a:prstGeom>
        </p:spPr>
      </p:pic>
      <p:pic>
        <p:nvPicPr>
          <p:cNvPr id="6" name="Picture 5"/>
          <p:cNvPicPr>
            <a:picLocks noChangeAspect="1"/>
          </p:cNvPicPr>
          <p:nvPr/>
        </p:nvPicPr>
        <p:blipFill>
          <a:blip r:embed="rId3"/>
          <a:stretch>
            <a:fillRect/>
          </a:stretch>
        </p:blipFill>
        <p:spPr>
          <a:xfrm>
            <a:off x="1803513" y="2343473"/>
            <a:ext cx="484761" cy="275941"/>
          </a:xfrm>
          <a:prstGeom prst="rect">
            <a:avLst/>
          </a:prstGeom>
        </p:spPr>
      </p:pic>
      <p:pic>
        <p:nvPicPr>
          <p:cNvPr id="9" name="Picture 8"/>
          <p:cNvPicPr>
            <a:picLocks noChangeAspect="1"/>
          </p:cNvPicPr>
          <p:nvPr/>
        </p:nvPicPr>
        <p:blipFill>
          <a:blip r:embed="rId4"/>
          <a:stretch>
            <a:fillRect/>
          </a:stretch>
        </p:blipFill>
        <p:spPr>
          <a:xfrm>
            <a:off x="2802399" y="3716591"/>
            <a:ext cx="215900" cy="152400"/>
          </a:xfrm>
          <a:prstGeom prst="rect">
            <a:avLst/>
          </a:prstGeom>
        </p:spPr>
      </p:pic>
      <p:pic>
        <p:nvPicPr>
          <p:cNvPr id="10" name="Picture 9"/>
          <p:cNvPicPr>
            <a:picLocks noChangeAspect="1"/>
          </p:cNvPicPr>
          <p:nvPr/>
        </p:nvPicPr>
        <p:blipFill>
          <a:blip r:embed="rId5"/>
          <a:stretch>
            <a:fillRect/>
          </a:stretch>
        </p:blipFill>
        <p:spPr>
          <a:xfrm>
            <a:off x="4503378" y="3588776"/>
            <a:ext cx="215900" cy="152400"/>
          </a:xfrm>
          <a:prstGeom prst="rect">
            <a:avLst/>
          </a:prstGeom>
        </p:spPr>
      </p:pic>
      <p:pic>
        <p:nvPicPr>
          <p:cNvPr id="12" name="Picture 11"/>
          <p:cNvPicPr>
            <a:picLocks noChangeAspect="1"/>
          </p:cNvPicPr>
          <p:nvPr/>
        </p:nvPicPr>
        <p:blipFill>
          <a:blip r:embed="rId6"/>
          <a:stretch>
            <a:fillRect/>
          </a:stretch>
        </p:blipFill>
        <p:spPr>
          <a:xfrm>
            <a:off x="4154125" y="4729318"/>
            <a:ext cx="304800" cy="152400"/>
          </a:xfrm>
          <a:prstGeom prst="rect">
            <a:avLst/>
          </a:prstGeom>
        </p:spPr>
      </p:pic>
      <p:pic>
        <p:nvPicPr>
          <p:cNvPr id="13" name="Picture 12"/>
          <p:cNvPicPr>
            <a:picLocks noChangeAspect="1"/>
          </p:cNvPicPr>
          <p:nvPr/>
        </p:nvPicPr>
        <p:blipFill>
          <a:blip r:embed="rId7"/>
          <a:stretch>
            <a:fillRect/>
          </a:stretch>
        </p:blipFill>
        <p:spPr>
          <a:xfrm>
            <a:off x="4982578" y="2907048"/>
            <a:ext cx="774700" cy="203200"/>
          </a:xfrm>
          <a:prstGeom prst="rect">
            <a:avLst/>
          </a:prstGeom>
        </p:spPr>
      </p:pic>
      <p:pic>
        <p:nvPicPr>
          <p:cNvPr id="14" name="Picture 13"/>
          <p:cNvPicPr>
            <a:picLocks noChangeAspect="1"/>
          </p:cNvPicPr>
          <p:nvPr/>
        </p:nvPicPr>
        <p:blipFill>
          <a:blip r:embed="rId8"/>
          <a:stretch>
            <a:fillRect/>
          </a:stretch>
        </p:blipFill>
        <p:spPr>
          <a:xfrm>
            <a:off x="4657770" y="5590320"/>
            <a:ext cx="774700" cy="203200"/>
          </a:xfrm>
          <a:prstGeom prst="rect">
            <a:avLst/>
          </a:prstGeom>
        </p:spPr>
      </p:pic>
      <p:sp>
        <p:nvSpPr>
          <p:cNvPr id="5" name="Footer Placeholder 4">
            <a:extLst>
              <a:ext uri="{FF2B5EF4-FFF2-40B4-BE49-F238E27FC236}">
                <a16:creationId xmlns:a16="http://schemas.microsoft.com/office/drawing/2014/main" id="{32E9117F-0C3D-6F4D-97C4-847EA4198EF8}"/>
              </a:ext>
            </a:extLst>
          </p:cNvPr>
          <p:cNvSpPr>
            <a:spLocks noGrp="1"/>
          </p:cNvSpPr>
          <p:nvPr>
            <p:ph type="ftr" sz="quarter" idx="11"/>
          </p:nvPr>
        </p:nvSpPr>
        <p:spPr/>
        <p:txBody>
          <a:bodyPr/>
          <a:lstStyle/>
          <a:p>
            <a:r>
              <a:rPr lang="es-ES"/>
              <a:t>PAT04_SVM.pptx</a:t>
            </a:r>
          </a:p>
        </p:txBody>
      </p:sp>
      <p:sp>
        <p:nvSpPr>
          <p:cNvPr id="7" name="Slide Number Placeholder 6">
            <a:extLst>
              <a:ext uri="{FF2B5EF4-FFF2-40B4-BE49-F238E27FC236}">
                <a16:creationId xmlns:a16="http://schemas.microsoft.com/office/drawing/2014/main" id="{91D981F6-6331-5E4B-BA04-6A2D0E1FD445}"/>
              </a:ext>
            </a:extLst>
          </p:cNvPr>
          <p:cNvSpPr>
            <a:spLocks noGrp="1"/>
          </p:cNvSpPr>
          <p:nvPr>
            <p:ph type="sldNum" sz="quarter" idx="12"/>
          </p:nvPr>
        </p:nvSpPr>
        <p:spPr/>
        <p:txBody>
          <a:bodyPr/>
          <a:lstStyle/>
          <a:p>
            <a:fld id="{B2515E32-AEC1-A643-BA35-1EE2E73D4B01}" type="slidenum">
              <a:rPr lang="es-ES" smtClean="0"/>
              <a:pPr/>
              <a:t>33</a:t>
            </a:fld>
            <a:endParaRPr lang="es-ES"/>
          </a:p>
        </p:txBody>
      </p:sp>
    </p:spTree>
    <p:extLst>
      <p:ext uri="{BB962C8B-B14F-4D97-AF65-F5344CB8AC3E}">
        <p14:creationId xmlns:p14="http://schemas.microsoft.com/office/powerpoint/2010/main" val="522800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51" name="TextBox 50"/>
          <p:cNvSpPr txBox="1"/>
          <p:nvPr/>
        </p:nvSpPr>
        <p:spPr>
          <a:xfrm>
            <a:off x="5088215" y="150428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267822" y="3535833"/>
            <a:ext cx="1270462" cy="984949"/>
            <a:chOff x="3032670" y="3429000"/>
            <a:chExt cx="1270462" cy="984949"/>
          </a:xfrm>
          <a:solidFill>
            <a:srgbClr val="FFC7FF"/>
          </a:solidFill>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4" name="Oval 93"/>
          <p:cNvSpPr/>
          <p:nvPr/>
        </p:nvSpPr>
        <p:spPr>
          <a:xfrm rot="2553764">
            <a:off x="4480269" y="3909526"/>
            <a:ext cx="216024" cy="216024"/>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2802399" y="3716591"/>
            <a:ext cx="215900" cy="152400"/>
          </a:xfrm>
          <a:prstGeom prst="rect">
            <a:avLst/>
          </a:prstGeom>
        </p:spPr>
      </p:pic>
      <p:pic>
        <p:nvPicPr>
          <p:cNvPr id="10" name="Picture 9"/>
          <p:cNvPicPr>
            <a:picLocks noChangeAspect="1"/>
          </p:cNvPicPr>
          <p:nvPr/>
        </p:nvPicPr>
        <p:blipFill>
          <a:blip r:embed="rId3"/>
          <a:stretch>
            <a:fillRect/>
          </a:stretch>
        </p:blipFill>
        <p:spPr>
          <a:xfrm>
            <a:off x="4503378" y="3588776"/>
            <a:ext cx="215900" cy="152400"/>
          </a:xfrm>
          <a:prstGeom prst="rect">
            <a:avLst/>
          </a:prstGeom>
        </p:spPr>
      </p:pic>
      <p:pic>
        <p:nvPicPr>
          <p:cNvPr id="12" name="Picture 11"/>
          <p:cNvPicPr>
            <a:picLocks noChangeAspect="1"/>
          </p:cNvPicPr>
          <p:nvPr/>
        </p:nvPicPr>
        <p:blipFill>
          <a:blip r:embed="rId4"/>
          <a:stretch>
            <a:fillRect/>
          </a:stretch>
        </p:blipFill>
        <p:spPr>
          <a:xfrm>
            <a:off x="4154125" y="4729318"/>
            <a:ext cx="304800" cy="152400"/>
          </a:xfrm>
          <a:prstGeom prst="rect">
            <a:avLst/>
          </a:prstGeom>
        </p:spPr>
      </p:pic>
      <p:pic>
        <p:nvPicPr>
          <p:cNvPr id="13" name="Picture 12"/>
          <p:cNvPicPr>
            <a:picLocks noChangeAspect="1"/>
          </p:cNvPicPr>
          <p:nvPr/>
        </p:nvPicPr>
        <p:blipFill>
          <a:blip r:embed="rId5"/>
          <a:stretch>
            <a:fillRect/>
          </a:stretch>
        </p:blipFill>
        <p:spPr>
          <a:xfrm>
            <a:off x="4982578" y="2907048"/>
            <a:ext cx="774700" cy="203200"/>
          </a:xfrm>
          <a:prstGeom prst="rect">
            <a:avLst/>
          </a:prstGeom>
        </p:spPr>
      </p:pic>
      <p:pic>
        <p:nvPicPr>
          <p:cNvPr id="14" name="Picture 13"/>
          <p:cNvPicPr>
            <a:picLocks noChangeAspect="1"/>
          </p:cNvPicPr>
          <p:nvPr/>
        </p:nvPicPr>
        <p:blipFill>
          <a:blip r:embed="rId6"/>
          <a:stretch>
            <a:fillRect/>
          </a:stretch>
        </p:blipFill>
        <p:spPr>
          <a:xfrm>
            <a:off x="5207558" y="4520782"/>
            <a:ext cx="774700" cy="203200"/>
          </a:xfrm>
          <a:prstGeom prst="rect">
            <a:avLst/>
          </a:prstGeom>
        </p:spPr>
      </p:pic>
      <p:sp>
        <p:nvSpPr>
          <p:cNvPr id="23" name="Freeform 22"/>
          <p:cNvSpPr/>
          <p:nvPr/>
        </p:nvSpPr>
        <p:spPr>
          <a:xfrm>
            <a:off x="3711627" y="1504280"/>
            <a:ext cx="2530231" cy="2715846"/>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a:solidFill>
              <a:srgbClr val="26262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3952516" y="1705840"/>
            <a:ext cx="2228068" cy="2335217"/>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w="12700">
            <a:solidFill>
              <a:srgbClr val="262626"/>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Freeform 24"/>
          <p:cNvSpPr/>
          <p:nvPr/>
        </p:nvSpPr>
        <p:spPr>
          <a:xfrm>
            <a:off x="3384954" y="1307090"/>
            <a:ext cx="2952942" cy="3112292"/>
          </a:xfrm>
          <a:custGeom>
            <a:avLst/>
            <a:gdLst>
              <a:gd name="connsiteX0" fmla="*/ 1082797 w 2479797"/>
              <a:gd name="connsiteY0" fmla="*/ 0 h 2285734"/>
              <a:gd name="connsiteX1" fmla="*/ 271951 w 2479797"/>
              <a:gd name="connsiteY1" fmla="*/ 908538 h 2285734"/>
              <a:gd name="connsiteX2" fmla="*/ 8182 w 2479797"/>
              <a:gd name="connsiteY2" fmla="*/ 1836615 h 2285734"/>
              <a:gd name="connsiteX3" fmla="*/ 525951 w 2479797"/>
              <a:gd name="connsiteY3" fmla="*/ 2276230 h 2285734"/>
              <a:gd name="connsiteX4" fmla="*/ 2479797 w 2479797"/>
              <a:gd name="connsiteY4" fmla="*/ 2149230 h 228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9797" h="2285734">
                <a:moveTo>
                  <a:pt x="1082797" y="0"/>
                </a:moveTo>
                <a:cubicBezTo>
                  <a:pt x="766925" y="301218"/>
                  <a:pt x="451053" y="602436"/>
                  <a:pt x="271951" y="908538"/>
                </a:cubicBezTo>
                <a:cubicBezTo>
                  <a:pt x="92849" y="1214640"/>
                  <a:pt x="-34151" y="1608666"/>
                  <a:pt x="8182" y="1836615"/>
                </a:cubicBezTo>
                <a:cubicBezTo>
                  <a:pt x="50515" y="2064564"/>
                  <a:pt x="114015" y="2224128"/>
                  <a:pt x="525951" y="2276230"/>
                </a:cubicBezTo>
                <a:cubicBezTo>
                  <a:pt x="937887" y="2328332"/>
                  <a:pt x="2479797" y="2149230"/>
                  <a:pt x="2479797" y="2149230"/>
                </a:cubicBezTo>
              </a:path>
            </a:pathLst>
          </a:custGeom>
          <a:ln w="12700">
            <a:solidFill>
              <a:srgbClr val="262626"/>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 name="Picture 4"/>
          <p:cNvPicPr>
            <a:picLocks noChangeAspect="1"/>
          </p:cNvPicPr>
          <p:nvPr/>
        </p:nvPicPr>
        <p:blipFill>
          <a:blip r:embed="rId7"/>
          <a:stretch>
            <a:fillRect/>
          </a:stretch>
        </p:blipFill>
        <p:spPr>
          <a:xfrm>
            <a:off x="5108270" y="1892506"/>
            <a:ext cx="736600" cy="241300"/>
          </a:xfrm>
          <a:prstGeom prst="rect">
            <a:avLst/>
          </a:prstGeom>
        </p:spPr>
      </p:pic>
      <p:pic>
        <p:nvPicPr>
          <p:cNvPr id="7" name="Picture 6"/>
          <p:cNvPicPr>
            <a:picLocks noChangeAspect="1"/>
          </p:cNvPicPr>
          <p:nvPr/>
        </p:nvPicPr>
        <p:blipFill>
          <a:blip r:embed="rId8"/>
          <a:stretch>
            <a:fillRect/>
          </a:stretch>
        </p:blipFill>
        <p:spPr>
          <a:xfrm>
            <a:off x="583300" y="4712518"/>
            <a:ext cx="3789725" cy="749381"/>
          </a:xfrm>
          <a:prstGeom prst="rect">
            <a:avLst/>
          </a:prstGeom>
        </p:spPr>
      </p:pic>
      <p:pic>
        <p:nvPicPr>
          <p:cNvPr id="11" name="Picture 10"/>
          <p:cNvPicPr>
            <a:picLocks noChangeAspect="1"/>
          </p:cNvPicPr>
          <p:nvPr/>
        </p:nvPicPr>
        <p:blipFill>
          <a:blip r:embed="rId9"/>
          <a:stretch>
            <a:fillRect/>
          </a:stretch>
        </p:blipFill>
        <p:spPr>
          <a:xfrm>
            <a:off x="583300" y="5619956"/>
            <a:ext cx="3954984" cy="684140"/>
          </a:xfrm>
          <a:prstGeom prst="rect">
            <a:avLst/>
          </a:prstGeom>
        </p:spPr>
      </p:pic>
      <p:grpSp>
        <p:nvGrpSpPr>
          <p:cNvPr id="20" name="Group 19"/>
          <p:cNvGrpSpPr/>
          <p:nvPr/>
        </p:nvGrpSpPr>
        <p:grpSpPr>
          <a:xfrm>
            <a:off x="5299588" y="5388076"/>
            <a:ext cx="3518923" cy="646331"/>
            <a:chOff x="5299588" y="5801032"/>
            <a:chExt cx="3518923" cy="646331"/>
          </a:xfrm>
        </p:grpSpPr>
        <p:sp>
          <p:nvSpPr>
            <p:cNvPr id="15" name="TextBox 14"/>
            <p:cNvSpPr txBox="1"/>
            <p:nvPr/>
          </p:nvSpPr>
          <p:spPr>
            <a:xfrm>
              <a:off x="5299588" y="5801032"/>
              <a:ext cx="3126658" cy="646331"/>
            </a:xfrm>
            <a:prstGeom prst="rect">
              <a:avLst/>
            </a:prstGeom>
            <a:noFill/>
          </p:spPr>
          <p:txBody>
            <a:bodyPr wrap="square" rtlCol="0">
              <a:spAutoFit/>
            </a:bodyPr>
            <a:lstStyle/>
            <a:p>
              <a:r>
                <a:rPr lang="en-US" dirty="0"/>
                <a:t>We don’t need         , we only need the kernel</a:t>
              </a:r>
            </a:p>
          </p:txBody>
        </p:sp>
        <p:pic>
          <p:nvPicPr>
            <p:cNvPr id="17" name="Picture 16"/>
            <p:cNvPicPr>
              <a:picLocks noChangeAspect="1"/>
            </p:cNvPicPr>
            <p:nvPr/>
          </p:nvPicPr>
          <p:blipFill>
            <a:blip r:embed="rId10"/>
            <a:stretch>
              <a:fillRect/>
            </a:stretch>
          </p:blipFill>
          <p:spPr>
            <a:xfrm>
              <a:off x="7129411" y="6170746"/>
              <a:ext cx="1689100" cy="266700"/>
            </a:xfrm>
            <a:prstGeom prst="rect">
              <a:avLst/>
            </a:prstGeom>
          </p:spPr>
        </p:pic>
        <p:pic>
          <p:nvPicPr>
            <p:cNvPr id="19" name="Picture 18"/>
            <p:cNvPicPr>
              <a:picLocks noChangeAspect="1"/>
            </p:cNvPicPr>
            <p:nvPr/>
          </p:nvPicPr>
          <p:blipFill>
            <a:blip r:embed="rId11"/>
            <a:stretch>
              <a:fillRect/>
            </a:stretch>
          </p:blipFill>
          <p:spPr>
            <a:xfrm>
              <a:off x="6922393" y="5883213"/>
              <a:ext cx="469900" cy="266700"/>
            </a:xfrm>
            <a:prstGeom prst="rect">
              <a:avLst/>
            </a:prstGeom>
          </p:spPr>
        </p:pic>
      </p:grpSp>
      <p:sp>
        <p:nvSpPr>
          <p:cNvPr id="2" name="Footer Placeholder 1">
            <a:extLst>
              <a:ext uri="{FF2B5EF4-FFF2-40B4-BE49-F238E27FC236}">
                <a16:creationId xmlns:a16="http://schemas.microsoft.com/office/drawing/2014/main" id="{475691DE-E2E5-EB4B-8F7F-95C288E7B973}"/>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9D67B80D-7F9B-144D-B27F-3274CFE9913C}"/>
              </a:ext>
            </a:extLst>
          </p:cNvPr>
          <p:cNvSpPr>
            <a:spLocks noGrp="1"/>
          </p:cNvSpPr>
          <p:nvPr>
            <p:ph type="sldNum" sz="quarter" idx="12"/>
          </p:nvPr>
        </p:nvSpPr>
        <p:spPr/>
        <p:txBody>
          <a:bodyPr/>
          <a:lstStyle/>
          <a:p>
            <a:fld id="{B2515E32-AEC1-A643-BA35-1EE2E73D4B01}" type="slidenum">
              <a:rPr lang="es-ES" smtClean="0"/>
              <a:pPr/>
              <a:t>34</a:t>
            </a:fld>
            <a:endParaRPr lang="es-ES"/>
          </a:p>
        </p:txBody>
      </p:sp>
    </p:spTree>
    <p:extLst>
      <p:ext uri="{BB962C8B-B14F-4D97-AF65-F5344CB8AC3E}">
        <p14:creationId xmlns:p14="http://schemas.microsoft.com/office/powerpoint/2010/main" val="159908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5660139" cy="461665"/>
          </a:xfrm>
          <a:prstGeom prst="rect">
            <a:avLst/>
          </a:prstGeom>
          <a:noFill/>
        </p:spPr>
        <p:txBody>
          <a:bodyPr wrap="none" rtlCol="0">
            <a:spAutoFit/>
          </a:bodyPr>
          <a:lstStyle/>
          <a:p>
            <a:r>
              <a:rPr lang="en-US" sz="2400" dirty="0">
                <a:latin typeface="Trebuchet MS"/>
                <a:cs typeface="Trebuchet MS"/>
              </a:rPr>
              <a:t>SVM: Support Vector Machines (Kernels)</a:t>
            </a:r>
          </a:p>
        </p:txBody>
      </p:sp>
      <p:pic>
        <p:nvPicPr>
          <p:cNvPr id="16" name="Picture 15"/>
          <p:cNvPicPr>
            <a:picLocks noChangeAspect="1"/>
          </p:cNvPicPr>
          <p:nvPr/>
        </p:nvPicPr>
        <p:blipFill>
          <a:blip r:embed="rId2"/>
          <a:stretch>
            <a:fillRect/>
          </a:stretch>
        </p:blipFill>
        <p:spPr>
          <a:xfrm>
            <a:off x="3717643" y="3795848"/>
            <a:ext cx="2133600" cy="406400"/>
          </a:xfrm>
          <a:prstGeom prst="rect">
            <a:avLst/>
          </a:prstGeom>
        </p:spPr>
      </p:pic>
      <p:pic>
        <p:nvPicPr>
          <p:cNvPr id="18" name="Picture 17"/>
          <p:cNvPicPr>
            <a:picLocks noChangeAspect="1"/>
          </p:cNvPicPr>
          <p:nvPr/>
        </p:nvPicPr>
        <p:blipFill>
          <a:blip r:embed="rId3"/>
          <a:stretch>
            <a:fillRect/>
          </a:stretch>
        </p:blipFill>
        <p:spPr>
          <a:xfrm>
            <a:off x="3717643" y="2920517"/>
            <a:ext cx="965200" cy="406400"/>
          </a:xfrm>
          <a:prstGeom prst="rect">
            <a:avLst/>
          </a:prstGeom>
        </p:spPr>
      </p:pic>
      <p:pic>
        <p:nvPicPr>
          <p:cNvPr id="21" name="Picture 20"/>
          <p:cNvPicPr>
            <a:picLocks noChangeAspect="1"/>
          </p:cNvPicPr>
          <p:nvPr/>
        </p:nvPicPr>
        <p:blipFill>
          <a:blip r:embed="rId4"/>
          <a:stretch>
            <a:fillRect/>
          </a:stretch>
        </p:blipFill>
        <p:spPr>
          <a:xfrm>
            <a:off x="3717643" y="5605213"/>
            <a:ext cx="3505200" cy="406400"/>
          </a:xfrm>
          <a:prstGeom prst="rect">
            <a:avLst/>
          </a:prstGeom>
        </p:spPr>
      </p:pic>
      <p:pic>
        <p:nvPicPr>
          <p:cNvPr id="22" name="Picture 21"/>
          <p:cNvPicPr>
            <a:picLocks noChangeAspect="1"/>
          </p:cNvPicPr>
          <p:nvPr/>
        </p:nvPicPr>
        <p:blipFill>
          <a:blip r:embed="rId5"/>
          <a:stretch>
            <a:fillRect/>
          </a:stretch>
        </p:blipFill>
        <p:spPr>
          <a:xfrm>
            <a:off x="3717643" y="4665714"/>
            <a:ext cx="3111500" cy="444500"/>
          </a:xfrm>
          <a:prstGeom prst="rect">
            <a:avLst/>
          </a:prstGeom>
        </p:spPr>
      </p:pic>
      <p:pic>
        <p:nvPicPr>
          <p:cNvPr id="26" name="Picture 25"/>
          <p:cNvPicPr>
            <a:picLocks noChangeAspect="1"/>
          </p:cNvPicPr>
          <p:nvPr/>
        </p:nvPicPr>
        <p:blipFill>
          <a:blip r:embed="rId6"/>
          <a:stretch>
            <a:fillRect/>
          </a:stretch>
        </p:blipFill>
        <p:spPr>
          <a:xfrm>
            <a:off x="639519" y="1931737"/>
            <a:ext cx="4330700" cy="406400"/>
          </a:xfrm>
          <a:prstGeom prst="rect">
            <a:avLst/>
          </a:prstGeom>
        </p:spPr>
      </p:pic>
      <p:sp>
        <p:nvSpPr>
          <p:cNvPr id="33" name="TextBox 32"/>
          <p:cNvSpPr txBox="1"/>
          <p:nvPr/>
        </p:nvSpPr>
        <p:spPr>
          <a:xfrm>
            <a:off x="1056710" y="2903352"/>
            <a:ext cx="1744388" cy="3139321"/>
          </a:xfrm>
          <a:prstGeom prst="rect">
            <a:avLst/>
          </a:prstGeom>
          <a:noFill/>
        </p:spPr>
        <p:txBody>
          <a:bodyPr wrap="none" rtlCol="0">
            <a:spAutoFit/>
          </a:bodyPr>
          <a:lstStyle/>
          <a:p>
            <a:pPr>
              <a:spcAft>
                <a:spcPts val="600"/>
              </a:spcAft>
            </a:pPr>
            <a:r>
              <a:rPr lang="en-US" sz="2400" dirty="0">
                <a:latin typeface="Trebuchet MS"/>
                <a:cs typeface="Trebuchet MS"/>
              </a:rPr>
              <a:t>linear</a:t>
            </a:r>
          </a:p>
          <a:p>
            <a:pPr>
              <a:spcAft>
                <a:spcPts val="600"/>
              </a:spcAft>
            </a:pPr>
            <a:endParaRPr lang="en-US" sz="2400" dirty="0">
              <a:latin typeface="Trebuchet MS"/>
              <a:cs typeface="Trebuchet MS"/>
            </a:endParaRPr>
          </a:p>
          <a:p>
            <a:pPr>
              <a:spcAft>
                <a:spcPts val="600"/>
              </a:spcAft>
            </a:pPr>
            <a:r>
              <a:rPr lang="en-US" sz="2400" dirty="0">
                <a:latin typeface="Trebuchet MS"/>
                <a:cs typeface="Trebuchet MS"/>
              </a:rPr>
              <a:t>polynomial</a:t>
            </a:r>
          </a:p>
          <a:p>
            <a:pPr>
              <a:spcAft>
                <a:spcPts val="600"/>
              </a:spcAft>
            </a:pPr>
            <a:endParaRPr lang="en-US" sz="2400" dirty="0">
              <a:latin typeface="Trebuchet MS"/>
              <a:cs typeface="Trebuchet MS"/>
            </a:endParaRPr>
          </a:p>
          <a:p>
            <a:pPr>
              <a:spcAft>
                <a:spcPts val="600"/>
              </a:spcAft>
            </a:pPr>
            <a:r>
              <a:rPr lang="en-US" sz="2400" dirty="0">
                <a:latin typeface="Trebuchet MS"/>
                <a:cs typeface="Trebuchet MS"/>
              </a:rPr>
              <a:t>radial basis</a:t>
            </a:r>
          </a:p>
          <a:p>
            <a:pPr>
              <a:spcAft>
                <a:spcPts val="600"/>
              </a:spcAft>
            </a:pPr>
            <a:endParaRPr lang="en-US" sz="2400" dirty="0">
              <a:latin typeface="Trebuchet MS"/>
              <a:cs typeface="Trebuchet MS"/>
            </a:endParaRPr>
          </a:p>
          <a:p>
            <a:pPr>
              <a:spcAft>
                <a:spcPts val="600"/>
              </a:spcAft>
            </a:pPr>
            <a:r>
              <a:rPr lang="en-US" sz="2400" dirty="0">
                <a:latin typeface="Trebuchet MS"/>
                <a:cs typeface="Trebuchet MS"/>
              </a:rPr>
              <a:t>sigmoid</a:t>
            </a:r>
          </a:p>
        </p:txBody>
      </p:sp>
      <p:sp>
        <p:nvSpPr>
          <p:cNvPr id="2" name="Footer Placeholder 1">
            <a:extLst>
              <a:ext uri="{FF2B5EF4-FFF2-40B4-BE49-F238E27FC236}">
                <a16:creationId xmlns:a16="http://schemas.microsoft.com/office/drawing/2014/main" id="{4474A88F-7263-FC4C-BA04-76E92F9C1E3C}"/>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BAE874A9-23D7-9549-8175-9F9D42D886A7}"/>
              </a:ext>
            </a:extLst>
          </p:cNvPr>
          <p:cNvSpPr>
            <a:spLocks noGrp="1"/>
          </p:cNvSpPr>
          <p:nvPr>
            <p:ph type="sldNum" sz="quarter" idx="12"/>
          </p:nvPr>
        </p:nvSpPr>
        <p:spPr/>
        <p:txBody>
          <a:bodyPr/>
          <a:lstStyle/>
          <a:p>
            <a:fld id="{B2515E32-AEC1-A643-BA35-1EE2E73D4B01}" type="slidenum">
              <a:rPr lang="es-ES" smtClean="0"/>
              <a:pPr/>
              <a:t>35</a:t>
            </a:fld>
            <a:endParaRPr lang="es-ES"/>
          </a:p>
        </p:txBody>
      </p:sp>
    </p:spTree>
    <p:extLst>
      <p:ext uri="{BB962C8B-B14F-4D97-AF65-F5344CB8AC3E}">
        <p14:creationId xmlns:p14="http://schemas.microsoft.com/office/powerpoint/2010/main" val="2069891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BF60F2B-658A-5C43-A34A-9B3FE6BB0D63}"/>
              </a:ext>
            </a:extLst>
          </p:cNvPr>
          <p:cNvGrpSpPr/>
          <p:nvPr/>
        </p:nvGrpSpPr>
        <p:grpSpPr>
          <a:xfrm>
            <a:off x="4423144" y="1189517"/>
            <a:ext cx="4450908" cy="3706775"/>
            <a:chOff x="4423144" y="1189517"/>
            <a:chExt cx="4450908" cy="3706775"/>
          </a:xfrm>
        </p:grpSpPr>
        <p:pic>
          <p:nvPicPr>
            <p:cNvPr id="11" name="Picture 10">
              <a:extLst>
                <a:ext uri="{FF2B5EF4-FFF2-40B4-BE49-F238E27FC236}">
                  <a16:creationId xmlns:a16="http://schemas.microsoft.com/office/drawing/2014/main" id="{A28E9645-7BFE-0748-8A3E-24BE3B569722}"/>
                </a:ext>
              </a:extLst>
            </p:cNvPr>
            <p:cNvPicPr>
              <a:picLocks noChangeAspect="1"/>
            </p:cNvPicPr>
            <p:nvPr/>
          </p:nvPicPr>
          <p:blipFill rotWithShape="1">
            <a:blip r:embed="rId2"/>
            <a:srcRect r="17474"/>
            <a:stretch/>
          </p:blipFill>
          <p:spPr>
            <a:xfrm>
              <a:off x="5059579" y="1189517"/>
              <a:ext cx="3814473" cy="3706775"/>
            </a:xfrm>
            <a:prstGeom prst="rect">
              <a:avLst/>
            </a:prstGeom>
          </p:spPr>
        </p:pic>
        <p:sp>
          <p:nvSpPr>
            <p:cNvPr id="19" name="Right Arrow 18">
              <a:extLst>
                <a:ext uri="{FF2B5EF4-FFF2-40B4-BE49-F238E27FC236}">
                  <a16:creationId xmlns:a16="http://schemas.microsoft.com/office/drawing/2014/main" id="{2E84943A-4E96-A848-AB70-7EA885086534}"/>
                </a:ext>
              </a:extLst>
            </p:cNvPr>
            <p:cNvSpPr/>
            <p:nvPr/>
          </p:nvSpPr>
          <p:spPr>
            <a:xfrm>
              <a:off x="4423144" y="2721933"/>
              <a:ext cx="329609" cy="276446"/>
            </a:xfrm>
            <a:prstGeom prst="rightArrow">
              <a:avLst/>
            </a:prstGeom>
            <a:solidFill>
              <a:srgbClr val="FF93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Trebuchet MS" panose="020B0703020202090204" pitchFamily="34" charset="0"/>
              </a:endParaRPr>
            </a:p>
          </p:txBody>
        </p:sp>
      </p:grpSp>
      <p:sp>
        <p:nvSpPr>
          <p:cNvPr id="4" name="Footer Placeholder 3">
            <a:extLst>
              <a:ext uri="{FF2B5EF4-FFF2-40B4-BE49-F238E27FC236}">
                <a16:creationId xmlns:a16="http://schemas.microsoft.com/office/drawing/2014/main" id="{92C3A416-D7AF-1149-B277-3D23BB5AA208}"/>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82CECD91-FD08-E241-8498-9CDE30129168}"/>
              </a:ext>
            </a:extLst>
          </p:cNvPr>
          <p:cNvSpPr>
            <a:spLocks noGrp="1"/>
          </p:cNvSpPr>
          <p:nvPr>
            <p:ph type="sldNum" sz="quarter" idx="12"/>
          </p:nvPr>
        </p:nvSpPr>
        <p:spPr/>
        <p:txBody>
          <a:bodyPr/>
          <a:lstStyle/>
          <a:p>
            <a:fld id="{B2515E32-AEC1-A643-BA35-1EE2E73D4B01}" type="slidenum">
              <a:rPr lang="es-ES" smtClean="0"/>
              <a:pPr/>
              <a:t>36</a:t>
            </a:fld>
            <a:endParaRPr lang="es-ES"/>
          </a:p>
        </p:txBody>
      </p:sp>
      <p:pic>
        <p:nvPicPr>
          <p:cNvPr id="13" name="Picture 12">
            <a:extLst>
              <a:ext uri="{FF2B5EF4-FFF2-40B4-BE49-F238E27FC236}">
                <a16:creationId xmlns:a16="http://schemas.microsoft.com/office/drawing/2014/main" id="{B9F0E275-7981-6E46-809A-78837C9E1DE8}"/>
              </a:ext>
            </a:extLst>
          </p:cNvPr>
          <p:cNvPicPr>
            <a:picLocks noChangeAspect="1"/>
          </p:cNvPicPr>
          <p:nvPr/>
        </p:nvPicPr>
        <p:blipFill rotWithShape="1">
          <a:blip r:embed="rId3"/>
          <a:srcRect t="1338"/>
          <a:stretch/>
        </p:blipFill>
        <p:spPr>
          <a:xfrm>
            <a:off x="471967" y="1490864"/>
            <a:ext cx="3711764" cy="3405427"/>
          </a:xfrm>
          <a:prstGeom prst="rect">
            <a:avLst/>
          </a:prstGeom>
        </p:spPr>
      </p:pic>
      <p:sp>
        <p:nvSpPr>
          <p:cNvPr id="14" name="TextBox 13">
            <a:extLst>
              <a:ext uri="{FF2B5EF4-FFF2-40B4-BE49-F238E27FC236}">
                <a16:creationId xmlns:a16="http://schemas.microsoft.com/office/drawing/2014/main" id="{C0CCFA9E-5580-5348-A146-BB455166F6DB}"/>
              </a:ext>
            </a:extLst>
          </p:cNvPr>
          <p:cNvSpPr txBox="1"/>
          <p:nvPr/>
        </p:nvSpPr>
        <p:spPr>
          <a:xfrm>
            <a:off x="793059" y="5386092"/>
            <a:ext cx="3390672" cy="369332"/>
          </a:xfrm>
          <a:prstGeom prst="rect">
            <a:avLst/>
          </a:prstGeom>
          <a:noFill/>
        </p:spPr>
        <p:txBody>
          <a:bodyPr wrap="none" rtlCol="0">
            <a:spAutoFit/>
          </a:bodyPr>
          <a:lstStyle/>
          <a:p>
            <a:r>
              <a:rPr lang="en-US" dirty="0">
                <a:latin typeface="Trebuchet MS" panose="020B0703020202090204" pitchFamily="34" charset="0"/>
              </a:rPr>
              <a:t>Linear Separation is impossible</a:t>
            </a:r>
          </a:p>
        </p:txBody>
      </p:sp>
      <p:grpSp>
        <p:nvGrpSpPr>
          <p:cNvPr id="22" name="Group 21">
            <a:extLst>
              <a:ext uri="{FF2B5EF4-FFF2-40B4-BE49-F238E27FC236}">
                <a16:creationId xmlns:a16="http://schemas.microsoft.com/office/drawing/2014/main" id="{69EDE7DC-61B7-AE43-ADDE-4FA189B22BC8}"/>
              </a:ext>
            </a:extLst>
          </p:cNvPr>
          <p:cNvGrpSpPr/>
          <p:nvPr/>
        </p:nvGrpSpPr>
        <p:grpSpPr>
          <a:xfrm>
            <a:off x="5271479" y="3838345"/>
            <a:ext cx="3457851" cy="1917079"/>
            <a:chOff x="5271479" y="3838345"/>
            <a:chExt cx="3457851" cy="1917079"/>
          </a:xfrm>
        </p:grpSpPr>
        <p:sp>
          <p:nvSpPr>
            <p:cNvPr id="15" name="TextBox 14">
              <a:extLst>
                <a:ext uri="{FF2B5EF4-FFF2-40B4-BE49-F238E27FC236}">
                  <a16:creationId xmlns:a16="http://schemas.microsoft.com/office/drawing/2014/main" id="{5BCA5FED-B5B3-584E-9218-2FEF96EA50B2}"/>
                </a:ext>
              </a:extLst>
            </p:cNvPr>
            <p:cNvSpPr txBox="1"/>
            <p:nvPr/>
          </p:nvSpPr>
          <p:spPr>
            <a:xfrm>
              <a:off x="5271479" y="5386092"/>
              <a:ext cx="3031599" cy="369332"/>
            </a:xfrm>
            <a:prstGeom prst="rect">
              <a:avLst/>
            </a:prstGeom>
            <a:noFill/>
          </p:spPr>
          <p:txBody>
            <a:bodyPr wrap="none" rtlCol="0">
              <a:spAutoFit/>
            </a:bodyPr>
            <a:lstStyle/>
            <a:p>
              <a:r>
                <a:rPr lang="en-US" dirty="0">
                  <a:latin typeface="Trebuchet MS" panose="020B0703020202090204" pitchFamily="34" charset="0"/>
                </a:rPr>
                <a:t>Linear Separation is Perfect</a:t>
              </a:r>
            </a:p>
          </p:txBody>
        </p:sp>
        <p:sp>
          <p:nvSpPr>
            <p:cNvPr id="17" name="Freeform 16">
              <a:extLst>
                <a:ext uri="{FF2B5EF4-FFF2-40B4-BE49-F238E27FC236}">
                  <a16:creationId xmlns:a16="http://schemas.microsoft.com/office/drawing/2014/main" id="{95799FE0-12D5-5146-88D6-94783CAD0909}"/>
                </a:ext>
              </a:extLst>
            </p:cNvPr>
            <p:cNvSpPr/>
            <p:nvPr/>
          </p:nvSpPr>
          <p:spPr>
            <a:xfrm>
              <a:off x="5486400" y="3838345"/>
              <a:ext cx="3242930" cy="350875"/>
            </a:xfrm>
            <a:custGeom>
              <a:avLst/>
              <a:gdLst>
                <a:gd name="connsiteX0" fmla="*/ 0 w 3242930"/>
                <a:gd name="connsiteY0" fmla="*/ 212652 h 350875"/>
                <a:gd name="connsiteX1" fmla="*/ 1169581 w 3242930"/>
                <a:gd name="connsiteY1" fmla="*/ 0 h 350875"/>
                <a:gd name="connsiteX2" fmla="*/ 3242930 w 3242930"/>
                <a:gd name="connsiteY2" fmla="*/ 148856 h 350875"/>
                <a:gd name="connsiteX3" fmla="*/ 2073349 w 3242930"/>
                <a:gd name="connsiteY3" fmla="*/ 350875 h 350875"/>
                <a:gd name="connsiteX4" fmla="*/ 0 w 3242930"/>
                <a:gd name="connsiteY4" fmla="*/ 212652 h 35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2930" h="350875">
                  <a:moveTo>
                    <a:pt x="0" y="212652"/>
                  </a:moveTo>
                  <a:lnTo>
                    <a:pt x="1169581" y="0"/>
                  </a:lnTo>
                  <a:lnTo>
                    <a:pt x="3242930" y="148856"/>
                  </a:lnTo>
                  <a:lnTo>
                    <a:pt x="2073349" y="350875"/>
                  </a:lnTo>
                  <a:lnTo>
                    <a:pt x="0" y="212652"/>
                  </a:lnTo>
                  <a:close/>
                </a:path>
              </a:pathLst>
            </a:custGeom>
            <a:gradFill flip="none" rotWithShape="1">
              <a:gsLst>
                <a:gs pos="0">
                  <a:schemeClr val="accent4">
                    <a:lumMod val="5000"/>
                    <a:lumOff val="95000"/>
                    <a:alpha val="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Trebuchet MS" panose="020B0703020202090204" pitchFamily="34" charset="0"/>
              </a:endParaRPr>
            </a:p>
          </p:txBody>
        </p:sp>
      </p:grpSp>
      <p:sp>
        <p:nvSpPr>
          <p:cNvPr id="20" name="TextBox 19">
            <a:extLst>
              <a:ext uri="{FF2B5EF4-FFF2-40B4-BE49-F238E27FC236}">
                <a16:creationId xmlns:a16="http://schemas.microsoft.com/office/drawing/2014/main" id="{3477CC82-E6D7-6A4A-89F4-29DD00D1E121}"/>
              </a:ext>
            </a:extLst>
          </p:cNvPr>
          <p:cNvSpPr txBox="1"/>
          <p:nvPr/>
        </p:nvSpPr>
        <p:spPr>
          <a:xfrm>
            <a:off x="793059" y="539399"/>
            <a:ext cx="2424766" cy="461665"/>
          </a:xfrm>
          <a:prstGeom prst="rect">
            <a:avLst/>
          </a:prstGeom>
          <a:noFill/>
        </p:spPr>
        <p:txBody>
          <a:bodyPr wrap="none" rtlCol="0">
            <a:spAutoFit/>
          </a:bodyPr>
          <a:lstStyle/>
          <a:p>
            <a:r>
              <a:rPr lang="en-US" sz="2400" dirty="0">
                <a:latin typeface="Trebuchet MS" panose="020B0703020202090204" pitchFamily="34" charset="0"/>
                <a:cs typeface="Trebuchet MS"/>
              </a:rPr>
              <a:t>The Kernel Trick</a:t>
            </a:r>
          </a:p>
        </p:txBody>
      </p:sp>
      <p:grpSp>
        <p:nvGrpSpPr>
          <p:cNvPr id="25" name="Group 24">
            <a:extLst>
              <a:ext uri="{FF2B5EF4-FFF2-40B4-BE49-F238E27FC236}">
                <a16:creationId xmlns:a16="http://schemas.microsoft.com/office/drawing/2014/main" id="{EC056AD0-9615-C049-B00A-3CD330F5D2F0}"/>
              </a:ext>
            </a:extLst>
          </p:cNvPr>
          <p:cNvGrpSpPr/>
          <p:nvPr/>
        </p:nvGrpSpPr>
        <p:grpSpPr>
          <a:xfrm>
            <a:off x="1918571" y="3022604"/>
            <a:ext cx="2834182" cy="837018"/>
            <a:chOff x="1918571" y="3022604"/>
            <a:chExt cx="2834182" cy="837018"/>
          </a:xfrm>
        </p:grpSpPr>
        <p:sp>
          <p:nvSpPr>
            <p:cNvPr id="23" name="Right Arrow 22">
              <a:extLst>
                <a:ext uri="{FF2B5EF4-FFF2-40B4-BE49-F238E27FC236}">
                  <a16:creationId xmlns:a16="http://schemas.microsoft.com/office/drawing/2014/main" id="{714ED70E-9676-AD48-A5CA-37F8F9CC429D}"/>
                </a:ext>
              </a:extLst>
            </p:cNvPr>
            <p:cNvSpPr/>
            <p:nvPr/>
          </p:nvSpPr>
          <p:spPr>
            <a:xfrm rot="10800000">
              <a:off x="4423144" y="3583176"/>
              <a:ext cx="329609" cy="276446"/>
            </a:xfrm>
            <a:prstGeom prst="rightArrow">
              <a:avLst/>
            </a:prstGeom>
            <a:solidFill>
              <a:srgbClr val="FF93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4" name="Oval 23">
              <a:extLst>
                <a:ext uri="{FF2B5EF4-FFF2-40B4-BE49-F238E27FC236}">
                  <a16:creationId xmlns:a16="http://schemas.microsoft.com/office/drawing/2014/main" id="{471DB411-194E-914A-BCDE-82A8C766AD32}"/>
                </a:ext>
              </a:extLst>
            </p:cNvPr>
            <p:cNvSpPr/>
            <p:nvPr/>
          </p:nvSpPr>
          <p:spPr>
            <a:xfrm>
              <a:off x="1918571" y="3022604"/>
              <a:ext cx="455237" cy="386718"/>
            </a:xfrm>
            <a:prstGeom prst="ellipse">
              <a:avLst/>
            </a:prstGeom>
            <a:noFill/>
            <a:ln>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Trebuchet MS" panose="020B0703020202090204" pitchFamily="34" charset="0"/>
              </a:endParaRPr>
            </a:p>
          </p:txBody>
        </p:sp>
      </p:grpSp>
      <p:sp>
        <p:nvSpPr>
          <p:cNvPr id="2" name="Rectangle 1">
            <a:extLst>
              <a:ext uri="{FF2B5EF4-FFF2-40B4-BE49-F238E27FC236}">
                <a16:creationId xmlns:a16="http://schemas.microsoft.com/office/drawing/2014/main" id="{F7AE1EAF-DFFD-9142-85BE-CA5DE36FFAAA}"/>
              </a:ext>
            </a:extLst>
          </p:cNvPr>
          <p:cNvSpPr/>
          <p:nvPr/>
        </p:nvSpPr>
        <p:spPr>
          <a:xfrm>
            <a:off x="589126" y="6219847"/>
            <a:ext cx="6518739" cy="307777"/>
          </a:xfrm>
          <a:prstGeom prst="rect">
            <a:avLst/>
          </a:prstGeom>
        </p:spPr>
        <p:txBody>
          <a:bodyPr wrap="square">
            <a:spAutoFit/>
          </a:bodyPr>
          <a:lstStyle/>
          <a:p>
            <a:r>
              <a:rPr lang="en-US" sz="1400" dirty="0">
                <a:latin typeface="Trebuchet MS" panose="020B0703020202090204" pitchFamily="34" charset="0"/>
                <a:hlinkClick r:id="rId4"/>
              </a:rPr>
              <a:t>https://youtu.be/N1vOgolbjSc</a:t>
            </a:r>
            <a:r>
              <a:rPr lang="en-US" sz="1400" dirty="0">
                <a:latin typeface="Trebuchet MS" panose="020B0703020202090204" pitchFamily="34" charset="0"/>
              </a:rPr>
              <a:t> </a:t>
            </a:r>
          </a:p>
        </p:txBody>
      </p:sp>
      <p:sp>
        <p:nvSpPr>
          <p:cNvPr id="3" name="Rectangle 2">
            <a:extLst>
              <a:ext uri="{FF2B5EF4-FFF2-40B4-BE49-F238E27FC236}">
                <a16:creationId xmlns:a16="http://schemas.microsoft.com/office/drawing/2014/main" id="{641CB8A5-8816-4A42-92D5-5BE962982266}"/>
              </a:ext>
            </a:extLst>
          </p:cNvPr>
          <p:cNvSpPr/>
          <p:nvPr/>
        </p:nvSpPr>
        <p:spPr>
          <a:xfrm>
            <a:off x="2070538" y="1408386"/>
            <a:ext cx="756745" cy="1996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2460BEB-6519-D44B-8B28-D97B13DD0A41}"/>
              </a:ext>
            </a:extLst>
          </p:cNvPr>
          <p:cNvSpPr/>
          <p:nvPr/>
        </p:nvSpPr>
        <p:spPr>
          <a:xfrm>
            <a:off x="5955208" y="4711462"/>
            <a:ext cx="756745" cy="1996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3495E13E-97E9-7B4E-B171-529B736D1229}"/>
              </a:ext>
            </a:extLst>
          </p:cNvPr>
          <p:cNvSpPr/>
          <p:nvPr/>
        </p:nvSpPr>
        <p:spPr>
          <a:xfrm>
            <a:off x="8105057" y="4665587"/>
            <a:ext cx="756745" cy="1996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76018D0-ED70-8A46-A825-2FD0FD725263}"/>
              </a:ext>
            </a:extLst>
          </p:cNvPr>
          <p:cNvSpPr/>
          <p:nvPr/>
        </p:nvSpPr>
        <p:spPr>
          <a:xfrm rot="16200000">
            <a:off x="224354" y="3116114"/>
            <a:ext cx="756745" cy="1996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49C8E22B-0EE1-C544-B7C5-0F87C11E163C}"/>
              </a:ext>
            </a:extLst>
          </p:cNvPr>
          <p:cNvSpPr/>
          <p:nvPr/>
        </p:nvSpPr>
        <p:spPr>
          <a:xfrm rot="16200000">
            <a:off x="4727900" y="2950779"/>
            <a:ext cx="756745" cy="1996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F0EB743-C49F-864E-9AE0-EDA84CC44A57}"/>
              </a:ext>
            </a:extLst>
          </p:cNvPr>
          <p:cNvPicPr>
            <a:picLocks noChangeAspect="1"/>
          </p:cNvPicPr>
          <p:nvPr/>
        </p:nvPicPr>
        <p:blipFill>
          <a:blip r:embed="rId5"/>
          <a:stretch>
            <a:fillRect/>
          </a:stretch>
        </p:blipFill>
        <p:spPr>
          <a:xfrm>
            <a:off x="2321910" y="1363434"/>
            <a:ext cx="190188" cy="133132"/>
          </a:xfrm>
          <a:prstGeom prst="rect">
            <a:avLst/>
          </a:prstGeom>
        </p:spPr>
      </p:pic>
      <p:pic>
        <p:nvPicPr>
          <p:cNvPr id="9" name="Picture 8">
            <a:extLst>
              <a:ext uri="{FF2B5EF4-FFF2-40B4-BE49-F238E27FC236}">
                <a16:creationId xmlns:a16="http://schemas.microsoft.com/office/drawing/2014/main" id="{D9163D62-D4C6-3E4B-8D9E-B204BC2E3D49}"/>
              </a:ext>
            </a:extLst>
          </p:cNvPr>
          <p:cNvPicPr>
            <a:picLocks noChangeAspect="1"/>
          </p:cNvPicPr>
          <p:nvPr/>
        </p:nvPicPr>
        <p:blipFill>
          <a:blip r:embed="rId6"/>
          <a:stretch>
            <a:fillRect/>
          </a:stretch>
        </p:blipFill>
        <p:spPr>
          <a:xfrm>
            <a:off x="455776" y="3127062"/>
            <a:ext cx="199697" cy="133131"/>
          </a:xfrm>
          <a:prstGeom prst="rect">
            <a:avLst/>
          </a:prstGeom>
        </p:spPr>
      </p:pic>
      <p:pic>
        <p:nvPicPr>
          <p:cNvPr id="10" name="Picture 9">
            <a:extLst>
              <a:ext uri="{FF2B5EF4-FFF2-40B4-BE49-F238E27FC236}">
                <a16:creationId xmlns:a16="http://schemas.microsoft.com/office/drawing/2014/main" id="{D252C9FE-7EB0-284E-BC1D-21A4A1D6740A}"/>
              </a:ext>
            </a:extLst>
          </p:cNvPr>
          <p:cNvPicPr>
            <a:picLocks noChangeAspect="1"/>
          </p:cNvPicPr>
          <p:nvPr/>
        </p:nvPicPr>
        <p:blipFill>
          <a:blip r:embed="rId7"/>
          <a:stretch>
            <a:fillRect/>
          </a:stretch>
        </p:blipFill>
        <p:spPr>
          <a:xfrm>
            <a:off x="4880087" y="1599549"/>
            <a:ext cx="199697" cy="142641"/>
          </a:xfrm>
          <a:prstGeom prst="rect">
            <a:avLst/>
          </a:prstGeom>
        </p:spPr>
      </p:pic>
      <p:pic>
        <p:nvPicPr>
          <p:cNvPr id="30" name="Picture 29">
            <a:extLst>
              <a:ext uri="{FF2B5EF4-FFF2-40B4-BE49-F238E27FC236}">
                <a16:creationId xmlns:a16="http://schemas.microsoft.com/office/drawing/2014/main" id="{80E91D09-F211-9A44-8D8B-89834F7117D0}"/>
              </a:ext>
            </a:extLst>
          </p:cNvPr>
          <p:cNvPicPr>
            <a:picLocks noChangeAspect="1"/>
          </p:cNvPicPr>
          <p:nvPr/>
        </p:nvPicPr>
        <p:blipFill>
          <a:blip r:embed="rId5"/>
          <a:stretch>
            <a:fillRect/>
          </a:stretch>
        </p:blipFill>
        <p:spPr>
          <a:xfrm>
            <a:off x="6326626" y="4822259"/>
            <a:ext cx="190188" cy="133132"/>
          </a:xfrm>
          <a:prstGeom prst="rect">
            <a:avLst/>
          </a:prstGeom>
        </p:spPr>
      </p:pic>
      <p:pic>
        <p:nvPicPr>
          <p:cNvPr id="31" name="Picture 30">
            <a:extLst>
              <a:ext uri="{FF2B5EF4-FFF2-40B4-BE49-F238E27FC236}">
                <a16:creationId xmlns:a16="http://schemas.microsoft.com/office/drawing/2014/main" id="{95BFF84B-9ED9-454F-B52C-8578359DF6A6}"/>
              </a:ext>
            </a:extLst>
          </p:cNvPr>
          <p:cNvPicPr>
            <a:picLocks noChangeAspect="1"/>
          </p:cNvPicPr>
          <p:nvPr/>
        </p:nvPicPr>
        <p:blipFill>
          <a:blip r:embed="rId6"/>
          <a:stretch>
            <a:fillRect/>
          </a:stretch>
        </p:blipFill>
        <p:spPr>
          <a:xfrm>
            <a:off x="8169728" y="4760289"/>
            <a:ext cx="199697" cy="133131"/>
          </a:xfrm>
          <a:prstGeom prst="rect">
            <a:avLst/>
          </a:prstGeom>
        </p:spPr>
      </p:pic>
    </p:spTree>
    <p:extLst>
      <p:ext uri="{BB962C8B-B14F-4D97-AF65-F5344CB8AC3E}">
        <p14:creationId xmlns:p14="http://schemas.microsoft.com/office/powerpoint/2010/main" val="395536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D20334D-8A57-D541-840E-536872AE1A94}"/>
              </a:ext>
            </a:extLst>
          </p:cNvPr>
          <p:cNvSpPr>
            <a:spLocks noGrp="1"/>
          </p:cNvSpPr>
          <p:nvPr>
            <p:ph type="ftr" sz="quarter" idx="11"/>
          </p:nvPr>
        </p:nvSpPr>
        <p:spPr>
          <a:xfrm>
            <a:off x="3124200" y="6522320"/>
            <a:ext cx="2895600" cy="476250"/>
          </a:xfrm>
        </p:spPr>
        <p:txBody>
          <a:bodyPr/>
          <a:lstStyle/>
          <a:p>
            <a:r>
              <a:rPr lang="es-ES" dirty="0"/>
              <a:t>PAT04_SVM.pptx</a:t>
            </a:r>
          </a:p>
        </p:txBody>
      </p:sp>
      <p:sp>
        <p:nvSpPr>
          <p:cNvPr id="5" name="Slide Number Placeholder 4">
            <a:extLst>
              <a:ext uri="{FF2B5EF4-FFF2-40B4-BE49-F238E27FC236}">
                <a16:creationId xmlns:a16="http://schemas.microsoft.com/office/drawing/2014/main" id="{CA47B50A-8F52-9245-B504-4AE63CCD04A8}"/>
              </a:ext>
            </a:extLst>
          </p:cNvPr>
          <p:cNvSpPr>
            <a:spLocks noGrp="1"/>
          </p:cNvSpPr>
          <p:nvPr>
            <p:ph type="sldNum" sz="quarter" idx="12"/>
          </p:nvPr>
        </p:nvSpPr>
        <p:spPr/>
        <p:txBody>
          <a:bodyPr/>
          <a:lstStyle/>
          <a:p>
            <a:fld id="{B2515E32-AEC1-A643-BA35-1EE2E73D4B01}" type="slidenum">
              <a:rPr lang="es-ES" smtClean="0"/>
              <a:pPr/>
              <a:t>37</a:t>
            </a:fld>
            <a:endParaRPr lang="es-ES"/>
          </a:p>
        </p:txBody>
      </p:sp>
      <p:pic>
        <p:nvPicPr>
          <p:cNvPr id="6" name="Picture 5">
            <a:extLst>
              <a:ext uri="{FF2B5EF4-FFF2-40B4-BE49-F238E27FC236}">
                <a16:creationId xmlns:a16="http://schemas.microsoft.com/office/drawing/2014/main" id="{AB3BF3E3-DC27-7147-9289-DB6E0A17E15D}"/>
              </a:ext>
            </a:extLst>
          </p:cNvPr>
          <p:cNvPicPr>
            <a:picLocks noChangeAspect="1"/>
          </p:cNvPicPr>
          <p:nvPr/>
        </p:nvPicPr>
        <p:blipFill>
          <a:blip r:embed="rId2"/>
          <a:stretch>
            <a:fillRect/>
          </a:stretch>
        </p:blipFill>
        <p:spPr>
          <a:xfrm>
            <a:off x="1090049" y="3738534"/>
            <a:ext cx="6737771" cy="2715962"/>
          </a:xfrm>
          <a:prstGeom prst="rect">
            <a:avLst/>
          </a:prstGeom>
        </p:spPr>
      </p:pic>
      <p:pic>
        <p:nvPicPr>
          <p:cNvPr id="7" name="Picture 6">
            <a:extLst>
              <a:ext uri="{FF2B5EF4-FFF2-40B4-BE49-F238E27FC236}">
                <a16:creationId xmlns:a16="http://schemas.microsoft.com/office/drawing/2014/main" id="{2390D3A9-91F3-9D4F-8215-5AF35D3EB885}"/>
              </a:ext>
            </a:extLst>
          </p:cNvPr>
          <p:cNvPicPr>
            <a:picLocks noChangeAspect="1"/>
          </p:cNvPicPr>
          <p:nvPr/>
        </p:nvPicPr>
        <p:blipFill>
          <a:blip r:embed="rId3"/>
          <a:stretch>
            <a:fillRect/>
          </a:stretch>
        </p:blipFill>
        <p:spPr>
          <a:xfrm>
            <a:off x="1106130" y="1039827"/>
            <a:ext cx="6737770" cy="2741713"/>
          </a:xfrm>
          <a:prstGeom prst="rect">
            <a:avLst/>
          </a:prstGeom>
        </p:spPr>
      </p:pic>
      <p:sp>
        <p:nvSpPr>
          <p:cNvPr id="8" name="TextBox 7">
            <a:extLst>
              <a:ext uri="{FF2B5EF4-FFF2-40B4-BE49-F238E27FC236}">
                <a16:creationId xmlns:a16="http://schemas.microsoft.com/office/drawing/2014/main" id="{C4B1FB86-918D-8245-8044-A2896387C6C5}"/>
              </a:ext>
            </a:extLst>
          </p:cNvPr>
          <p:cNvSpPr txBox="1"/>
          <p:nvPr/>
        </p:nvSpPr>
        <p:spPr>
          <a:xfrm>
            <a:off x="793059" y="539399"/>
            <a:ext cx="4645824" cy="461665"/>
          </a:xfrm>
          <a:prstGeom prst="rect">
            <a:avLst/>
          </a:prstGeom>
          <a:noFill/>
        </p:spPr>
        <p:txBody>
          <a:bodyPr wrap="none" rtlCol="0">
            <a:spAutoFit/>
          </a:bodyPr>
          <a:lstStyle/>
          <a:p>
            <a:r>
              <a:rPr lang="en-US" sz="2400">
                <a:latin typeface="Trebuchet MS" panose="020B0703020202090204" pitchFamily="34" charset="0"/>
                <a:cs typeface="Trebuchet MS"/>
              </a:rPr>
              <a:t>Examples: SVM-LIN and SVM-RBF</a:t>
            </a:r>
            <a:endParaRPr lang="en-US" sz="2400" dirty="0">
              <a:latin typeface="Trebuchet MS" panose="020B0703020202090204" pitchFamily="34" charset="0"/>
              <a:cs typeface="Trebuchet MS"/>
            </a:endParaRPr>
          </a:p>
        </p:txBody>
      </p:sp>
    </p:spTree>
    <p:extLst>
      <p:ext uri="{BB962C8B-B14F-4D97-AF65-F5344CB8AC3E}">
        <p14:creationId xmlns:p14="http://schemas.microsoft.com/office/powerpoint/2010/main" val="2770368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D20334D-8A57-D541-840E-536872AE1A94}"/>
              </a:ext>
            </a:extLst>
          </p:cNvPr>
          <p:cNvSpPr>
            <a:spLocks noGrp="1"/>
          </p:cNvSpPr>
          <p:nvPr>
            <p:ph type="ftr" sz="quarter" idx="11"/>
          </p:nvPr>
        </p:nvSpPr>
        <p:spPr>
          <a:xfrm>
            <a:off x="3124200" y="6522320"/>
            <a:ext cx="2895600" cy="476250"/>
          </a:xfrm>
        </p:spPr>
        <p:txBody>
          <a:bodyPr/>
          <a:lstStyle/>
          <a:p>
            <a:r>
              <a:rPr lang="es-ES" dirty="0"/>
              <a:t>PAT04_SVM.pptx</a:t>
            </a:r>
          </a:p>
        </p:txBody>
      </p:sp>
      <p:sp>
        <p:nvSpPr>
          <p:cNvPr id="5" name="Slide Number Placeholder 4">
            <a:extLst>
              <a:ext uri="{FF2B5EF4-FFF2-40B4-BE49-F238E27FC236}">
                <a16:creationId xmlns:a16="http://schemas.microsoft.com/office/drawing/2014/main" id="{CA47B50A-8F52-9245-B504-4AE63CCD04A8}"/>
              </a:ext>
            </a:extLst>
          </p:cNvPr>
          <p:cNvSpPr>
            <a:spLocks noGrp="1"/>
          </p:cNvSpPr>
          <p:nvPr>
            <p:ph type="sldNum" sz="quarter" idx="12"/>
          </p:nvPr>
        </p:nvSpPr>
        <p:spPr/>
        <p:txBody>
          <a:bodyPr/>
          <a:lstStyle/>
          <a:p>
            <a:fld id="{B2515E32-AEC1-A643-BA35-1EE2E73D4B01}" type="slidenum">
              <a:rPr lang="es-ES" smtClean="0"/>
              <a:pPr/>
              <a:t>38</a:t>
            </a:fld>
            <a:endParaRPr lang="es-ES"/>
          </a:p>
        </p:txBody>
      </p:sp>
      <p:sp>
        <p:nvSpPr>
          <p:cNvPr id="8" name="TextBox 7">
            <a:extLst>
              <a:ext uri="{FF2B5EF4-FFF2-40B4-BE49-F238E27FC236}">
                <a16:creationId xmlns:a16="http://schemas.microsoft.com/office/drawing/2014/main" id="{C4B1FB86-918D-8245-8044-A2896387C6C5}"/>
              </a:ext>
            </a:extLst>
          </p:cNvPr>
          <p:cNvSpPr txBox="1"/>
          <p:nvPr/>
        </p:nvSpPr>
        <p:spPr>
          <a:xfrm>
            <a:off x="793059" y="539399"/>
            <a:ext cx="3624710" cy="461665"/>
          </a:xfrm>
          <a:prstGeom prst="rect">
            <a:avLst/>
          </a:prstGeom>
          <a:noFill/>
        </p:spPr>
        <p:txBody>
          <a:bodyPr wrap="none" rtlCol="0">
            <a:spAutoFit/>
          </a:bodyPr>
          <a:lstStyle/>
          <a:p>
            <a:r>
              <a:rPr lang="en-US" sz="2400" dirty="0">
                <a:latin typeface="Trebuchet MS" panose="020B0703020202090204" pitchFamily="34" charset="0"/>
                <a:cs typeface="Trebuchet MS"/>
              </a:rPr>
              <a:t>SVM in SKLEARN - Python</a:t>
            </a:r>
          </a:p>
        </p:txBody>
      </p:sp>
      <p:pic>
        <p:nvPicPr>
          <p:cNvPr id="10" name="Picture 9">
            <a:extLst>
              <a:ext uri="{FF2B5EF4-FFF2-40B4-BE49-F238E27FC236}">
                <a16:creationId xmlns:a16="http://schemas.microsoft.com/office/drawing/2014/main" id="{6CBF80A7-8A4B-CD4C-885C-866FBB013805}"/>
              </a:ext>
            </a:extLst>
          </p:cNvPr>
          <p:cNvPicPr>
            <a:picLocks noChangeAspect="1"/>
          </p:cNvPicPr>
          <p:nvPr/>
        </p:nvPicPr>
        <p:blipFill>
          <a:blip r:embed="rId2"/>
          <a:stretch>
            <a:fillRect/>
          </a:stretch>
        </p:blipFill>
        <p:spPr>
          <a:xfrm>
            <a:off x="0" y="1527130"/>
            <a:ext cx="9144000" cy="3803740"/>
          </a:xfrm>
          <a:prstGeom prst="rect">
            <a:avLst/>
          </a:prstGeom>
        </p:spPr>
      </p:pic>
    </p:spTree>
    <p:extLst>
      <p:ext uri="{BB962C8B-B14F-4D97-AF65-F5344CB8AC3E}">
        <p14:creationId xmlns:p14="http://schemas.microsoft.com/office/powerpoint/2010/main" val="3328258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D20334D-8A57-D541-840E-536872AE1A94}"/>
              </a:ext>
            </a:extLst>
          </p:cNvPr>
          <p:cNvSpPr>
            <a:spLocks noGrp="1"/>
          </p:cNvSpPr>
          <p:nvPr>
            <p:ph type="ftr" sz="quarter" idx="11"/>
          </p:nvPr>
        </p:nvSpPr>
        <p:spPr>
          <a:xfrm>
            <a:off x="3124200" y="6522320"/>
            <a:ext cx="2895600" cy="476250"/>
          </a:xfrm>
        </p:spPr>
        <p:txBody>
          <a:bodyPr/>
          <a:lstStyle/>
          <a:p>
            <a:r>
              <a:rPr lang="es-ES" dirty="0"/>
              <a:t>PAT04_SVM.pptx</a:t>
            </a:r>
          </a:p>
        </p:txBody>
      </p:sp>
      <p:sp>
        <p:nvSpPr>
          <p:cNvPr id="5" name="Slide Number Placeholder 4">
            <a:extLst>
              <a:ext uri="{FF2B5EF4-FFF2-40B4-BE49-F238E27FC236}">
                <a16:creationId xmlns:a16="http://schemas.microsoft.com/office/drawing/2014/main" id="{CA47B50A-8F52-9245-B504-4AE63CCD04A8}"/>
              </a:ext>
            </a:extLst>
          </p:cNvPr>
          <p:cNvSpPr>
            <a:spLocks noGrp="1"/>
          </p:cNvSpPr>
          <p:nvPr>
            <p:ph type="sldNum" sz="quarter" idx="12"/>
          </p:nvPr>
        </p:nvSpPr>
        <p:spPr/>
        <p:txBody>
          <a:bodyPr/>
          <a:lstStyle/>
          <a:p>
            <a:fld id="{B2515E32-AEC1-A643-BA35-1EE2E73D4B01}" type="slidenum">
              <a:rPr lang="es-ES" smtClean="0"/>
              <a:pPr/>
              <a:t>39</a:t>
            </a:fld>
            <a:endParaRPr lang="es-ES"/>
          </a:p>
        </p:txBody>
      </p:sp>
      <p:sp>
        <p:nvSpPr>
          <p:cNvPr id="8" name="TextBox 7">
            <a:extLst>
              <a:ext uri="{FF2B5EF4-FFF2-40B4-BE49-F238E27FC236}">
                <a16:creationId xmlns:a16="http://schemas.microsoft.com/office/drawing/2014/main" id="{C4B1FB86-918D-8245-8044-A2896387C6C5}"/>
              </a:ext>
            </a:extLst>
          </p:cNvPr>
          <p:cNvSpPr txBox="1"/>
          <p:nvPr/>
        </p:nvSpPr>
        <p:spPr>
          <a:xfrm>
            <a:off x="793059" y="539399"/>
            <a:ext cx="3624710" cy="461665"/>
          </a:xfrm>
          <a:prstGeom prst="rect">
            <a:avLst/>
          </a:prstGeom>
          <a:noFill/>
        </p:spPr>
        <p:txBody>
          <a:bodyPr wrap="none" rtlCol="0">
            <a:spAutoFit/>
          </a:bodyPr>
          <a:lstStyle/>
          <a:p>
            <a:r>
              <a:rPr lang="en-US" sz="2400" dirty="0">
                <a:latin typeface="Trebuchet MS" panose="020B0703020202090204" pitchFamily="34" charset="0"/>
                <a:cs typeface="Trebuchet MS"/>
              </a:rPr>
              <a:t>SVM in SKLEARN - Python</a:t>
            </a:r>
          </a:p>
        </p:txBody>
      </p:sp>
      <p:sp>
        <p:nvSpPr>
          <p:cNvPr id="2" name="TextBox 1">
            <a:extLst>
              <a:ext uri="{FF2B5EF4-FFF2-40B4-BE49-F238E27FC236}">
                <a16:creationId xmlns:a16="http://schemas.microsoft.com/office/drawing/2014/main" id="{74A7EC4E-6048-EF4C-AF57-B29322F9EFC9}"/>
              </a:ext>
            </a:extLst>
          </p:cNvPr>
          <p:cNvSpPr txBox="1"/>
          <p:nvPr/>
        </p:nvSpPr>
        <p:spPr>
          <a:xfrm>
            <a:off x="793059" y="2270234"/>
            <a:ext cx="7893741" cy="4247317"/>
          </a:xfrm>
          <a:prstGeom prst="rect">
            <a:avLst/>
          </a:prstGeom>
          <a:noFill/>
        </p:spPr>
        <p:txBody>
          <a:bodyPr wrap="square" rtlCol="0">
            <a:spAutoFit/>
          </a:bodyPr>
          <a:lstStyle/>
          <a:p>
            <a:r>
              <a:rPr lang="en-AU" dirty="0"/>
              <a:t>Intuitively, the gamma parameter defines how far the influence of a single training example reaches, with low values meaning ‘far’ and high values meaning ‘close’. The gamma parameters can be seen as the inverse of the radius of influence of samples selected by the model as support vectors.</a:t>
            </a:r>
          </a:p>
          <a:p>
            <a:endParaRPr lang="en-AU" dirty="0"/>
          </a:p>
          <a:p>
            <a:r>
              <a:rPr lang="en-AU" dirty="0"/>
              <a:t>The C parameter trades off correct classification of training examples against maximization of the decision function’s margin. For larger values of C, a smaller margin will be accepted if the decision function is better at classifying all training points correctly. A lower C will encourage a larger margin, therefore a simpler decision function, at the cost of training accuracy. In other </a:t>
            </a:r>
            <a:r>
              <a:rPr lang="en-AU" dirty="0" err="1"/>
              <a:t>words``C</a:t>
            </a:r>
            <a:r>
              <a:rPr lang="en-AU" dirty="0"/>
              <a:t>`` behaves as a regularization parameter in the SVM.</a:t>
            </a:r>
          </a:p>
          <a:p>
            <a:endParaRPr lang="en-AU" dirty="0"/>
          </a:p>
          <a:p>
            <a:r>
              <a:rPr lang="en-AU" dirty="0">
                <a:hlinkClick r:id="rId2"/>
              </a:rPr>
              <a:t>https://scikit-learn.org/stable/auto_examples/svm/plot_rbf_parameters.html</a:t>
            </a:r>
            <a:endParaRPr lang="en-AU" dirty="0"/>
          </a:p>
          <a:p>
            <a:endParaRPr lang="en-US" dirty="0"/>
          </a:p>
        </p:txBody>
      </p:sp>
    </p:spTree>
    <p:extLst>
      <p:ext uri="{BB962C8B-B14F-4D97-AF65-F5344CB8AC3E}">
        <p14:creationId xmlns:p14="http://schemas.microsoft.com/office/powerpoint/2010/main" val="268901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4325974" cy="461665"/>
          </a:xfrm>
          <a:prstGeom prst="rect">
            <a:avLst/>
          </a:prstGeom>
          <a:noFill/>
        </p:spPr>
        <p:txBody>
          <a:bodyPr wrap="none" rtlCol="0">
            <a:spAutoFit/>
          </a:bodyPr>
          <a:lstStyle/>
          <a:p>
            <a:r>
              <a:rPr lang="en-US" sz="2400" dirty="0">
                <a:latin typeface="Trebuchet MS"/>
                <a:cs typeface="Trebuchet MS"/>
              </a:rPr>
              <a:t>SVM: Support Vector Machines</a:t>
            </a:r>
          </a:p>
        </p:txBody>
      </p:sp>
      <p:grpSp>
        <p:nvGrpSpPr>
          <p:cNvPr id="5" name="Group 4"/>
          <p:cNvGrpSpPr/>
          <p:nvPr/>
        </p:nvGrpSpPr>
        <p:grpSpPr>
          <a:xfrm>
            <a:off x="1131333" y="1385737"/>
            <a:ext cx="6156508" cy="1449296"/>
            <a:chOff x="1131333" y="1385737"/>
            <a:chExt cx="6156508" cy="1449296"/>
          </a:xfrm>
        </p:grpSpPr>
        <p:pic>
          <p:nvPicPr>
            <p:cNvPr id="2" name="Picture 1" descr="Screen Shot 2014-10-28 at 5.5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756" y="1385737"/>
              <a:ext cx="1732085" cy="1449296"/>
            </a:xfrm>
            <a:prstGeom prst="rect">
              <a:avLst/>
            </a:prstGeom>
          </p:spPr>
        </p:pic>
        <p:sp>
          <p:nvSpPr>
            <p:cNvPr id="3" name="Rectangle 2"/>
            <p:cNvSpPr/>
            <p:nvPr/>
          </p:nvSpPr>
          <p:spPr>
            <a:xfrm>
              <a:off x="1131333" y="1886411"/>
              <a:ext cx="3618411" cy="369332"/>
            </a:xfrm>
            <a:prstGeom prst="rect">
              <a:avLst/>
            </a:prstGeom>
          </p:spPr>
          <p:txBody>
            <a:bodyPr wrap="none">
              <a:spAutoFit/>
            </a:bodyPr>
            <a:lstStyle/>
            <a:p>
              <a:r>
                <a:rPr lang="en-US" dirty="0">
                  <a:latin typeface="Trebuchet MS"/>
                  <a:cs typeface="Trebuchet MS"/>
                </a:rPr>
                <a:t>1) Linear with perfect separation</a:t>
              </a:r>
            </a:p>
          </p:txBody>
        </p:sp>
      </p:grpSp>
      <p:grpSp>
        <p:nvGrpSpPr>
          <p:cNvPr id="6" name="Group 5"/>
          <p:cNvGrpSpPr/>
          <p:nvPr/>
        </p:nvGrpSpPr>
        <p:grpSpPr>
          <a:xfrm>
            <a:off x="1127429" y="3374709"/>
            <a:ext cx="6155606" cy="1449296"/>
            <a:chOff x="1131333" y="1385737"/>
            <a:chExt cx="6155606" cy="144929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658" y="1385737"/>
              <a:ext cx="1730281" cy="1449296"/>
            </a:xfrm>
            <a:prstGeom prst="rect">
              <a:avLst/>
            </a:prstGeom>
          </p:spPr>
        </p:pic>
        <p:sp>
          <p:nvSpPr>
            <p:cNvPr id="8" name="Rectangle 7"/>
            <p:cNvSpPr/>
            <p:nvPr/>
          </p:nvSpPr>
          <p:spPr>
            <a:xfrm>
              <a:off x="1131333" y="1886411"/>
              <a:ext cx="3937947" cy="369332"/>
            </a:xfrm>
            <a:prstGeom prst="rect">
              <a:avLst/>
            </a:prstGeom>
          </p:spPr>
          <p:txBody>
            <a:bodyPr wrap="none">
              <a:spAutoFit/>
            </a:bodyPr>
            <a:lstStyle/>
            <a:p>
              <a:r>
                <a:rPr lang="en-US" dirty="0">
                  <a:solidFill>
                    <a:schemeClr val="bg1">
                      <a:lumMod val="85000"/>
                    </a:schemeClr>
                  </a:solidFill>
                  <a:latin typeface="Trebuchet MS"/>
                  <a:cs typeface="Trebuchet MS"/>
                </a:rPr>
                <a:t>2) Linear with no perfect separation</a:t>
              </a:r>
            </a:p>
          </p:txBody>
        </p:sp>
      </p:grpSp>
      <p:grpSp>
        <p:nvGrpSpPr>
          <p:cNvPr id="9" name="Group 8"/>
          <p:cNvGrpSpPr/>
          <p:nvPr/>
        </p:nvGrpSpPr>
        <p:grpSpPr>
          <a:xfrm>
            <a:off x="1133294" y="5197608"/>
            <a:ext cx="6016655" cy="1449296"/>
            <a:chOff x="1131333" y="1385737"/>
            <a:chExt cx="6016655" cy="1449296"/>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609" y="1385737"/>
              <a:ext cx="1452379" cy="1449296"/>
            </a:xfrm>
            <a:prstGeom prst="rect">
              <a:avLst/>
            </a:prstGeom>
          </p:spPr>
        </p:pic>
        <p:sp>
          <p:nvSpPr>
            <p:cNvPr id="11" name="Rectangle 10"/>
            <p:cNvSpPr/>
            <p:nvPr/>
          </p:nvSpPr>
          <p:spPr>
            <a:xfrm>
              <a:off x="1131333" y="1886411"/>
              <a:ext cx="1523787" cy="369332"/>
            </a:xfrm>
            <a:prstGeom prst="rect">
              <a:avLst/>
            </a:prstGeom>
          </p:spPr>
          <p:txBody>
            <a:bodyPr wrap="none">
              <a:spAutoFit/>
            </a:bodyPr>
            <a:lstStyle/>
            <a:p>
              <a:r>
                <a:rPr lang="en-US" dirty="0">
                  <a:solidFill>
                    <a:srgbClr val="D9D9D9"/>
                  </a:solidFill>
                  <a:latin typeface="Trebuchet MS"/>
                  <a:cs typeface="Trebuchet MS"/>
                </a:rPr>
                <a:t>3) Non linear</a:t>
              </a:r>
            </a:p>
          </p:txBody>
        </p:sp>
      </p:grpSp>
      <p:sp>
        <p:nvSpPr>
          <p:cNvPr id="12" name="Rectangle 11"/>
          <p:cNvSpPr/>
          <p:nvPr/>
        </p:nvSpPr>
        <p:spPr>
          <a:xfrm>
            <a:off x="5470769" y="3370385"/>
            <a:ext cx="1924539" cy="3233615"/>
          </a:xfrm>
          <a:prstGeom prst="rect">
            <a:avLst/>
          </a:prstGeom>
          <a:solidFill>
            <a:schemeClr val="bg1">
              <a:alpha val="8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ooter Placeholder 12">
            <a:extLst>
              <a:ext uri="{FF2B5EF4-FFF2-40B4-BE49-F238E27FC236}">
                <a16:creationId xmlns:a16="http://schemas.microsoft.com/office/drawing/2014/main" id="{817D0CEC-628D-0F4E-B80C-C2C7E7EF8A9C}"/>
              </a:ext>
            </a:extLst>
          </p:cNvPr>
          <p:cNvSpPr>
            <a:spLocks noGrp="1"/>
          </p:cNvSpPr>
          <p:nvPr>
            <p:ph type="ftr" sz="quarter" idx="11"/>
          </p:nvPr>
        </p:nvSpPr>
        <p:spPr/>
        <p:txBody>
          <a:bodyPr/>
          <a:lstStyle/>
          <a:p>
            <a:r>
              <a:rPr lang="es-ES"/>
              <a:t>PAT04_SVM.pptx</a:t>
            </a:r>
          </a:p>
        </p:txBody>
      </p:sp>
      <p:sp>
        <p:nvSpPr>
          <p:cNvPr id="14" name="Slide Number Placeholder 13">
            <a:extLst>
              <a:ext uri="{FF2B5EF4-FFF2-40B4-BE49-F238E27FC236}">
                <a16:creationId xmlns:a16="http://schemas.microsoft.com/office/drawing/2014/main" id="{DDC07254-23AF-8D4F-87C0-1BE3C4335EEF}"/>
              </a:ext>
            </a:extLst>
          </p:cNvPr>
          <p:cNvSpPr>
            <a:spLocks noGrp="1"/>
          </p:cNvSpPr>
          <p:nvPr>
            <p:ph type="sldNum" sz="quarter" idx="12"/>
          </p:nvPr>
        </p:nvSpPr>
        <p:spPr/>
        <p:txBody>
          <a:bodyPr/>
          <a:lstStyle/>
          <a:p>
            <a:fld id="{B2515E32-AEC1-A643-BA35-1EE2E73D4B01}" type="slidenum">
              <a:rPr lang="es-ES" smtClean="0"/>
              <a:pPr/>
              <a:t>4</a:t>
            </a:fld>
            <a:endParaRPr lang="es-ES"/>
          </a:p>
        </p:txBody>
      </p:sp>
    </p:spTree>
    <p:extLst>
      <p:ext uri="{BB962C8B-B14F-4D97-AF65-F5344CB8AC3E}">
        <p14:creationId xmlns:p14="http://schemas.microsoft.com/office/powerpoint/2010/main" val="2246758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4325974" cy="461665"/>
          </a:xfrm>
          <a:prstGeom prst="rect">
            <a:avLst/>
          </a:prstGeom>
          <a:noFill/>
        </p:spPr>
        <p:txBody>
          <a:bodyPr wrap="none" rtlCol="0">
            <a:spAutoFit/>
          </a:bodyPr>
          <a:lstStyle/>
          <a:p>
            <a:r>
              <a:rPr lang="en-US" sz="2400" dirty="0">
                <a:latin typeface="Trebuchet MS"/>
                <a:cs typeface="Trebuchet MS"/>
              </a:rPr>
              <a:t>SVM: Support Vector Machines</a:t>
            </a:r>
          </a:p>
        </p:txBody>
      </p:sp>
      <p:grpSp>
        <p:nvGrpSpPr>
          <p:cNvPr id="5" name="Group 4"/>
          <p:cNvGrpSpPr/>
          <p:nvPr/>
        </p:nvGrpSpPr>
        <p:grpSpPr>
          <a:xfrm>
            <a:off x="1131333" y="1385737"/>
            <a:ext cx="6156508" cy="1449296"/>
            <a:chOff x="1131333" y="1385737"/>
            <a:chExt cx="6156508" cy="1449296"/>
          </a:xfrm>
        </p:grpSpPr>
        <p:pic>
          <p:nvPicPr>
            <p:cNvPr id="2" name="Picture 1" descr="Screen Shot 2014-10-28 at 5.58.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756" y="1385737"/>
              <a:ext cx="1732085" cy="1449296"/>
            </a:xfrm>
            <a:prstGeom prst="rect">
              <a:avLst/>
            </a:prstGeom>
          </p:spPr>
        </p:pic>
        <p:sp>
          <p:nvSpPr>
            <p:cNvPr id="3" name="Rectangle 2"/>
            <p:cNvSpPr/>
            <p:nvPr/>
          </p:nvSpPr>
          <p:spPr>
            <a:xfrm>
              <a:off x="1131333" y="1886411"/>
              <a:ext cx="3618411" cy="369332"/>
            </a:xfrm>
            <a:prstGeom prst="rect">
              <a:avLst/>
            </a:prstGeom>
          </p:spPr>
          <p:txBody>
            <a:bodyPr wrap="none">
              <a:spAutoFit/>
            </a:bodyPr>
            <a:lstStyle/>
            <a:p>
              <a:r>
                <a:rPr lang="en-US" dirty="0">
                  <a:latin typeface="Trebuchet MS"/>
                  <a:cs typeface="Trebuchet MS"/>
                </a:rPr>
                <a:t>1) Linear with perfect separation</a:t>
              </a:r>
            </a:p>
          </p:txBody>
        </p:sp>
      </p:grpSp>
      <p:grpSp>
        <p:nvGrpSpPr>
          <p:cNvPr id="6" name="Group 5"/>
          <p:cNvGrpSpPr/>
          <p:nvPr/>
        </p:nvGrpSpPr>
        <p:grpSpPr>
          <a:xfrm>
            <a:off x="1127429" y="3374709"/>
            <a:ext cx="6155606" cy="1449296"/>
            <a:chOff x="1131333" y="1385737"/>
            <a:chExt cx="6155606" cy="144929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658" y="1385737"/>
              <a:ext cx="1730281" cy="1449296"/>
            </a:xfrm>
            <a:prstGeom prst="rect">
              <a:avLst/>
            </a:prstGeom>
          </p:spPr>
        </p:pic>
        <p:sp>
          <p:nvSpPr>
            <p:cNvPr id="8" name="Rectangle 7"/>
            <p:cNvSpPr/>
            <p:nvPr/>
          </p:nvSpPr>
          <p:spPr>
            <a:xfrm>
              <a:off x="1131333" y="1886411"/>
              <a:ext cx="3937947" cy="369332"/>
            </a:xfrm>
            <a:prstGeom prst="rect">
              <a:avLst/>
            </a:prstGeom>
          </p:spPr>
          <p:txBody>
            <a:bodyPr wrap="none">
              <a:spAutoFit/>
            </a:bodyPr>
            <a:lstStyle/>
            <a:p>
              <a:r>
                <a:rPr lang="en-US" dirty="0">
                  <a:latin typeface="Trebuchet MS"/>
                  <a:cs typeface="Trebuchet MS"/>
                </a:rPr>
                <a:t>2) Linear with no perfect separation</a:t>
              </a:r>
            </a:p>
          </p:txBody>
        </p:sp>
      </p:grpSp>
      <p:grpSp>
        <p:nvGrpSpPr>
          <p:cNvPr id="9" name="Group 8"/>
          <p:cNvGrpSpPr/>
          <p:nvPr/>
        </p:nvGrpSpPr>
        <p:grpSpPr>
          <a:xfrm>
            <a:off x="1133294" y="5197608"/>
            <a:ext cx="6016655" cy="1449296"/>
            <a:chOff x="1131333" y="1385737"/>
            <a:chExt cx="6016655" cy="1449296"/>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609" y="1385737"/>
              <a:ext cx="1452379" cy="1449296"/>
            </a:xfrm>
            <a:prstGeom prst="rect">
              <a:avLst/>
            </a:prstGeom>
          </p:spPr>
        </p:pic>
        <p:sp>
          <p:nvSpPr>
            <p:cNvPr id="11" name="Rectangle 10"/>
            <p:cNvSpPr/>
            <p:nvPr/>
          </p:nvSpPr>
          <p:spPr>
            <a:xfrm>
              <a:off x="1131333" y="1886411"/>
              <a:ext cx="1523787" cy="369332"/>
            </a:xfrm>
            <a:prstGeom prst="rect">
              <a:avLst/>
            </a:prstGeom>
          </p:spPr>
          <p:txBody>
            <a:bodyPr wrap="none">
              <a:spAutoFit/>
            </a:bodyPr>
            <a:lstStyle/>
            <a:p>
              <a:r>
                <a:rPr lang="en-US" dirty="0">
                  <a:latin typeface="Trebuchet MS"/>
                  <a:cs typeface="Trebuchet MS"/>
                </a:rPr>
                <a:t>3) Non linear</a:t>
              </a:r>
            </a:p>
          </p:txBody>
        </p:sp>
      </p:grpSp>
      <p:sp>
        <p:nvSpPr>
          <p:cNvPr id="12" name="Footer Placeholder 11">
            <a:extLst>
              <a:ext uri="{FF2B5EF4-FFF2-40B4-BE49-F238E27FC236}">
                <a16:creationId xmlns:a16="http://schemas.microsoft.com/office/drawing/2014/main" id="{EC2A0125-3964-A34C-A567-AF967251BDDE}"/>
              </a:ext>
            </a:extLst>
          </p:cNvPr>
          <p:cNvSpPr>
            <a:spLocks noGrp="1"/>
          </p:cNvSpPr>
          <p:nvPr>
            <p:ph type="ftr" sz="quarter" idx="11"/>
          </p:nvPr>
        </p:nvSpPr>
        <p:spPr/>
        <p:txBody>
          <a:bodyPr/>
          <a:lstStyle/>
          <a:p>
            <a:r>
              <a:rPr lang="es-ES"/>
              <a:t>PAT04_SVM.pptx</a:t>
            </a:r>
          </a:p>
        </p:txBody>
      </p:sp>
      <p:sp>
        <p:nvSpPr>
          <p:cNvPr id="13" name="Slide Number Placeholder 12">
            <a:extLst>
              <a:ext uri="{FF2B5EF4-FFF2-40B4-BE49-F238E27FC236}">
                <a16:creationId xmlns:a16="http://schemas.microsoft.com/office/drawing/2014/main" id="{7A76F9E2-01AF-F24A-956D-BB57B9E3C3F3}"/>
              </a:ext>
            </a:extLst>
          </p:cNvPr>
          <p:cNvSpPr>
            <a:spLocks noGrp="1"/>
          </p:cNvSpPr>
          <p:nvPr>
            <p:ph type="sldNum" sz="quarter" idx="12"/>
          </p:nvPr>
        </p:nvSpPr>
        <p:spPr/>
        <p:txBody>
          <a:bodyPr/>
          <a:lstStyle/>
          <a:p>
            <a:fld id="{B2515E32-AEC1-A643-BA35-1EE2E73D4B01}" type="slidenum">
              <a:rPr lang="es-ES" smtClean="0"/>
              <a:pPr/>
              <a:t>40</a:t>
            </a:fld>
            <a:endParaRPr lang="es-ES"/>
          </a:p>
        </p:txBody>
      </p:sp>
    </p:spTree>
    <p:extLst>
      <p:ext uri="{BB962C8B-B14F-4D97-AF65-F5344CB8AC3E}">
        <p14:creationId xmlns:p14="http://schemas.microsoft.com/office/powerpoint/2010/main" val="125921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15654" y="3634153"/>
            <a:ext cx="1440160" cy="1800200"/>
            <a:chOff x="2888654" y="3429000"/>
            <a:chExt cx="1440160" cy="1800200"/>
          </a:xfrm>
        </p:grpSpPr>
        <p:sp>
          <p:nvSpPr>
            <p:cNvPr id="6" name="Oval 5"/>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rot="2553764">
            <a:off x="3885494" y="2625234"/>
            <a:ext cx="1922676" cy="1440160"/>
            <a:chOff x="4299707" y="3005336"/>
            <a:chExt cx="1922676" cy="1440160"/>
          </a:xfrm>
          <a:solidFill>
            <a:srgbClr val="0000FF"/>
          </a:solidFill>
        </p:grpSpPr>
        <p:sp>
          <p:nvSpPr>
            <p:cNvPr id="24" name="Oval 23"/>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Right Brace 1"/>
          <p:cNvSpPr/>
          <p:nvPr/>
        </p:nvSpPr>
        <p:spPr>
          <a:xfrm>
            <a:off x="6516216" y="2420888"/>
            <a:ext cx="360040" cy="3024336"/>
          </a:xfrm>
          <a:prstGeom prst="rightBrace">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6876256" y="3687415"/>
            <a:ext cx="1986842" cy="461665"/>
          </a:xfrm>
          <a:prstGeom prst="rect">
            <a:avLst/>
          </a:prstGeom>
          <a:noFill/>
        </p:spPr>
        <p:txBody>
          <a:bodyPr wrap="none" rtlCol="0">
            <a:spAutoFit/>
          </a:bodyPr>
          <a:lstStyle/>
          <a:p>
            <a:r>
              <a:rPr lang="en-US" sz="2400" dirty="0">
                <a:latin typeface="Trebuchet MS"/>
                <a:cs typeface="Trebuchet MS"/>
              </a:rPr>
              <a:t>Training data</a:t>
            </a:r>
          </a:p>
        </p:txBody>
      </p:sp>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sp>
        <p:nvSpPr>
          <p:cNvPr id="45" name="TextBox 44"/>
          <p:cNvSpPr txBox="1"/>
          <p:nvPr/>
        </p:nvSpPr>
        <p:spPr>
          <a:xfrm>
            <a:off x="4762194" y="1837123"/>
            <a:ext cx="1124527" cy="461665"/>
          </a:xfrm>
          <a:prstGeom prst="rect">
            <a:avLst/>
          </a:prstGeom>
          <a:noFill/>
        </p:spPr>
        <p:txBody>
          <a:bodyPr wrap="none" rtlCol="0">
            <a:spAutoFit/>
          </a:bodyPr>
          <a:lstStyle/>
          <a:p>
            <a:r>
              <a:rPr lang="en-US" sz="2400" dirty="0">
                <a:latin typeface="Trebuchet MS"/>
                <a:cs typeface="Trebuchet MS"/>
              </a:rPr>
              <a:t>Class 1</a:t>
            </a:r>
          </a:p>
        </p:txBody>
      </p:sp>
      <p:sp>
        <p:nvSpPr>
          <p:cNvPr id="46" name="TextBox 45"/>
          <p:cNvSpPr txBox="1"/>
          <p:nvPr/>
        </p:nvSpPr>
        <p:spPr>
          <a:xfrm>
            <a:off x="1847056" y="4930062"/>
            <a:ext cx="1124527" cy="461665"/>
          </a:xfrm>
          <a:prstGeom prst="rect">
            <a:avLst/>
          </a:prstGeom>
          <a:noFill/>
        </p:spPr>
        <p:txBody>
          <a:bodyPr wrap="none" rtlCol="0">
            <a:spAutoFit/>
          </a:bodyPr>
          <a:lstStyle/>
          <a:p>
            <a:r>
              <a:rPr lang="en-US" sz="2400" dirty="0">
                <a:latin typeface="Trebuchet MS"/>
                <a:cs typeface="Trebuchet MS"/>
              </a:rPr>
              <a:t>Class 2</a:t>
            </a:r>
          </a:p>
        </p:txBody>
      </p:sp>
      <p:sp>
        <p:nvSpPr>
          <p:cNvPr id="4" name="Footer Placeholder 3">
            <a:extLst>
              <a:ext uri="{FF2B5EF4-FFF2-40B4-BE49-F238E27FC236}">
                <a16:creationId xmlns:a16="http://schemas.microsoft.com/office/drawing/2014/main" id="{1844A2CE-24ED-4E46-AF08-BDD8E9CF3407}"/>
              </a:ext>
            </a:extLst>
          </p:cNvPr>
          <p:cNvSpPr>
            <a:spLocks noGrp="1"/>
          </p:cNvSpPr>
          <p:nvPr>
            <p:ph type="ftr" sz="quarter" idx="11"/>
          </p:nvPr>
        </p:nvSpPr>
        <p:spPr/>
        <p:txBody>
          <a:bodyPr/>
          <a:lstStyle/>
          <a:p>
            <a:r>
              <a:rPr lang="es-ES"/>
              <a:t>PAT04_SVM.pptx</a:t>
            </a:r>
          </a:p>
        </p:txBody>
      </p:sp>
      <p:sp>
        <p:nvSpPr>
          <p:cNvPr id="5" name="Slide Number Placeholder 4">
            <a:extLst>
              <a:ext uri="{FF2B5EF4-FFF2-40B4-BE49-F238E27FC236}">
                <a16:creationId xmlns:a16="http://schemas.microsoft.com/office/drawing/2014/main" id="{71330017-92D4-094A-ABC2-AAD9A87A51EE}"/>
              </a:ext>
            </a:extLst>
          </p:cNvPr>
          <p:cNvSpPr>
            <a:spLocks noGrp="1"/>
          </p:cNvSpPr>
          <p:nvPr>
            <p:ph type="sldNum" sz="quarter" idx="12"/>
          </p:nvPr>
        </p:nvSpPr>
        <p:spPr/>
        <p:txBody>
          <a:bodyPr/>
          <a:lstStyle/>
          <a:p>
            <a:fld id="{B2515E32-AEC1-A643-BA35-1EE2E73D4B01}" type="slidenum">
              <a:rPr lang="es-ES" smtClean="0"/>
              <a:pPr/>
              <a:t>5</a:t>
            </a:fld>
            <a:endParaRPr lang="es-ES"/>
          </a:p>
        </p:txBody>
      </p:sp>
    </p:spTree>
    <p:extLst>
      <p:ext uri="{BB962C8B-B14F-4D97-AF65-F5344CB8AC3E}">
        <p14:creationId xmlns:p14="http://schemas.microsoft.com/office/powerpoint/2010/main" val="134812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grpSp>
        <p:nvGrpSpPr>
          <p:cNvPr id="52" name="Group 51"/>
          <p:cNvGrpSpPr/>
          <p:nvPr/>
        </p:nvGrpSpPr>
        <p:grpSpPr>
          <a:xfrm>
            <a:off x="1023836" y="1513036"/>
            <a:ext cx="8174200" cy="4338733"/>
            <a:chOff x="1023836" y="1513036"/>
            <a:chExt cx="8174200" cy="4338733"/>
          </a:xfrm>
        </p:grpSpPr>
        <p:sp>
          <p:nvSpPr>
            <p:cNvPr id="45" name="TextBox 44"/>
            <p:cNvSpPr txBox="1"/>
            <p:nvPr/>
          </p:nvSpPr>
          <p:spPr>
            <a:xfrm>
              <a:off x="5550884" y="1513036"/>
              <a:ext cx="364715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Line 1 separates the classes perfectly</a:t>
              </a:r>
            </a:p>
          </p:txBody>
        </p:sp>
        <p:cxnSp>
          <p:nvCxnSpPr>
            <p:cNvPr id="48" name="Straight Connector 47"/>
            <p:cNvCxnSpPr/>
            <p:nvPr/>
          </p:nvCxnSpPr>
          <p:spPr>
            <a:xfrm>
              <a:off x="2637692" y="222738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023836" y="1938966"/>
              <a:ext cx="1563950"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 1</a:t>
              </a:r>
            </a:p>
          </p:txBody>
        </p:sp>
      </p:grpSp>
      <p:grpSp>
        <p:nvGrpSpPr>
          <p:cNvPr id="53" name="Group 52"/>
          <p:cNvGrpSpPr/>
          <p:nvPr/>
        </p:nvGrpSpPr>
        <p:grpSpPr>
          <a:xfrm>
            <a:off x="883163" y="1782664"/>
            <a:ext cx="8320738" cy="3727182"/>
            <a:chOff x="877298" y="1513036"/>
            <a:chExt cx="8320738" cy="3727182"/>
          </a:xfrm>
        </p:grpSpPr>
        <p:sp>
          <p:nvSpPr>
            <p:cNvPr id="54" name="TextBox 53"/>
            <p:cNvSpPr txBox="1"/>
            <p:nvPr/>
          </p:nvSpPr>
          <p:spPr>
            <a:xfrm>
              <a:off x="5550884" y="1513036"/>
              <a:ext cx="3647152" cy="338554"/>
            </a:xfrm>
            <a:prstGeom prst="rect">
              <a:avLst/>
            </a:prstGeom>
            <a:noFill/>
          </p:spPr>
          <p:txBody>
            <a:bodyPr wrap="none" rtlCol="0">
              <a:spAutoFit/>
            </a:bodyPr>
            <a:lstStyle/>
            <a:p>
              <a:r>
                <a:rPr lang="en-US" sz="1600" dirty="0">
                  <a:solidFill>
                    <a:srgbClr val="00FF00"/>
                  </a:solidFill>
                  <a:latin typeface="Trebuchet MS"/>
                  <a:cs typeface="Trebuchet MS"/>
                </a:rPr>
                <a:t>Line 2 separates the classes perfectly</a:t>
              </a:r>
            </a:p>
          </p:txBody>
        </p:sp>
        <p:cxnSp>
          <p:nvCxnSpPr>
            <p:cNvPr id="55" name="Straight Connector 54"/>
            <p:cNvCxnSpPr/>
            <p:nvPr/>
          </p:nvCxnSpPr>
          <p:spPr>
            <a:xfrm>
              <a:off x="2485289" y="2387603"/>
              <a:ext cx="3946769" cy="2852615"/>
            </a:xfrm>
            <a:prstGeom prst="line">
              <a:avLst/>
            </a:prstGeom>
            <a:ln>
              <a:solidFill>
                <a:srgbClr val="00FF00"/>
              </a:solidFill>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877298" y="2222270"/>
              <a:ext cx="1563950" cy="338554"/>
            </a:xfrm>
            <a:prstGeom prst="rect">
              <a:avLst/>
            </a:prstGeom>
            <a:noFill/>
          </p:spPr>
          <p:txBody>
            <a:bodyPr wrap="none" rtlCol="0">
              <a:spAutoFit/>
            </a:bodyPr>
            <a:lstStyle/>
            <a:p>
              <a:r>
                <a:rPr lang="en-US" sz="1600" dirty="0">
                  <a:solidFill>
                    <a:srgbClr val="00FF00"/>
                  </a:solidFill>
                  <a:latin typeface="Trebuchet MS"/>
                  <a:cs typeface="Trebuchet MS"/>
                </a:rPr>
                <a:t>Decision Line 2</a:t>
              </a:r>
            </a:p>
          </p:txBody>
        </p:sp>
      </p:grpSp>
      <p:grpSp>
        <p:nvGrpSpPr>
          <p:cNvPr id="60" name="Group 59"/>
          <p:cNvGrpSpPr/>
          <p:nvPr/>
        </p:nvGrpSpPr>
        <p:grpSpPr>
          <a:xfrm>
            <a:off x="781568" y="2052292"/>
            <a:ext cx="8428198" cy="2812785"/>
            <a:chOff x="769838" y="1513036"/>
            <a:chExt cx="8428198" cy="2812785"/>
          </a:xfrm>
        </p:grpSpPr>
        <p:sp>
          <p:nvSpPr>
            <p:cNvPr id="61" name="TextBox 60"/>
            <p:cNvSpPr txBox="1"/>
            <p:nvPr/>
          </p:nvSpPr>
          <p:spPr>
            <a:xfrm>
              <a:off x="5550884" y="1513036"/>
              <a:ext cx="3647152" cy="338554"/>
            </a:xfrm>
            <a:prstGeom prst="rect">
              <a:avLst/>
            </a:prstGeom>
            <a:noFill/>
          </p:spPr>
          <p:txBody>
            <a:bodyPr wrap="none" rtlCol="0">
              <a:spAutoFit/>
            </a:bodyPr>
            <a:lstStyle/>
            <a:p>
              <a:r>
                <a:rPr lang="en-US" sz="1600" dirty="0">
                  <a:solidFill>
                    <a:srgbClr val="FF6600"/>
                  </a:solidFill>
                  <a:latin typeface="Trebuchet MS"/>
                  <a:cs typeface="Trebuchet MS"/>
                </a:rPr>
                <a:t>Line 3 separates the classes perfectly</a:t>
              </a:r>
            </a:p>
          </p:txBody>
        </p:sp>
        <p:cxnSp>
          <p:nvCxnSpPr>
            <p:cNvPr id="62" name="Straight Connector 61"/>
            <p:cNvCxnSpPr/>
            <p:nvPr/>
          </p:nvCxnSpPr>
          <p:spPr>
            <a:xfrm>
              <a:off x="2293808" y="2704129"/>
              <a:ext cx="4269154" cy="1621692"/>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769838" y="2534888"/>
              <a:ext cx="1563950" cy="338554"/>
            </a:xfrm>
            <a:prstGeom prst="rect">
              <a:avLst/>
            </a:prstGeom>
            <a:noFill/>
          </p:spPr>
          <p:txBody>
            <a:bodyPr wrap="none" rtlCol="0">
              <a:spAutoFit/>
            </a:bodyPr>
            <a:lstStyle/>
            <a:p>
              <a:r>
                <a:rPr lang="en-US" sz="1600" dirty="0">
                  <a:solidFill>
                    <a:srgbClr val="FF6600"/>
                  </a:solidFill>
                  <a:latin typeface="Trebuchet MS"/>
                  <a:cs typeface="Trebuchet MS"/>
                </a:rPr>
                <a:t>Decision Line 3</a:t>
              </a:r>
            </a:p>
          </p:txBody>
        </p:sp>
      </p:grpSp>
      <p:sp>
        <p:nvSpPr>
          <p:cNvPr id="69" name="TextBox 68"/>
          <p:cNvSpPr txBox="1"/>
          <p:nvPr/>
        </p:nvSpPr>
        <p:spPr>
          <a:xfrm>
            <a:off x="6232769" y="2569308"/>
            <a:ext cx="2288870" cy="369332"/>
          </a:xfrm>
          <a:prstGeom prst="rect">
            <a:avLst/>
          </a:prstGeom>
          <a:noFill/>
        </p:spPr>
        <p:txBody>
          <a:bodyPr wrap="none" rtlCol="0">
            <a:spAutoFit/>
          </a:bodyPr>
          <a:lstStyle/>
          <a:p>
            <a:r>
              <a:rPr lang="en-US" dirty="0">
                <a:latin typeface="Trebuchet MS"/>
                <a:cs typeface="Trebuchet MS"/>
              </a:rPr>
              <a:t>Which</a:t>
            </a:r>
            <a:r>
              <a:rPr lang="en-US" dirty="0"/>
              <a:t> one is better?</a:t>
            </a:r>
          </a:p>
        </p:txBody>
      </p:sp>
      <p:grpSp>
        <p:nvGrpSpPr>
          <p:cNvPr id="70" name="Group 69"/>
          <p:cNvGrpSpPr/>
          <p:nvPr/>
        </p:nvGrpSpPr>
        <p:grpSpPr>
          <a:xfrm>
            <a:off x="3015654" y="3634153"/>
            <a:ext cx="1440160" cy="1800200"/>
            <a:chOff x="2888654" y="3429000"/>
            <a:chExt cx="1440160" cy="1800200"/>
          </a:xfrm>
        </p:grpSpPr>
        <p:sp>
          <p:nvSpPr>
            <p:cNvPr id="71" name="Oval 70"/>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p:cNvGrpSpPr/>
          <p:nvPr/>
        </p:nvGrpSpPr>
        <p:grpSpPr>
          <a:xfrm rot="2553764">
            <a:off x="3885494" y="2625234"/>
            <a:ext cx="1922676" cy="1440160"/>
            <a:chOff x="4299707" y="3005336"/>
            <a:chExt cx="1922676" cy="1440160"/>
          </a:xfrm>
          <a:solidFill>
            <a:srgbClr val="0000FF"/>
          </a:solidFill>
        </p:grpSpPr>
        <p:sp>
          <p:nvSpPr>
            <p:cNvPr id="90" name="Oval 89"/>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Footer Placeholder 1">
            <a:extLst>
              <a:ext uri="{FF2B5EF4-FFF2-40B4-BE49-F238E27FC236}">
                <a16:creationId xmlns:a16="http://schemas.microsoft.com/office/drawing/2014/main" id="{108066DA-3A80-FA45-AF6D-B61BCB7775D4}"/>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E426FBCC-A5A5-FA46-9455-16426826445B}"/>
              </a:ext>
            </a:extLst>
          </p:cNvPr>
          <p:cNvSpPr>
            <a:spLocks noGrp="1"/>
          </p:cNvSpPr>
          <p:nvPr>
            <p:ph type="sldNum" sz="quarter" idx="12"/>
          </p:nvPr>
        </p:nvSpPr>
        <p:spPr/>
        <p:txBody>
          <a:bodyPr/>
          <a:lstStyle/>
          <a:p>
            <a:fld id="{B2515E32-AEC1-A643-BA35-1EE2E73D4B01}" type="slidenum">
              <a:rPr lang="es-ES" smtClean="0"/>
              <a:pPr/>
              <a:t>6</a:t>
            </a:fld>
            <a:endParaRPr lang="es-ES"/>
          </a:p>
        </p:txBody>
      </p:sp>
    </p:spTree>
    <p:extLst>
      <p:ext uri="{BB962C8B-B14F-4D97-AF65-F5344CB8AC3E}">
        <p14:creationId xmlns:p14="http://schemas.microsoft.com/office/powerpoint/2010/main" val="330715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cxnSp>
        <p:nvCxnSpPr>
          <p:cNvPr id="48" name="Straight Connector 47"/>
          <p:cNvCxnSpPr/>
          <p:nvPr/>
        </p:nvCxnSpPr>
        <p:spPr>
          <a:xfrm>
            <a:off x="2637692" y="222738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2780323" y="1513036"/>
            <a:ext cx="6080370" cy="4534114"/>
            <a:chOff x="2780323" y="1513036"/>
            <a:chExt cx="6080370" cy="4534114"/>
          </a:xfrm>
        </p:grpSpPr>
        <p:grpSp>
          <p:nvGrpSpPr>
            <p:cNvPr id="46" name="Group 45"/>
            <p:cNvGrpSpPr/>
            <p:nvPr/>
          </p:nvGrpSpPr>
          <p:grpSpPr>
            <a:xfrm>
              <a:off x="2780323" y="1513036"/>
              <a:ext cx="6080370" cy="4534114"/>
              <a:chOff x="2780323" y="1513036"/>
              <a:chExt cx="6080370" cy="4534114"/>
            </a:xfrm>
          </p:grpSpPr>
          <p:sp>
            <p:nvSpPr>
              <p:cNvPr id="45" name="TextBox 44"/>
              <p:cNvSpPr txBox="1"/>
              <p:nvPr/>
            </p:nvSpPr>
            <p:spPr>
              <a:xfrm>
                <a:off x="5550885" y="1513036"/>
                <a:ext cx="3309808" cy="1077218"/>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For a decision line, we define margin ‘</a:t>
                </a: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as the perpendicular distance of the line to the nearest sample of class 1.</a:t>
                </a:r>
              </a:p>
            </p:txBody>
          </p:sp>
          <p:cxnSp>
            <p:nvCxnSpPr>
              <p:cNvPr id="81" name="Straight Connector 80"/>
              <p:cNvCxnSpPr/>
              <p:nvPr/>
            </p:nvCxnSpPr>
            <p:spPr>
              <a:xfrm>
                <a:off x="2780323" y="2076946"/>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p:nvPr/>
            </p:nvCxnSpPr>
            <p:spPr>
              <a:xfrm flipH="1">
                <a:off x="5949462" y="5148385"/>
                <a:ext cx="341923" cy="36146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5490308" y="5681780"/>
                <a:ext cx="328247" cy="36537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sp>
          <p:nvSpPr>
            <p:cNvPr id="47" name="Rectangle 46"/>
            <p:cNvSpPr/>
            <p:nvPr/>
          </p:nvSpPr>
          <p:spPr>
            <a:xfrm>
              <a:off x="6260476" y="4807411"/>
              <a:ext cx="393971" cy="369332"/>
            </a:xfrm>
            <a:prstGeom prst="rect">
              <a:avLst/>
            </a:prstGeom>
          </p:spPr>
          <p:txBody>
            <a:bodyPr wrap="none">
              <a:spAutoFit/>
            </a:bodyPr>
            <a:lstStyle/>
            <a:p>
              <a:r>
                <a:rPr lang="en-US" dirty="0">
                  <a:solidFill>
                    <a:srgbClr val="0000FF"/>
                  </a:solidFill>
                  <a:latin typeface="Trebuchet MS"/>
                  <a:cs typeface="Trebuchet MS"/>
                </a:rPr>
                <a:t>b</a:t>
              </a:r>
              <a:r>
                <a:rPr lang="en-US" baseline="-25000" dirty="0">
                  <a:solidFill>
                    <a:srgbClr val="0000FF"/>
                  </a:solidFill>
                  <a:latin typeface="Trebuchet MS"/>
                  <a:cs typeface="Trebuchet MS"/>
                </a:rPr>
                <a:t>1</a:t>
              </a:r>
              <a:endParaRPr lang="en-US" dirty="0"/>
            </a:p>
          </p:txBody>
        </p:sp>
      </p:grpSp>
      <p:grpSp>
        <p:nvGrpSpPr>
          <p:cNvPr id="89" name="Group 88"/>
          <p:cNvGrpSpPr/>
          <p:nvPr/>
        </p:nvGrpSpPr>
        <p:grpSpPr>
          <a:xfrm>
            <a:off x="2186705" y="2301611"/>
            <a:ext cx="6702168" cy="3815882"/>
            <a:chOff x="2186705" y="2301611"/>
            <a:chExt cx="6702168" cy="3815882"/>
          </a:xfrm>
        </p:grpSpPr>
        <p:grpSp>
          <p:nvGrpSpPr>
            <p:cNvPr id="84" name="Group 83"/>
            <p:cNvGrpSpPr/>
            <p:nvPr/>
          </p:nvGrpSpPr>
          <p:grpSpPr>
            <a:xfrm>
              <a:off x="2473580" y="2301611"/>
              <a:ext cx="6415293" cy="3815882"/>
              <a:chOff x="2477484" y="1289539"/>
              <a:chExt cx="6415293" cy="3815882"/>
            </a:xfrm>
          </p:grpSpPr>
          <p:sp>
            <p:nvSpPr>
              <p:cNvPr id="85" name="TextBox 84"/>
              <p:cNvSpPr txBox="1"/>
              <p:nvPr/>
            </p:nvSpPr>
            <p:spPr>
              <a:xfrm>
                <a:off x="5582969" y="1544302"/>
                <a:ext cx="3309808" cy="830997"/>
              </a:xfrm>
              <a:prstGeom prst="rect">
                <a:avLst/>
              </a:prstGeom>
              <a:noFill/>
            </p:spPr>
            <p:txBody>
              <a:bodyPr wrap="square" rtlCol="0">
                <a:spAutoFit/>
              </a:bodyPr>
              <a:lstStyle/>
              <a:p>
                <a:r>
                  <a:rPr lang="en-US" sz="1600">
                    <a:solidFill>
                      <a:schemeClr val="tx1">
                        <a:lumMod val="65000"/>
                        <a:lumOff val="35000"/>
                      </a:schemeClr>
                    </a:solidFill>
                    <a:latin typeface="Trebuchet MS"/>
                    <a:cs typeface="Trebuchet MS"/>
                  </a:rPr>
                  <a:t>And </a:t>
                </a:r>
                <a:r>
                  <a:rPr lang="en-US" sz="1600" dirty="0">
                    <a:solidFill>
                      <a:schemeClr val="tx1">
                        <a:lumMod val="65000"/>
                        <a:lumOff val="35000"/>
                      </a:schemeClr>
                    </a:solidFill>
                    <a:latin typeface="Trebuchet MS"/>
                    <a:cs typeface="Trebuchet MS"/>
                  </a:rPr>
                  <a:t>we define margin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a:t>
                </a:r>
                <a:r>
                  <a:rPr lang="en-US" sz="1600" dirty="0">
                    <a:solidFill>
                      <a:schemeClr val="tx1">
                        <a:lumMod val="65000"/>
                        <a:lumOff val="35000"/>
                      </a:schemeClr>
                    </a:solidFill>
                    <a:latin typeface="Trebuchet MS"/>
                    <a:cs typeface="Trebuchet MS"/>
                  </a:rPr>
                  <a:t>’ as the perpendicular distance of the line to the nearest sample of class 2.</a:t>
                </a:r>
              </a:p>
            </p:txBody>
          </p:sp>
          <p:cxnSp>
            <p:nvCxnSpPr>
              <p:cNvPr id="86" name="Straight Connector 85"/>
              <p:cNvCxnSpPr/>
              <p:nvPr/>
            </p:nvCxnSpPr>
            <p:spPr>
              <a:xfrm>
                <a:off x="2477484" y="1481037"/>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H="1">
                <a:off x="3038231" y="1289539"/>
                <a:ext cx="341923" cy="3614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flipV="1">
                <a:off x="2491156" y="1871779"/>
                <a:ext cx="328247" cy="3653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49" name="Rectangle 48"/>
            <p:cNvSpPr/>
            <p:nvPr/>
          </p:nvSpPr>
          <p:spPr>
            <a:xfrm>
              <a:off x="2186705" y="3127104"/>
              <a:ext cx="393971" cy="369332"/>
            </a:xfrm>
            <a:prstGeom prst="rect">
              <a:avLst/>
            </a:prstGeom>
          </p:spPr>
          <p:txBody>
            <a:bodyPr wrap="none">
              <a:spAutoFit/>
            </a:bodyPr>
            <a:lstStyle/>
            <a:p>
              <a:r>
                <a:rPr lang="en-US" dirty="0">
                  <a:solidFill>
                    <a:srgbClr val="FF0000"/>
                  </a:solidFill>
                  <a:latin typeface="Trebuchet MS"/>
                  <a:cs typeface="Trebuchet MS"/>
                </a:rPr>
                <a:t>b</a:t>
              </a:r>
              <a:r>
                <a:rPr lang="en-US" baseline="-25000" dirty="0">
                  <a:solidFill>
                    <a:srgbClr val="FF0000"/>
                  </a:solidFill>
                  <a:latin typeface="Trebuchet MS"/>
                  <a:cs typeface="Trebuchet MS"/>
                </a:rPr>
                <a:t>2</a:t>
              </a:r>
              <a:endParaRPr lang="en-US" dirty="0"/>
            </a:p>
          </p:txBody>
        </p:sp>
      </p:grpSp>
      <p:grpSp>
        <p:nvGrpSpPr>
          <p:cNvPr id="90" name="Group 89"/>
          <p:cNvGrpSpPr/>
          <p:nvPr/>
        </p:nvGrpSpPr>
        <p:grpSpPr>
          <a:xfrm rot="2553764">
            <a:off x="3885494" y="2625234"/>
            <a:ext cx="1922676" cy="1440160"/>
            <a:chOff x="4299707" y="3005336"/>
            <a:chExt cx="1922676" cy="1440160"/>
          </a:xfrm>
          <a:solidFill>
            <a:srgbClr val="0000FF"/>
          </a:solidFill>
        </p:grpSpPr>
        <p:sp>
          <p:nvSpPr>
            <p:cNvPr id="91" name="Oval 90"/>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9" name="TextBox 108"/>
          <p:cNvSpPr txBox="1"/>
          <p:nvPr/>
        </p:nvSpPr>
        <p:spPr>
          <a:xfrm>
            <a:off x="3885286" y="2932878"/>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110" name="TextBox 109"/>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2" name="Footer Placeholder 1">
            <a:extLst>
              <a:ext uri="{FF2B5EF4-FFF2-40B4-BE49-F238E27FC236}">
                <a16:creationId xmlns:a16="http://schemas.microsoft.com/office/drawing/2014/main" id="{18593968-57F4-3C47-B7E9-35EAA2317142}"/>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D427F5B3-B878-CD43-8DDC-266042ACC34F}"/>
              </a:ext>
            </a:extLst>
          </p:cNvPr>
          <p:cNvSpPr>
            <a:spLocks noGrp="1"/>
          </p:cNvSpPr>
          <p:nvPr>
            <p:ph type="sldNum" sz="quarter" idx="12"/>
          </p:nvPr>
        </p:nvSpPr>
        <p:spPr/>
        <p:txBody>
          <a:bodyPr/>
          <a:lstStyle/>
          <a:p>
            <a:fld id="{B2515E32-AEC1-A643-BA35-1EE2E73D4B01}" type="slidenum">
              <a:rPr lang="es-ES" smtClean="0"/>
              <a:pPr/>
              <a:t>7</a:t>
            </a:fld>
            <a:endParaRPr lang="es-ES"/>
          </a:p>
        </p:txBody>
      </p:sp>
    </p:spTree>
    <p:extLst>
      <p:ext uri="{BB962C8B-B14F-4D97-AF65-F5344CB8AC3E}">
        <p14:creationId xmlns:p14="http://schemas.microsoft.com/office/powerpoint/2010/main" val="45980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cxnSp>
        <p:nvCxnSpPr>
          <p:cNvPr id="48" name="Straight Connector 47"/>
          <p:cNvCxnSpPr/>
          <p:nvPr/>
        </p:nvCxnSpPr>
        <p:spPr>
          <a:xfrm>
            <a:off x="2637692" y="2227385"/>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6303098" y="1513036"/>
            <a:ext cx="3309808" cy="1077218"/>
          </a:xfrm>
          <a:prstGeom prst="rect">
            <a:avLst/>
          </a:prstGeom>
          <a:noFill/>
        </p:spPr>
        <p:txBody>
          <a:bodyPr wrap="square" rtlCol="0">
            <a:spAutoFit/>
          </a:bodyPr>
          <a:lstStyle/>
          <a:p>
            <a:r>
              <a:rPr lang="en-US" sz="1600" dirty="0">
                <a:solidFill>
                  <a:srgbClr val="404040"/>
                </a:solidFill>
                <a:latin typeface="Trebuchet MS"/>
                <a:cs typeface="Trebuchet MS"/>
              </a:rPr>
              <a:t>KEY IDEAS OF SVM:</a:t>
            </a:r>
          </a:p>
          <a:p>
            <a:endParaRPr lang="en-US" sz="1600" dirty="0">
              <a:solidFill>
                <a:srgbClr val="404040"/>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p:txBody>
      </p:sp>
      <p:cxnSp>
        <p:nvCxnSpPr>
          <p:cNvPr id="81" name="Straight Connector 80"/>
          <p:cNvCxnSpPr/>
          <p:nvPr/>
        </p:nvCxnSpPr>
        <p:spPr>
          <a:xfrm>
            <a:off x="2780323" y="2076946"/>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p:nvPr/>
        </p:nvCxnSpPr>
        <p:spPr>
          <a:xfrm flipH="1">
            <a:off x="5949462" y="5148385"/>
            <a:ext cx="341923" cy="36146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5490308" y="5681780"/>
            <a:ext cx="328247" cy="36537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6260476" y="4807411"/>
            <a:ext cx="393971" cy="369332"/>
          </a:xfrm>
          <a:prstGeom prst="rect">
            <a:avLst/>
          </a:prstGeom>
        </p:spPr>
        <p:txBody>
          <a:bodyPr wrap="none">
            <a:spAutoFit/>
          </a:bodyPr>
          <a:lstStyle/>
          <a:p>
            <a:r>
              <a:rPr lang="en-US" dirty="0">
                <a:solidFill>
                  <a:srgbClr val="0000FF"/>
                </a:solidFill>
                <a:latin typeface="Trebuchet MS"/>
                <a:cs typeface="Trebuchet MS"/>
              </a:rPr>
              <a:t>b</a:t>
            </a:r>
            <a:r>
              <a:rPr lang="en-US" baseline="-25000" dirty="0">
                <a:solidFill>
                  <a:srgbClr val="0000FF"/>
                </a:solidFill>
                <a:latin typeface="Trebuchet MS"/>
                <a:cs typeface="Trebuchet MS"/>
              </a:rPr>
              <a:t>1</a:t>
            </a:r>
            <a:endParaRPr lang="en-US" dirty="0"/>
          </a:p>
        </p:txBody>
      </p:sp>
      <p:grpSp>
        <p:nvGrpSpPr>
          <p:cNvPr id="89" name="Group 88"/>
          <p:cNvGrpSpPr/>
          <p:nvPr/>
        </p:nvGrpSpPr>
        <p:grpSpPr>
          <a:xfrm>
            <a:off x="2186705" y="2301611"/>
            <a:ext cx="3618183" cy="3815882"/>
            <a:chOff x="2186705" y="2301611"/>
            <a:chExt cx="3618183" cy="3815882"/>
          </a:xfrm>
        </p:grpSpPr>
        <p:grpSp>
          <p:nvGrpSpPr>
            <p:cNvPr id="84" name="Group 83"/>
            <p:cNvGrpSpPr/>
            <p:nvPr/>
          </p:nvGrpSpPr>
          <p:grpSpPr>
            <a:xfrm>
              <a:off x="2473580" y="2301611"/>
              <a:ext cx="3331308" cy="3815882"/>
              <a:chOff x="2477484" y="1289539"/>
              <a:chExt cx="3331308" cy="3815882"/>
            </a:xfrm>
          </p:grpSpPr>
          <p:cxnSp>
            <p:nvCxnSpPr>
              <p:cNvPr id="86" name="Straight Connector 85"/>
              <p:cNvCxnSpPr/>
              <p:nvPr/>
            </p:nvCxnSpPr>
            <p:spPr>
              <a:xfrm>
                <a:off x="2477484" y="1481037"/>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H="1">
                <a:off x="3038231" y="1289539"/>
                <a:ext cx="341923" cy="3614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flipV="1">
                <a:off x="2491156" y="1871779"/>
                <a:ext cx="328247" cy="3653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49" name="Rectangle 48"/>
            <p:cNvSpPr/>
            <p:nvPr/>
          </p:nvSpPr>
          <p:spPr>
            <a:xfrm>
              <a:off x="2186705" y="3127104"/>
              <a:ext cx="393971" cy="369332"/>
            </a:xfrm>
            <a:prstGeom prst="rect">
              <a:avLst/>
            </a:prstGeom>
          </p:spPr>
          <p:txBody>
            <a:bodyPr wrap="none">
              <a:spAutoFit/>
            </a:bodyPr>
            <a:lstStyle/>
            <a:p>
              <a:r>
                <a:rPr lang="en-US" dirty="0">
                  <a:solidFill>
                    <a:srgbClr val="FF0000"/>
                  </a:solidFill>
                  <a:latin typeface="Trebuchet MS"/>
                  <a:cs typeface="Trebuchet MS"/>
                </a:rPr>
                <a:t>b</a:t>
              </a:r>
              <a:r>
                <a:rPr lang="en-US" baseline="-25000" dirty="0">
                  <a:solidFill>
                    <a:srgbClr val="FF0000"/>
                  </a:solidFill>
                  <a:latin typeface="Trebuchet MS"/>
                  <a:cs typeface="Trebuchet MS"/>
                </a:rPr>
                <a:t>2</a:t>
              </a:r>
              <a:endParaRPr lang="en-US" dirty="0"/>
            </a:p>
          </p:txBody>
        </p:sp>
      </p:grpSp>
      <p:grpSp>
        <p:nvGrpSpPr>
          <p:cNvPr id="60" name="Group 59"/>
          <p:cNvGrpSpPr/>
          <p:nvPr/>
        </p:nvGrpSpPr>
        <p:grpSpPr>
          <a:xfrm rot="2553764">
            <a:off x="3885494" y="2625234"/>
            <a:ext cx="1922676" cy="1440160"/>
            <a:chOff x="4299707" y="3005336"/>
            <a:chExt cx="1922676" cy="1440160"/>
          </a:xfrm>
          <a:solidFill>
            <a:srgbClr val="0000FF"/>
          </a:solidFill>
        </p:grpSpPr>
        <p:sp>
          <p:nvSpPr>
            <p:cNvPr id="61" name="Oval 60"/>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 name="TextBox 102"/>
          <p:cNvSpPr txBox="1"/>
          <p:nvPr/>
        </p:nvSpPr>
        <p:spPr>
          <a:xfrm>
            <a:off x="3885286" y="2932878"/>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104" name="TextBox 103"/>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2" name="Footer Placeholder 1">
            <a:extLst>
              <a:ext uri="{FF2B5EF4-FFF2-40B4-BE49-F238E27FC236}">
                <a16:creationId xmlns:a16="http://schemas.microsoft.com/office/drawing/2014/main" id="{75C891AE-9E40-3240-AD1A-CEE352333A1C}"/>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F036B3DE-7D29-A543-A17B-85F246CDEECE}"/>
              </a:ext>
            </a:extLst>
          </p:cNvPr>
          <p:cNvSpPr>
            <a:spLocks noGrp="1"/>
          </p:cNvSpPr>
          <p:nvPr>
            <p:ph type="sldNum" sz="quarter" idx="12"/>
          </p:nvPr>
        </p:nvSpPr>
        <p:spPr/>
        <p:txBody>
          <a:bodyPr/>
          <a:lstStyle/>
          <a:p>
            <a:fld id="{B2515E32-AEC1-A643-BA35-1EE2E73D4B01}" type="slidenum">
              <a:rPr lang="es-ES" smtClean="0"/>
              <a:pPr/>
              <a:t>8</a:t>
            </a:fld>
            <a:endParaRPr lang="es-ES"/>
          </a:p>
        </p:txBody>
      </p:sp>
    </p:spTree>
    <p:extLst>
      <p:ext uri="{BB962C8B-B14F-4D97-AF65-F5344CB8AC3E}">
        <p14:creationId xmlns:p14="http://schemas.microsoft.com/office/powerpoint/2010/main" val="141195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11560" y="764704"/>
            <a:ext cx="6200135" cy="461665"/>
          </a:xfrm>
          <a:prstGeom prst="rect">
            <a:avLst/>
          </a:prstGeom>
          <a:noFill/>
        </p:spPr>
        <p:txBody>
          <a:bodyPr wrap="none" rtlCol="0">
            <a:spAutoFit/>
          </a:bodyPr>
          <a:lstStyle/>
          <a:p>
            <a:r>
              <a:rPr lang="en-US" sz="2400" dirty="0">
                <a:latin typeface="Trebuchet MS"/>
                <a:cs typeface="Trebuchet MS"/>
              </a:rPr>
              <a:t>SVM: Support Vector Machines (two classes)</a:t>
            </a:r>
          </a:p>
        </p:txBody>
      </p:sp>
      <p:cxnSp>
        <p:nvCxnSpPr>
          <p:cNvPr id="48" name="Straight Connector 47"/>
          <p:cNvCxnSpPr/>
          <p:nvPr/>
        </p:nvCxnSpPr>
        <p:spPr>
          <a:xfrm>
            <a:off x="2598616" y="2266461"/>
            <a:ext cx="3331308" cy="3624384"/>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111757" y="1899890"/>
            <a:ext cx="1394532" cy="338554"/>
          </a:xfrm>
          <a:prstGeom prst="rect">
            <a:avLst/>
          </a:prstGeom>
          <a:noFill/>
        </p:spPr>
        <p:txBody>
          <a:bodyPr wrap="none" rtlCol="0">
            <a:spAutoFit/>
          </a:bodyPr>
          <a:lstStyle/>
          <a:p>
            <a:r>
              <a:rPr lang="en-US" sz="1600" dirty="0">
                <a:solidFill>
                  <a:schemeClr val="tx1">
                    <a:lumMod val="65000"/>
                    <a:lumOff val="35000"/>
                  </a:schemeClr>
                </a:solidFill>
                <a:latin typeface="Trebuchet MS"/>
                <a:cs typeface="Trebuchet MS"/>
              </a:rPr>
              <a:t>Decision Line</a:t>
            </a:r>
          </a:p>
        </p:txBody>
      </p:sp>
      <p:grpSp>
        <p:nvGrpSpPr>
          <p:cNvPr id="57" name="Group 56"/>
          <p:cNvGrpSpPr/>
          <p:nvPr/>
        </p:nvGrpSpPr>
        <p:grpSpPr>
          <a:xfrm>
            <a:off x="3015654" y="3634153"/>
            <a:ext cx="1440160" cy="1800200"/>
            <a:chOff x="2888654" y="3429000"/>
            <a:chExt cx="1440160" cy="1800200"/>
          </a:xfrm>
        </p:grpSpPr>
        <p:sp>
          <p:nvSpPr>
            <p:cNvPr id="58" name="Oval 57"/>
            <p:cNvSpPr/>
            <p:nvPr/>
          </p:nvSpPr>
          <p:spPr>
            <a:xfrm>
              <a:off x="3032670" y="342900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2960662" y="400506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888654"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220487" y="4067623"/>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24869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3392710" y="3861048"/>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752750" y="407707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368074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360873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087108" y="4197925"/>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96877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112790" y="450912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3176686" y="3717032"/>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2960662" y="465313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2888654" y="436510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464718" y="4149080"/>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3248694" y="5013176"/>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3392710" y="4725144"/>
              <a:ext cx="216024" cy="21602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 name="TextBox 44"/>
          <p:cNvSpPr txBox="1"/>
          <p:nvPr/>
        </p:nvSpPr>
        <p:spPr>
          <a:xfrm>
            <a:off x="6303098" y="1513036"/>
            <a:ext cx="3309808" cy="1077218"/>
          </a:xfrm>
          <a:prstGeom prst="rect">
            <a:avLst/>
          </a:prstGeom>
          <a:noFill/>
        </p:spPr>
        <p:txBody>
          <a:bodyPr wrap="square" rtlCol="0">
            <a:spAutoFit/>
          </a:bodyPr>
          <a:lstStyle/>
          <a:p>
            <a:r>
              <a:rPr lang="en-US" sz="1600" dirty="0">
                <a:solidFill>
                  <a:schemeClr val="tx1">
                    <a:lumMod val="65000"/>
                    <a:lumOff val="35000"/>
                  </a:schemeClr>
                </a:solidFill>
                <a:latin typeface="Trebuchet MS"/>
                <a:cs typeface="Trebuchet MS"/>
              </a:rPr>
              <a:t>KEY IDEAS OF SVM:</a:t>
            </a:r>
          </a:p>
          <a:p>
            <a:endParaRPr lang="en-US" sz="1600" dirty="0">
              <a:solidFill>
                <a:schemeClr val="tx1">
                  <a:lumMod val="65000"/>
                  <a:lumOff val="35000"/>
                </a:schemeClr>
              </a:solidFill>
              <a:latin typeface="Trebuchet MS"/>
              <a:cs typeface="Trebuchet MS"/>
            </a:endParaRPr>
          </a:p>
          <a:p>
            <a:pPr marL="342900" indent="-342900">
              <a:buAutoNum type="arabicParenR"/>
            </a:pPr>
            <a:r>
              <a:rPr lang="en-US" sz="1600" dirty="0">
                <a:solidFill>
                  <a:srgbClr val="0000FF"/>
                </a:solidFill>
                <a:latin typeface="Trebuchet MS"/>
                <a:cs typeface="Trebuchet MS"/>
              </a:rPr>
              <a:t>b</a:t>
            </a:r>
            <a:r>
              <a:rPr lang="en-US" sz="1600" baseline="-25000" dirty="0">
                <a:solidFill>
                  <a:srgbClr val="0000FF"/>
                </a:solidFill>
                <a:latin typeface="Trebuchet MS"/>
                <a:cs typeface="Trebuchet MS"/>
              </a:rPr>
              <a:t>1</a:t>
            </a:r>
            <a:r>
              <a:rPr lang="en-US" sz="1600" dirty="0">
                <a:solidFill>
                  <a:schemeClr val="tx1">
                    <a:lumMod val="65000"/>
                    <a:lumOff val="35000"/>
                  </a:schemeClr>
                </a:solidFill>
                <a:latin typeface="Trebuchet MS"/>
                <a:cs typeface="Trebuchet MS"/>
              </a:rPr>
              <a:t> = </a:t>
            </a:r>
            <a:r>
              <a:rPr lang="en-US" sz="1600" dirty="0">
                <a:solidFill>
                  <a:srgbClr val="FF0000"/>
                </a:solidFill>
                <a:latin typeface="Trebuchet MS"/>
                <a:cs typeface="Trebuchet MS"/>
              </a:rPr>
              <a:t>b</a:t>
            </a:r>
            <a:r>
              <a:rPr lang="en-US" sz="1600" baseline="-25000" dirty="0">
                <a:solidFill>
                  <a:srgbClr val="FF0000"/>
                </a:solidFill>
                <a:latin typeface="Trebuchet MS"/>
                <a:cs typeface="Trebuchet MS"/>
              </a:rPr>
              <a:t>2 </a:t>
            </a:r>
            <a:r>
              <a:rPr lang="en-US" sz="1600" dirty="0">
                <a:solidFill>
                  <a:schemeClr val="tx1">
                    <a:lumMod val="65000"/>
                    <a:lumOff val="35000"/>
                  </a:schemeClr>
                </a:solidFill>
                <a:latin typeface="Trebuchet MS"/>
                <a:cs typeface="Trebuchet MS"/>
              </a:rPr>
              <a:t>= b.</a:t>
            </a:r>
          </a:p>
          <a:p>
            <a:pPr marL="342900" indent="-342900">
              <a:buAutoNum type="arabicParenR"/>
            </a:pPr>
            <a:endParaRPr lang="en-US" sz="1600" dirty="0">
              <a:solidFill>
                <a:schemeClr val="tx1">
                  <a:lumMod val="65000"/>
                  <a:lumOff val="35000"/>
                </a:schemeClr>
              </a:solidFill>
              <a:latin typeface="Trebuchet MS"/>
              <a:cs typeface="Trebuchet MS"/>
            </a:endParaRPr>
          </a:p>
        </p:txBody>
      </p:sp>
      <p:cxnSp>
        <p:nvCxnSpPr>
          <p:cNvPr id="81" name="Straight Connector 80"/>
          <p:cNvCxnSpPr/>
          <p:nvPr/>
        </p:nvCxnSpPr>
        <p:spPr>
          <a:xfrm>
            <a:off x="2780323" y="2076946"/>
            <a:ext cx="3331308" cy="3624384"/>
          </a:xfrm>
          <a:prstGeom prst="line">
            <a:avLst/>
          </a:prstGeom>
          <a:ln w="12700" cmpd="sng">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p:nvPr/>
        </p:nvCxnSpPr>
        <p:spPr>
          <a:xfrm flipH="1">
            <a:off x="5949462" y="5148385"/>
            <a:ext cx="341923" cy="36146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5441463" y="5720856"/>
            <a:ext cx="328247" cy="36537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6260476" y="4807411"/>
            <a:ext cx="759530" cy="369332"/>
          </a:xfrm>
          <a:prstGeom prst="rect">
            <a:avLst/>
          </a:prstGeom>
        </p:spPr>
        <p:txBody>
          <a:bodyPr wrap="none">
            <a:spAutoFit/>
          </a:bodyPr>
          <a:lstStyle/>
          <a:p>
            <a:r>
              <a:rPr lang="en-US" dirty="0">
                <a:solidFill>
                  <a:srgbClr val="0000FF"/>
                </a:solidFill>
                <a:latin typeface="Trebuchet MS"/>
                <a:cs typeface="Trebuchet MS"/>
              </a:rPr>
              <a:t>b</a:t>
            </a:r>
            <a:r>
              <a:rPr lang="en-US" baseline="-25000" dirty="0">
                <a:solidFill>
                  <a:srgbClr val="0000FF"/>
                </a:solidFill>
                <a:latin typeface="Trebuchet MS"/>
                <a:cs typeface="Trebuchet MS"/>
              </a:rPr>
              <a:t>1 </a:t>
            </a:r>
            <a:r>
              <a:rPr lang="en-US" dirty="0">
                <a:solidFill>
                  <a:schemeClr val="tx1">
                    <a:lumMod val="75000"/>
                    <a:lumOff val="25000"/>
                  </a:schemeClr>
                </a:solidFill>
                <a:latin typeface="Trebuchet MS"/>
                <a:cs typeface="Trebuchet MS"/>
              </a:rPr>
              <a:t>= b</a:t>
            </a:r>
            <a:endParaRPr lang="en-US" dirty="0">
              <a:solidFill>
                <a:schemeClr val="tx1">
                  <a:lumMod val="75000"/>
                  <a:lumOff val="25000"/>
                </a:schemeClr>
              </a:solidFill>
            </a:endParaRPr>
          </a:p>
        </p:txBody>
      </p:sp>
      <p:grpSp>
        <p:nvGrpSpPr>
          <p:cNvPr id="89" name="Group 88"/>
          <p:cNvGrpSpPr/>
          <p:nvPr/>
        </p:nvGrpSpPr>
        <p:grpSpPr>
          <a:xfrm>
            <a:off x="2186705" y="2340687"/>
            <a:ext cx="3618183" cy="3776806"/>
            <a:chOff x="2186705" y="2340687"/>
            <a:chExt cx="3618183" cy="3776806"/>
          </a:xfrm>
        </p:grpSpPr>
        <p:grpSp>
          <p:nvGrpSpPr>
            <p:cNvPr id="84" name="Group 83"/>
            <p:cNvGrpSpPr/>
            <p:nvPr/>
          </p:nvGrpSpPr>
          <p:grpSpPr>
            <a:xfrm>
              <a:off x="2473580" y="2340687"/>
              <a:ext cx="3331308" cy="3776806"/>
              <a:chOff x="2477484" y="1328615"/>
              <a:chExt cx="3331308" cy="3776806"/>
            </a:xfrm>
          </p:grpSpPr>
          <p:cxnSp>
            <p:nvCxnSpPr>
              <p:cNvPr id="86" name="Straight Connector 85"/>
              <p:cNvCxnSpPr/>
              <p:nvPr/>
            </p:nvCxnSpPr>
            <p:spPr>
              <a:xfrm>
                <a:off x="2477484" y="1481037"/>
                <a:ext cx="3331308" cy="3624384"/>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H="1">
                <a:off x="2999155" y="1328615"/>
                <a:ext cx="341923" cy="3614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flipV="1">
                <a:off x="2491156" y="1871779"/>
                <a:ext cx="328247" cy="3653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49" name="Rectangle 48"/>
            <p:cNvSpPr/>
            <p:nvPr/>
          </p:nvSpPr>
          <p:spPr>
            <a:xfrm>
              <a:off x="2186705" y="3127104"/>
              <a:ext cx="713168" cy="369332"/>
            </a:xfrm>
            <a:prstGeom prst="rect">
              <a:avLst/>
            </a:prstGeom>
          </p:spPr>
          <p:txBody>
            <a:bodyPr wrap="none">
              <a:spAutoFit/>
            </a:bodyPr>
            <a:lstStyle/>
            <a:p>
              <a:r>
                <a:rPr lang="en-US" dirty="0">
                  <a:solidFill>
                    <a:srgbClr val="FF0000"/>
                  </a:solidFill>
                  <a:latin typeface="Trebuchet MS"/>
                  <a:cs typeface="Trebuchet MS"/>
                </a:rPr>
                <a:t>b</a:t>
              </a:r>
              <a:r>
                <a:rPr lang="en-US" baseline="-25000" dirty="0">
                  <a:solidFill>
                    <a:srgbClr val="FF0000"/>
                  </a:solidFill>
                  <a:latin typeface="Trebuchet MS"/>
                  <a:cs typeface="Trebuchet MS"/>
                </a:rPr>
                <a:t>2</a:t>
              </a:r>
              <a:r>
                <a:rPr lang="en-US" dirty="0">
                  <a:solidFill>
                    <a:schemeClr val="tx1">
                      <a:lumMod val="75000"/>
                      <a:lumOff val="25000"/>
                    </a:schemeClr>
                  </a:solidFill>
                  <a:latin typeface="Trebuchet MS"/>
                  <a:cs typeface="Trebuchet MS"/>
                </a:rPr>
                <a:t>= b</a:t>
              </a:r>
              <a:endParaRPr lang="en-US" dirty="0"/>
            </a:p>
          </p:txBody>
        </p:sp>
      </p:grpSp>
      <p:grpSp>
        <p:nvGrpSpPr>
          <p:cNvPr id="54" name="Group 53"/>
          <p:cNvGrpSpPr/>
          <p:nvPr/>
        </p:nvGrpSpPr>
        <p:grpSpPr>
          <a:xfrm rot="2553764">
            <a:off x="3885494" y="2625234"/>
            <a:ext cx="1922676" cy="1440160"/>
            <a:chOff x="4299707" y="3005336"/>
            <a:chExt cx="1922676" cy="1440160"/>
          </a:xfrm>
          <a:solidFill>
            <a:srgbClr val="0000FF"/>
          </a:solidFill>
        </p:grpSpPr>
        <p:sp>
          <p:nvSpPr>
            <p:cNvPr id="55" name="Oval 54"/>
            <p:cNvSpPr/>
            <p:nvPr/>
          </p:nvSpPr>
          <p:spPr>
            <a:xfrm>
              <a:off x="4716016" y="300533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644008" y="358140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4572000"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148064" y="307734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493204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076056" y="343738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5436096" y="365340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36408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29208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86814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5501045" y="328250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5796136" y="408545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4860032" y="3293368"/>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644008" y="42294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4572000" y="3941440"/>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5148064" y="3725416"/>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6006359" y="3390694"/>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4299707" y="3210572"/>
              <a:ext cx="216024" cy="216024"/>
            </a:xfrm>
            <a:prstGeom prst="ellips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9" name="TextBox 98"/>
          <p:cNvSpPr txBox="1"/>
          <p:nvPr/>
        </p:nvSpPr>
        <p:spPr>
          <a:xfrm>
            <a:off x="3885286" y="2932878"/>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100" name="TextBox 99"/>
          <p:cNvSpPr txBox="1"/>
          <p:nvPr/>
        </p:nvSpPr>
        <p:spPr>
          <a:xfrm>
            <a:off x="4146308" y="3987702"/>
            <a:ext cx="373019" cy="707886"/>
          </a:xfrm>
          <a:prstGeom prst="rect">
            <a:avLst/>
          </a:prstGeom>
          <a:noFill/>
        </p:spPr>
        <p:txBody>
          <a:bodyPr wrap="none" rtlCol="0">
            <a:spAutoFit/>
          </a:bodyPr>
          <a:lstStyle/>
          <a:p>
            <a:r>
              <a:rPr lang="en-US" sz="4000" b="1" dirty="0">
                <a:latin typeface="Trebuchet MS"/>
                <a:cs typeface="Trebuchet MS"/>
              </a:rPr>
              <a:t>.</a:t>
            </a:r>
          </a:p>
        </p:txBody>
      </p:sp>
      <p:sp>
        <p:nvSpPr>
          <p:cNvPr id="2" name="Footer Placeholder 1">
            <a:extLst>
              <a:ext uri="{FF2B5EF4-FFF2-40B4-BE49-F238E27FC236}">
                <a16:creationId xmlns:a16="http://schemas.microsoft.com/office/drawing/2014/main" id="{2CCF5FE5-7CCB-594F-AF36-2E71266D3865}"/>
              </a:ext>
            </a:extLst>
          </p:cNvPr>
          <p:cNvSpPr>
            <a:spLocks noGrp="1"/>
          </p:cNvSpPr>
          <p:nvPr>
            <p:ph type="ftr" sz="quarter" idx="11"/>
          </p:nvPr>
        </p:nvSpPr>
        <p:spPr/>
        <p:txBody>
          <a:bodyPr/>
          <a:lstStyle/>
          <a:p>
            <a:r>
              <a:rPr lang="es-ES"/>
              <a:t>PAT04_SVM.pptx</a:t>
            </a:r>
          </a:p>
        </p:txBody>
      </p:sp>
      <p:sp>
        <p:nvSpPr>
          <p:cNvPr id="3" name="Slide Number Placeholder 2">
            <a:extLst>
              <a:ext uri="{FF2B5EF4-FFF2-40B4-BE49-F238E27FC236}">
                <a16:creationId xmlns:a16="http://schemas.microsoft.com/office/drawing/2014/main" id="{9B5C08FC-0B25-3548-9DC1-65195910CD38}"/>
              </a:ext>
            </a:extLst>
          </p:cNvPr>
          <p:cNvSpPr>
            <a:spLocks noGrp="1"/>
          </p:cNvSpPr>
          <p:nvPr>
            <p:ph type="sldNum" sz="quarter" idx="12"/>
          </p:nvPr>
        </p:nvSpPr>
        <p:spPr/>
        <p:txBody>
          <a:bodyPr/>
          <a:lstStyle/>
          <a:p>
            <a:fld id="{B2515E32-AEC1-A643-BA35-1EE2E73D4B01}" type="slidenum">
              <a:rPr lang="es-ES" smtClean="0"/>
              <a:pPr/>
              <a:t>9</a:t>
            </a:fld>
            <a:endParaRPr lang="es-ES"/>
          </a:p>
        </p:txBody>
      </p:sp>
    </p:spTree>
    <p:extLst>
      <p:ext uri="{BB962C8B-B14F-4D97-AF65-F5344CB8AC3E}">
        <p14:creationId xmlns:p14="http://schemas.microsoft.com/office/powerpoint/2010/main" val="2144589082"/>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2398</TotalTime>
  <Words>1354</Words>
  <Application>Microsoft Macintosh PowerPoint</Application>
  <PresentationFormat>On-screen Show (4:3)</PresentationFormat>
  <Paragraphs>349</Paragraphs>
  <Slides>40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Trebuchet MS</vt:lpstr>
      <vt:lpstr>Wingdings</vt:lpstr>
      <vt:lpstr>Diseño predeterminado</vt:lpstr>
      <vt:lpstr>PowerPoint Presentation</vt:lpstr>
      <vt:lpstr>PowerPoint Presentation</vt:lpstr>
      <vt:lpstr>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Sony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mingo</dc:creator>
  <cp:lastModifiedBy>Domingo Mery</cp:lastModifiedBy>
  <cp:revision>76</cp:revision>
  <dcterms:created xsi:type="dcterms:W3CDTF">2010-05-25T21:48:43Z</dcterms:created>
  <dcterms:modified xsi:type="dcterms:W3CDTF">2020-05-22T18:06:12Z</dcterms:modified>
</cp:coreProperties>
</file>