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7"/>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499" r:id="rId15"/>
    <p:sldId id="49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94608"/>
  </p:normalViewPr>
  <p:slideViewPr>
    <p:cSldViewPr snapToGrid="0">
      <p:cViewPr varScale="1">
        <p:scale>
          <a:sx n="99" d="100"/>
          <a:sy n="99" d="100"/>
        </p:scale>
        <p:origin x="141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cl/codigodehono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ing.uc.cl/ciencia-de-la-computacion/programas/licenciatura/politica-de-integridad-academica/"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692771"/>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Metodología</a:t>
            </a:r>
          </a:p>
          <a:p>
            <a:endParaRPr lang="es-ES" b="1" dirty="0">
              <a:solidFill>
                <a:schemeClr val="accent2"/>
              </a:solidFill>
              <a:latin typeface="Trebuchet MS" charset="0"/>
            </a:endParaRPr>
          </a:p>
          <a:p>
            <a:r>
              <a:rPr lang="es-CL" dirty="0">
                <a:solidFill>
                  <a:schemeClr val="accent2"/>
                </a:solidFill>
                <a:latin typeface="Trebuchet MS" charset="0"/>
              </a:rPr>
              <a:t>El curso contempla clases expositivas teóricas, trabajo en clase, ejercicios en grupo y trabajos individuales de programación en computador. Finalmente se realiza un proyecto en grupo.</a:t>
            </a:r>
            <a:endParaRPr lang="es-ES" dirty="0">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077766"/>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Trabajo en Clases:	20% &gt; 4.0</a:t>
            </a:r>
          </a:p>
          <a:p>
            <a:r>
              <a:rPr lang="es-ES" b="1" dirty="0">
                <a:solidFill>
                  <a:schemeClr val="accent2"/>
                </a:solidFill>
                <a:latin typeface="Trebuchet MS" charset="0"/>
              </a:rPr>
              <a:t>-	4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 4.0 en cada ítem, de lo contrario la nota será el mínimo de ellas. </a:t>
            </a:r>
          </a:p>
          <a:p>
            <a:endParaRPr lang="es-ES" b="1" dirty="0">
              <a:solidFill>
                <a:schemeClr val="accent2"/>
              </a:solidFill>
              <a:latin typeface="Trebuchet MS" charset="0"/>
            </a:endParaRPr>
          </a:p>
          <a:p>
            <a:endParaRPr lang="es-ES" b="1" dirty="0">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740307"/>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 sz="1600" b="1" dirty="0" err="1">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err="1">
                <a:solidFill>
                  <a:schemeClr val="accent2"/>
                </a:solidFill>
                <a:latin typeface="Trebuchet MS" charset="0"/>
              </a:rPr>
              <a:t>University</a:t>
            </a:r>
            <a:r>
              <a:rPr lang="es-ES" sz="1600" b="1" dirty="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R. </a:t>
            </a:r>
            <a:r>
              <a:rPr lang="es-ES" sz="1600" b="1" dirty="0" err="1">
                <a:solidFill>
                  <a:schemeClr val="accent2"/>
                </a:solidFill>
                <a:latin typeface="Trebuchet MS" charset="0"/>
              </a:rPr>
              <a:t>Shape</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Inc.,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err="1">
                <a:solidFill>
                  <a:schemeClr val="accent2"/>
                </a:solidFill>
                <a:latin typeface="Trebuchet MS" charset="0"/>
              </a:rPr>
              <a:t>Pieringer</a:t>
            </a:r>
            <a:r>
              <a:rPr lang="es-ES" sz="1600" b="1" dirty="0">
                <a:solidFill>
                  <a:schemeClr val="accent2"/>
                </a:solidFill>
                <a:latin typeface="Trebuchet MS" charset="0"/>
              </a:rPr>
              <a:t>, C.: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2021</a:t>
            </a:r>
          </a:p>
          <a:p>
            <a:r>
              <a:rPr lang="es-ES" sz="1600" b="1" dirty="0">
                <a:solidFill>
                  <a:schemeClr val="accent2"/>
                </a:solidFill>
                <a:latin typeface="Trebuchet MS" charset="0"/>
              </a:rPr>
              <a:t>Nixon, M.; Aguado, A. </a:t>
            </a:r>
            <a:r>
              <a:rPr lang="es-ES" sz="1600" b="1" dirty="0" err="1">
                <a:solidFill>
                  <a:schemeClr val="accent2"/>
                </a:solidFill>
                <a:latin typeface="Trebuchet MS" charset="0"/>
              </a:rPr>
              <a:t>Feature</a:t>
            </a:r>
            <a:r>
              <a:rPr lang="es-ES" sz="1600" b="1" dirty="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2004.</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a:solidFill>
                <a:schemeClr val="accent2"/>
              </a:solidFill>
              <a:latin typeface="Trebuchet MS" charset="0"/>
            </a:endParaRPr>
          </a:p>
          <a:p>
            <a:r>
              <a:rPr lang="es-ES" sz="1600" b="1" dirty="0">
                <a:solidFill>
                  <a:schemeClr val="accent2"/>
                </a:solidFill>
                <a:latin typeface="Trebuchet MS" charset="0"/>
              </a:rPr>
              <a:t>Artículos 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324535"/>
          </a:xfrm>
          <a:prstGeom prst="rect">
            <a:avLst/>
          </a:prstGeom>
          <a:noFill/>
          <a:ln w="9525">
            <a:noFill/>
            <a:miter lim="800000"/>
            <a:headEnd/>
            <a:tailEnd/>
          </a:ln>
        </p:spPr>
        <p:txBody>
          <a:bodyPr>
            <a:prstTxWarp prst="textNoShape">
              <a:avLst/>
            </a:prstTxWarp>
            <a:spAutoFit/>
          </a:bodyPr>
          <a:lstStyle/>
          <a:p>
            <a:r>
              <a:rPr lang="es-ES_tradnl" sz="2000" b="1" dirty="0">
                <a:solidFill>
                  <a:schemeClr val="accent6"/>
                </a:solidFill>
              </a:rPr>
              <a:t>Código de Honor e Integridad Académica</a:t>
            </a:r>
          </a:p>
          <a:p>
            <a:endParaRPr lang="es-ES_tradnl" sz="2000" b="1" dirty="0"/>
          </a:p>
          <a:p>
            <a:r>
              <a:rPr lang="es-ES_tradnl" sz="2000"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a:t>
            </a:r>
          </a:p>
          <a:p>
            <a:r>
              <a:rPr lang="es-ES_tradnl" sz="2000" dirty="0"/>
              <a:t>Como estudiante es su deber conocer la versión en línea del </a:t>
            </a:r>
            <a:r>
              <a:rPr lang="es-ES_tradnl" sz="2000" dirty="0">
                <a:hlinkClick r:id="rId3"/>
              </a:rPr>
              <a:t>Código de Honor</a:t>
            </a:r>
            <a:r>
              <a:rPr lang="es-ES_tradnl" sz="2000" dirty="0"/>
              <a:t>. </a:t>
            </a:r>
          </a:p>
          <a:p>
            <a:endParaRPr lang="es-ES_tradnl" sz="2000" dirty="0"/>
          </a:p>
          <a:p>
            <a:r>
              <a:rPr lang="es-ES_tradnl" sz="2000" dirty="0"/>
              <a:t>Además, los estudiantes de este curso declaran conocer </a:t>
            </a:r>
            <a:r>
              <a:rPr lang="es-ES_tradnl" sz="2000" dirty="0">
                <a:hlinkClick r:id="rId4"/>
              </a:rPr>
              <a:t>Política de Integridad Académica del Departamento de Ciencia de la Computación</a:t>
            </a:r>
            <a:r>
              <a:rPr lang="es-ES_tradnl" sz="2000" dirty="0"/>
              <a:t>.</a:t>
            </a:r>
          </a:p>
          <a:p>
            <a:endParaRPr lang="es-ES_tradnl" sz="2000" b="1" dirty="0">
              <a:solidFill>
                <a:schemeClr val="accent2"/>
              </a:solidFill>
              <a:latin typeface="Trebuchet MS" charset="0"/>
            </a:endParaRPr>
          </a:p>
          <a:p>
            <a:endParaRPr lang="es-ES_tradnl" sz="2000" dirty="0">
              <a:latin typeface="Trebuchet MS" charset="0"/>
            </a:endParaRPr>
          </a:p>
          <a:p>
            <a:br>
              <a:rPr lang="es-ES_tradnl" sz="2000" b="1" dirty="0">
                <a:solidFill>
                  <a:schemeClr val="accent2"/>
                </a:solidFill>
                <a:latin typeface="Trebuchet MS" charset="0"/>
              </a:rPr>
            </a:br>
            <a:endParaRPr lang="es-ES_tradnl" sz="2000" b="1" dirty="0">
              <a:solidFill>
                <a:schemeClr val="accent2"/>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a:t>
            </a:r>
          </a:p>
          <a:p>
            <a:r>
              <a:rPr lang="es-CL" b="1" dirty="0">
                <a:solidFill>
                  <a:schemeClr val="tx2">
                    <a:lumMod val="50000"/>
                    <a:lumOff val="50000"/>
                  </a:schemeClr>
                </a:solidFill>
                <a:latin typeface="Trebuchet MS" charset="0"/>
              </a:rPr>
              <a:t>Departamento de Ciencia de la Computación</a:t>
            </a:r>
          </a:p>
          <a:p>
            <a:r>
              <a:rPr lang="es-CL" b="1" dirty="0">
                <a:solidFill>
                  <a:schemeClr val="tx2">
                    <a:lumMod val="50000"/>
                    <a:lumOff val="50000"/>
                  </a:schemeClr>
                </a:solidFill>
                <a:latin typeface="Trebuchet MS" charset="0"/>
              </a:rPr>
              <a:t>Pontificia Universidad Católica de Chile</a:t>
            </a:r>
          </a:p>
          <a:p>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Reconocimiento de Patrones</a:t>
            </a:r>
          </a:p>
          <a:p>
            <a:pPr algn="ctr"/>
            <a:r>
              <a:rPr lang="es-CL" sz="3200" b="1" dirty="0">
                <a:solidFill>
                  <a:srgbClr val="3333CC"/>
                </a:solidFill>
                <a:latin typeface="Trebuchet MS" charset="0"/>
              </a:rPr>
              <a:t>ICC / IEE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a:solidFill>
                <a:schemeClr val="accent2"/>
              </a:solidFill>
              <a:latin typeface="Trebuchet MS" charset="0"/>
            </a:endParaRPr>
          </a:p>
          <a:p>
            <a:endParaRPr lang="es-ES" b="1" dirty="0">
              <a:solidFill>
                <a:schemeClr val="accent2"/>
              </a:solidFill>
              <a:latin typeface="Trebuchet MS" charset="0"/>
            </a:endParaRPr>
          </a:p>
          <a:p>
            <a:pPr algn="just"/>
            <a:r>
              <a:rPr lang="es-ES" sz="2400" dirty="0">
                <a:solidFill>
                  <a:schemeClr val="accent2"/>
                </a:solidFill>
                <a:latin typeface="Trebuchet MS" charset="0"/>
              </a:rPr>
              <a:t>El 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1751953"/>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p>
        </p:txBody>
      </p:sp>
      <p:sp>
        <p:nvSpPr>
          <p:cNvPr id="8195" name="Text Box 4"/>
          <p:cNvSpPr txBox="1">
            <a:spLocks noChangeArrowheads="1"/>
          </p:cNvSpPr>
          <p:nvPr/>
        </p:nvSpPr>
        <p:spPr bwMode="auto">
          <a:xfrm>
            <a:off x="450850" y="656578"/>
            <a:ext cx="3198311" cy="584775"/>
          </a:xfrm>
          <a:prstGeom prst="rect">
            <a:avLst/>
          </a:prstGeom>
          <a:noFill/>
          <a:ln w="9525">
            <a:noFill/>
            <a:miter lim="800000"/>
            <a:headEnd/>
            <a:tailEnd/>
          </a:ln>
        </p:spPr>
        <p:txBody>
          <a:bodyPr wrap="none">
            <a:prstTxWarp prst="textNoShape">
              <a:avLst/>
            </a:prstTxWarp>
            <a:spAutoFit/>
          </a:bodyPr>
          <a:lstStyle/>
          <a:p>
            <a:r>
              <a:rPr lang="es-CL" sz="3200" b="1" dirty="0">
                <a:solidFill>
                  <a:schemeClr val="accent2"/>
                </a:solidFill>
                <a:latin typeface="Trebuchet MS" charset="0"/>
              </a:rPr>
              <a:t>Objetivos (1/2) </a:t>
            </a:r>
            <a:endParaRPr lang="es-ES" sz="3200" b="1" dirty="0">
              <a:solidFill>
                <a:schemeClr val="accent2"/>
              </a:solidFill>
              <a:latin typeface="Trebuchet M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a:latin typeface="Trebuchet MS"/>
                <a:cs typeface="Trebuchet MS"/>
              </a:rPr>
              <a:t>Diseñar 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4" name="Text Box 4">
            <a:extLst>
              <a:ext uri="{FF2B5EF4-FFF2-40B4-BE49-F238E27FC236}">
                <a16:creationId xmlns:a16="http://schemas.microsoft.com/office/drawing/2014/main" id="{85076E2F-253B-584B-B667-EA70417671EC}"/>
              </a:ext>
            </a:extLst>
          </p:cNvPr>
          <p:cNvSpPr txBox="1">
            <a:spLocks noChangeArrowheads="1"/>
          </p:cNvSpPr>
          <p:nvPr/>
        </p:nvSpPr>
        <p:spPr bwMode="auto">
          <a:xfrm>
            <a:off x="450850" y="656578"/>
            <a:ext cx="3198311" cy="584775"/>
          </a:xfrm>
          <a:prstGeom prst="rect">
            <a:avLst/>
          </a:prstGeom>
          <a:noFill/>
          <a:ln w="9525">
            <a:noFill/>
            <a:miter lim="800000"/>
            <a:headEnd/>
            <a:tailEnd/>
          </a:ln>
        </p:spPr>
        <p:txBody>
          <a:bodyPr wrap="none">
            <a:prstTxWarp prst="textNoShape">
              <a:avLst/>
            </a:prstTxWarp>
            <a:spAutoFit/>
          </a:bodyPr>
          <a:lstStyle/>
          <a:p>
            <a:r>
              <a:rPr lang="es-CL" sz="3200" b="1" dirty="0">
                <a:solidFill>
                  <a:schemeClr val="accent2"/>
                </a:solidFill>
                <a:latin typeface="Trebuchet MS" charset="0"/>
              </a:rPr>
              <a:t>Objetivos (2/2) </a:t>
            </a:r>
            <a:endParaRPr lang="es-ES" sz="3200" b="1" dirty="0">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a:solidFill>
                  <a:schemeClr val="accent2"/>
                </a:solidFill>
                <a:latin typeface="Trebuchet MS" charset="0"/>
              </a:rPr>
              <a:t>Extracción de Características</a:t>
            </a:r>
          </a:p>
          <a:p>
            <a:pPr marL="342900" indent="-342900">
              <a:buFontTx/>
              <a:buAutoNum type="arabicPeriod"/>
            </a:pPr>
            <a:r>
              <a:rPr lang="es-ES" dirty="0">
                <a:solidFill>
                  <a:schemeClr val="accent2"/>
                </a:solidFill>
                <a:latin typeface="Trebuchet MS" charset="0"/>
              </a:rPr>
              <a:t>Selección de Características</a:t>
            </a:r>
          </a:p>
          <a:p>
            <a:pPr marL="342900" indent="-342900">
              <a:buFontTx/>
              <a:buAutoNum type="arabicPeriod"/>
            </a:pPr>
            <a:r>
              <a:rPr lang="es-ES" dirty="0">
                <a:solidFill>
                  <a:schemeClr val="accent2"/>
                </a:solidFill>
                <a:latin typeface="Trebuchet MS" charset="0"/>
              </a:rPr>
              <a:t>Clasificación</a:t>
            </a:r>
          </a:p>
          <a:p>
            <a:pPr marL="342900" indent="-342900">
              <a:buFontTx/>
              <a:buAutoNum type="arabicPeriod"/>
            </a:pPr>
            <a:r>
              <a:rPr lang="es-ES" dirty="0">
                <a:solidFill>
                  <a:schemeClr val="accent2"/>
                </a:solidFill>
                <a:latin typeface="Trebuchet MS" charset="0"/>
              </a:rPr>
              <a:t>Evaluación de Desempeño</a:t>
            </a:r>
          </a:p>
          <a:p>
            <a:pPr marL="342900" indent="-342900">
              <a:buFontTx/>
              <a:buAutoNum type="arabicPeriod"/>
            </a:pPr>
            <a:r>
              <a:rPr lang="es-ES" dirty="0" err="1">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a:solidFill>
                  <a:schemeClr val="accent2"/>
                </a:solidFill>
                <a:latin typeface="Trebuchet MS" charset="0"/>
              </a:rPr>
              <a:t>Aplicaciones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5160</TotalTime>
  <Words>895</Words>
  <Application>Microsoft Macintosh PowerPoint</Application>
  <PresentationFormat>On-screen Show (4:3)</PresentationFormat>
  <Paragraphs>111</Paragraphs>
  <Slides>14</Slides>
  <Notes>14</Notes>
  <HiddenSlides>3</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83</cp:revision>
  <dcterms:created xsi:type="dcterms:W3CDTF">2012-08-01T13:57:31Z</dcterms:created>
  <dcterms:modified xsi:type="dcterms:W3CDTF">2021-03-15T17:00:19Z</dcterms:modified>
</cp:coreProperties>
</file>