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32" r:id="rId2"/>
    <p:sldId id="314" r:id="rId3"/>
    <p:sldId id="316" r:id="rId4"/>
    <p:sldId id="323" r:id="rId5"/>
    <p:sldId id="325" r:id="rId6"/>
    <p:sldId id="324" r:id="rId7"/>
    <p:sldId id="326" r:id="rId8"/>
    <p:sldId id="327" r:id="rId9"/>
    <p:sldId id="330" r:id="rId10"/>
    <p:sldId id="321" r:id="rId11"/>
    <p:sldId id="32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9C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71"/>
    <p:restoredTop sz="90830" autoAdjust="0"/>
  </p:normalViewPr>
  <p:slideViewPr>
    <p:cSldViewPr snapToGrid="0" snapToObjects="1">
      <p:cViewPr>
        <p:scale>
          <a:sx n="290" d="100"/>
          <a:sy n="290" d="100"/>
        </p:scale>
        <p:origin x="-364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39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54B3-8F98-4944-A987-F41B1C38F654}" type="datetime1">
              <a:rPr lang="en-AU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4E0C-36B7-FC45-A118-2276D47A5525}" type="datetime1">
              <a:rPr lang="en-AU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F47D-1989-8445-9B94-6D266A527266}" type="datetime1">
              <a:rPr lang="en-AU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D083-EF68-684D-B379-675B18B27376}" type="datetime1">
              <a:rPr lang="en-AU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2635-E0AD-DE48-8E9A-EF5903DF8F0A}" type="datetime1">
              <a:rPr lang="en-AU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491B-1398-3446-8D88-7F26024BC0BA}" type="datetime1">
              <a:rPr lang="en-AU" smtClean="0"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F2CE-7587-B349-922E-2FC2E9DFD740}" type="datetime1">
              <a:rPr lang="en-AU" smtClean="0"/>
              <a:t>7/6/21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02E2-D4B4-7B44-B490-7CC2754CC1E7}" type="datetime1">
              <a:rPr lang="en-AU" smtClean="0"/>
              <a:t>7/6/21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A8DF-ABDC-9A4A-99FD-38D7B8A6CE74}" type="datetime1">
              <a:rPr lang="en-AU" smtClean="0"/>
              <a:t>7/6/21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876-A6DC-2D42-B9B0-572592736682}" type="datetime1">
              <a:rPr lang="en-AU" smtClean="0"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A4D1-E518-7640-901E-D5BC44E5E99C}" type="datetime1">
              <a:rPr lang="en-AU" smtClean="0"/>
              <a:t>7/6/21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7BFC8-0B8D-7645-9148-1EAA51F3DE4F}" type="datetime1">
              <a:rPr lang="en-AU" smtClean="0"/>
              <a:t>7/6/21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09588" y="1690179"/>
            <a:ext cx="409150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Accuracy Estimation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5 ]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136C2B-452E-824A-97B7-E72E282F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7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354" y="1168667"/>
            <a:ext cx="6104646" cy="4915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915" y="1116863"/>
            <a:ext cx="21636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[ SIMULATED DATA 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338" y="141903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2 Classes</a:t>
            </a:r>
          </a:p>
          <a:p>
            <a:r>
              <a:rPr lang="en-US" dirty="0"/>
              <a:t>2 Gaussian Distributions </a:t>
            </a:r>
          </a:p>
          <a:p>
            <a:r>
              <a:rPr lang="en-US" dirty="0"/>
              <a:t>μ</a:t>
            </a:r>
            <a:r>
              <a:rPr lang="en-US" baseline="-25000" dirty="0"/>
              <a:t>1</a:t>
            </a:r>
            <a:r>
              <a:rPr lang="en-US" dirty="0"/>
              <a:t> = (1,1)</a:t>
            </a:r>
          </a:p>
          <a:p>
            <a:r>
              <a:rPr lang="en-US" dirty="0"/>
              <a:t>μ</a:t>
            </a:r>
            <a:r>
              <a:rPr lang="en-US" baseline="-25000" dirty="0"/>
              <a:t>2</a:t>
            </a:r>
            <a:r>
              <a:rPr lang="en-US" dirty="0"/>
              <a:t> =  (-1,-1)</a:t>
            </a:r>
          </a:p>
          <a:p>
            <a:r>
              <a:rPr lang="en-US" dirty="0"/>
              <a:t>σ</a:t>
            </a:r>
            <a:r>
              <a:rPr lang="en-US" baseline="-25000" dirty="0"/>
              <a:t>1</a:t>
            </a:r>
            <a:r>
              <a:rPr lang="en-US" dirty="0"/>
              <a:t> = σ</a:t>
            </a:r>
            <a:r>
              <a:rPr lang="en-US" baseline="-25000" dirty="0"/>
              <a:t>1 </a:t>
            </a:r>
            <a:r>
              <a:rPr lang="en-US" dirty="0"/>
              <a:t> = 1</a:t>
            </a:r>
          </a:p>
          <a:p>
            <a:r>
              <a:rPr lang="en-US" dirty="0"/>
              <a:t>500 samples /class</a:t>
            </a:r>
          </a:p>
          <a:p>
            <a:r>
              <a:rPr lang="en-US" dirty="0"/>
              <a:t>N</a:t>
            </a:r>
            <a:r>
              <a:rPr lang="en-US" baseline="-25000" dirty="0"/>
              <a:t>0</a:t>
            </a:r>
            <a:r>
              <a:rPr lang="en-US" dirty="0"/>
              <a:t> = 1000 (available data)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8071" y="3850372"/>
            <a:ext cx="2146291" cy="23083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[ CLASSIFIER ]</a:t>
            </a:r>
          </a:p>
          <a:p>
            <a:r>
              <a:rPr lang="en-US" dirty="0"/>
              <a:t>Linear SVM (</a:t>
            </a:r>
            <a:r>
              <a:rPr lang="en-US" dirty="0" err="1"/>
              <a:t>LibSVM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[ SAMPLING ]</a:t>
            </a:r>
          </a:p>
          <a:p>
            <a:r>
              <a:rPr lang="en-US" dirty="0"/>
              <a:t>Random / Stratified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1000 Repetitions!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D8BAD6-1A50-6D4C-A7E9-3DCD6C5B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783473"/>
            <a:ext cx="2133600" cy="365125"/>
          </a:xfrm>
        </p:spPr>
        <p:txBody>
          <a:bodyPr/>
          <a:lstStyle/>
          <a:p>
            <a:fld id="{9C0B2870-7350-8D40-A01A-CE539DF873CB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02479-54C4-BE49-A526-09108071A1A5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421337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0891" y="180337"/>
            <a:ext cx="5923943" cy="6355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/>
                <a:cs typeface="Consolas"/>
              </a:rPr>
              <a:t>    Method: Parameters       N/N</a:t>
            </a:r>
            <a:r>
              <a:rPr lang="en-US" sz="1100" baseline="-25000" dirty="0">
                <a:latin typeface="Consolas"/>
                <a:cs typeface="Consolas"/>
              </a:rPr>
              <a:t>O</a:t>
            </a:r>
            <a:r>
              <a:rPr lang="en-US" sz="1100" dirty="0">
                <a:latin typeface="Consolas"/>
                <a:cs typeface="Consolas"/>
              </a:rPr>
              <a:t>          mean      </a:t>
            </a:r>
            <a:r>
              <a:rPr lang="en-US" sz="1100" dirty="0" err="1">
                <a:latin typeface="Consolas"/>
                <a:cs typeface="Consolas"/>
              </a:rPr>
              <a:t>std</a:t>
            </a:r>
            <a:r>
              <a:rPr lang="en-US" sz="1100" dirty="0">
                <a:latin typeface="Consolas"/>
                <a:cs typeface="Consolas"/>
              </a:rPr>
              <a:t>     min    max</a:t>
            </a:r>
          </a:p>
          <a:p>
            <a:r>
              <a:rPr lang="en-US" sz="1100" dirty="0">
                <a:latin typeface="Consolas"/>
                <a:cs typeface="Consolas"/>
              </a:rPr>
              <a:t>        HO: 90%-10%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92.73 +/- 2.49 [ 83.00, 99.00 ]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80%-20%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92.66 +/- 1.69 [ 86.50, 97.50 ]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75%-25%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92.67 +/- 1.48 [ 87.60, 96.40 ]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67%-33%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92.66 +/- 1.24 [ 88.86, 96.69 ]</a:t>
            </a:r>
          </a:p>
          <a:p>
            <a:r>
              <a:rPr lang="en-US" sz="1100" dirty="0">
                <a:latin typeface="Consolas"/>
                <a:cs typeface="Consolas"/>
              </a:rPr>
              <a:t>        HO: 50%-50%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92.71 +/- 0.95 [ 90.00, 95.40 ]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90%-10%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92.52 +/- 3.73 [ 80.00,100.00 ]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80%-20%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92.48 +/- 2.47 [ 84.00, 99.00 ]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75%-25%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92.61 +/- 2.25 [ 83.87, 99.19 ]</a:t>
            </a:r>
          </a:p>
          <a:p>
            <a:r>
              <a:rPr lang="en-US" sz="1100" dirty="0">
                <a:latin typeface="Consolas"/>
                <a:cs typeface="Consolas"/>
              </a:rPr>
              <a:t>        HO: 67%-33%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92.60 +/- 1.92 [ 84.94, 98.80 ]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50%-50%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92.50 +/- 1.57 [ 87.20, 97.20 ]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90%-10%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91.97 +/- 8.55 [ 60.00,100.00 ]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80%-20%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92.37 +/- 6.03 [ 70.00,100.00 ]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75%-25%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92.01 +/- 5.34 [ 75.00,100.00 ]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67%-33%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91.84 +/- 4.72 [ 78.12,100.00 ]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HO: 50%-50%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91.67 +/- 3.98 [ 72.00,100.00 ]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     CV:  5-fold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92.76 +/- 0.23 [ 92.00, 93.30 ]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10-fold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92.84 +/- 0.17 [ 92.00, 93.30 ]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20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92.76 +/- 0.05 [ 92.61, 92.90 ]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10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92.76 +/- 0.08 [ 92.54, 92.98 ]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5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92.54 +/- 0.84 [ 89.60, 95.40 ]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10-fold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92.64 +/- 0.82 [ 89.20, 95.20 ]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20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92.59 +/- 0.82 [ 89.90, 95.06 ]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10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92.63 +/- 0.82 [ 89.88, 95.36 ]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91.95 +/- 2.75 [ 81.00, 99.00 ]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10-fold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92.16 +/- 2.49 [ 81.00,100.00 ]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20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92.03 +/- 2.49 [ 83.30, 98.90 ]</a:t>
            </a:r>
          </a:p>
          <a:p>
            <a:r>
              <a:rPr lang="en-US" sz="1100" dirty="0">
                <a:latin typeface="Consolas"/>
                <a:cs typeface="Consolas"/>
              </a:rPr>
              <a:t>        CV:  5-fold x 10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92.06 +/- 2.42 [ 84.80, 98.60 ]</a:t>
            </a:r>
          </a:p>
          <a:p>
            <a:endParaRPr lang="en-US" sz="1100" dirty="0">
              <a:latin typeface="Consolas"/>
              <a:cs typeface="Consolas"/>
            </a:endParaRPr>
          </a:p>
          <a:p>
            <a:r>
              <a:rPr lang="en-US" sz="1100" dirty="0">
                <a:latin typeface="Consolas"/>
                <a:cs typeface="Consolas"/>
              </a:rPr>
              <a:t>        L1:              :    1 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92.90 +/- 0.00 [ 92.90, 92.90 ]</a:t>
            </a:r>
          </a:p>
          <a:p>
            <a:r>
              <a:rPr lang="en-US" sz="1100" dirty="0">
                <a:latin typeface="Consolas"/>
                <a:cs typeface="Consolas"/>
              </a:rPr>
              <a:t>        L1:              :   0.5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92.63 +/- 0.84 [ 89.60, 95.20 ]</a:t>
            </a:r>
          </a:p>
          <a:p>
            <a:r>
              <a:rPr lang="en-US" sz="1100" dirty="0">
                <a:latin typeface="Consolas"/>
                <a:cs typeface="Consolas"/>
              </a:rPr>
              <a:t>        L1:              :   0.1  : </a:t>
            </a:r>
            <a:r>
              <a:rPr lang="en-US" sz="1100" dirty="0" err="1">
                <a:latin typeface="Consolas"/>
                <a:cs typeface="Consolas"/>
              </a:rPr>
              <a:t>acc</a:t>
            </a:r>
            <a:r>
              <a:rPr lang="en-US" sz="1100" dirty="0">
                <a:latin typeface="Consolas"/>
                <a:cs typeface="Consolas"/>
              </a:rPr>
              <a:t> =  91.93 +/- 2.65 [ 83.00,100.00 ]</a:t>
            </a:r>
          </a:p>
          <a:p>
            <a:r>
              <a:rPr lang="it-IT" sz="1100" dirty="0">
                <a:latin typeface="Consolas"/>
                <a:cs typeface="Consolas"/>
              </a:rPr>
              <a:t> </a:t>
            </a:r>
          </a:p>
          <a:p>
            <a:r>
              <a:rPr lang="it-IT" sz="1100" dirty="0">
                <a:latin typeface="Consolas"/>
                <a:cs typeface="Consolas"/>
              </a:rPr>
              <a:t>        L1*: 200-fold    :    1   : </a:t>
            </a:r>
            <a:r>
              <a:rPr lang="it-IT" sz="1100" dirty="0" err="1">
                <a:latin typeface="Consolas"/>
                <a:cs typeface="Consolas"/>
              </a:rPr>
              <a:t>acc</a:t>
            </a:r>
            <a:r>
              <a:rPr lang="it-IT" sz="1100" dirty="0">
                <a:latin typeface="Consolas"/>
                <a:cs typeface="Consolas"/>
              </a:rPr>
              <a:t> =  92.91 +/- 1.29 [ 88.50, 96.00 ]</a:t>
            </a:r>
          </a:p>
          <a:p>
            <a:r>
              <a:rPr lang="it-IT" sz="1100" dirty="0">
                <a:latin typeface="Consolas"/>
                <a:cs typeface="Consolas"/>
              </a:rPr>
              <a:t>        L1*: 100-fold    :    1   : </a:t>
            </a:r>
            <a:r>
              <a:rPr lang="it-IT" sz="1100" dirty="0" err="1">
                <a:latin typeface="Consolas"/>
                <a:cs typeface="Consolas"/>
              </a:rPr>
              <a:t>acc</a:t>
            </a:r>
            <a:r>
              <a:rPr lang="it-IT" sz="1100" dirty="0">
                <a:latin typeface="Consolas"/>
                <a:cs typeface="Consolas"/>
              </a:rPr>
              <a:t> =  92.86 +/- 1.82 [ 87.00, 98.00 ]</a:t>
            </a:r>
          </a:p>
          <a:p>
            <a:r>
              <a:rPr lang="it-IT" sz="1100" dirty="0">
                <a:latin typeface="Consolas"/>
                <a:cs typeface="Consolas"/>
              </a:rPr>
              <a:t>        L1*:  50-fold    :    1   : </a:t>
            </a:r>
            <a:r>
              <a:rPr lang="it-IT" sz="1100" dirty="0" err="1">
                <a:latin typeface="Consolas"/>
                <a:cs typeface="Consolas"/>
              </a:rPr>
              <a:t>acc</a:t>
            </a:r>
            <a:r>
              <a:rPr lang="it-IT" sz="1100" dirty="0">
                <a:latin typeface="Consolas"/>
                <a:cs typeface="Consolas"/>
              </a:rPr>
              <a:t> =  92.99 +/- 2.60 [ 83.00,100.00 ]</a:t>
            </a: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071" y="359531"/>
            <a:ext cx="2896242" cy="19389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After 1000 Repetitions!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/>
              <a:t> = 1000 (available data)</a:t>
            </a:r>
          </a:p>
          <a:p>
            <a:r>
              <a:rPr lang="en-US" sz="2000" dirty="0"/>
              <a:t>N used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69" y="4302867"/>
            <a:ext cx="2434624" cy="196053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 rot="2711351">
            <a:off x="951841" y="5101126"/>
            <a:ext cx="1790900" cy="279809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4256FA-CA19-CD45-B1AA-CAD8FF0D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1C3A8-0FCF-ED46-A9DC-4ED3176BA7BA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172196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42768" y="1152500"/>
            <a:ext cx="8233391" cy="2102177"/>
            <a:chOff x="242768" y="1152500"/>
            <a:chExt cx="8233391" cy="2102177"/>
          </a:xfrm>
        </p:grpSpPr>
        <p:sp>
          <p:nvSpPr>
            <p:cNvPr id="5" name="Rectangle 4"/>
            <p:cNvSpPr/>
            <p:nvPr/>
          </p:nvSpPr>
          <p:spPr>
            <a:xfrm>
              <a:off x="242768" y="1998110"/>
              <a:ext cx="7974449" cy="840327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42768" y="1344428"/>
              <a:ext cx="7974449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74821" y="1152500"/>
              <a:ext cx="20265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[ AVAILABLE DATA ]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64493" y="2885345"/>
              <a:ext cx="411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baseline="-25000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2768" y="1529429"/>
            <a:ext cx="7362358" cy="1722427"/>
            <a:chOff x="242768" y="1529429"/>
            <a:chExt cx="7362358" cy="172242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7437636" y="1998110"/>
              <a:ext cx="0" cy="8403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42768" y="1721357"/>
              <a:ext cx="719486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174821" y="1529429"/>
              <a:ext cx="151330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[ USED DATA ]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71456" y="2882524"/>
              <a:ext cx="33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en-US" baseline="-25000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B7929-2448-9842-85C4-F2E7FB2E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5A270-C18A-954B-93CD-B7365DE9B6E8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347895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4748316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7974" y="1998110"/>
            <a:ext cx="2432598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9839" y="2209540"/>
            <a:ext cx="18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TRAINING DATA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3054" y="2212548"/>
            <a:ext cx="16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TESTING DATA 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768" y="1344428"/>
            <a:ext cx="797444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74821" y="1152500"/>
            <a:ext cx="20265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[ AVAILABLE DATA ]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349" y="5892969"/>
            <a:ext cx="416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Sampling:	[ Random / Non random ]</a:t>
            </a:r>
          </a:p>
          <a:p>
            <a:r>
              <a:rPr lang="en-US" dirty="0"/>
              <a:t>			[ Stratified / Non stratified ]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2768" y="1721357"/>
            <a:ext cx="71948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74821" y="1529429"/>
            <a:ext cx="15133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[ USED DATA ]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85172" y="2107440"/>
            <a:ext cx="69762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</a:t>
            </a:r>
          </a:p>
          <a:p>
            <a:pPr algn="ctr"/>
            <a:r>
              <a:rPr lang="en-US" dirty="0"/>
              <a:t>USED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42769" y="2930413"/>
            <a:ext cx="4765207" cy="1794091"/>
            <a:chOff x="242769" y="2930413"/>
            <a:chExt cx="4765207" cy="1794091"/>
          </a:xfrm>
        </p:grpSpPr>
        <p:grpSp>
          <p:nvGrpSpPr>
            <p:cNvPr id="4" name="Group 3"/>
            <p:cNvGrpSpPr/>
            <p:nvPr/>
          </p:nvGrpSpPr>
          <p:grpSpPr>
            <a:xfrm>
              <a:off x="242769" y="2930413"/>
              <a:ext cx="4765207" cy="1794091"/>
              <a:chOff x="242769" y="2930413"/>
              <a:chExt cx="4765207" cy="1794091"/>
            </a:xfrm>
          </p:grpSpPr>
          <p:sp>
            <p:nvSpPr>
              <p:cNvPr id="2" name="Left Brace 1"/>
              <p:cNvSpPr/>
              <p:nvPr/>
            </p:nvSpPr>
            <p:spPr>
              <a:xfrm rot="16200000">
                <a:off x="2421445" y="751737"/>
                <a:ext cx="407856" cy="4765207"/>
              </a:xfrm>
              <a:prstGeom prst="leftBrac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390003" y="3678764"/>
                <a:ext cx="2502519" cy="10457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692060" y="4005246"/>
                <a:ext cx="19092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MODEL LEARNING</a:t>
                </a: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2625386" y="3317380"/>
                <a:ext cx="0" cy="336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4716" y="3274704"/>
              <a:ext cx="1498600" cy="254000"/>
            </a:xfrm>
            <a:prstGeom prst="rect">
              <a:avLst/>
            </a:prstGeom>
          </p:spPr>
        </p:pic>
      </p:grpSp>
      <p:sp>
        <p:nvSpPr>
          <p:cNvPr id="18" name="Left Brace 17"/>
          <p:cNvSpPr/>
          <p:nvPr/>
        </p:nvSpPr>
        <p:spPr>
          <a:xfrm rot="16200000">
            <a:off x="6001750" y="1941035"/>
            <a:ext cx="382571" cy="2370117"/>
          </a:xfrm>
          <a:prstGeom prst="leftBrac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949863" y="3317379"/>
            <a:ext cx="2502519" cy="1410133"/>
            <a:chOff x="4949863" y="3317379"/>
            <a:chExt cx="2502519" cy="1410133"/>
          </a:xfrm>
        </p:grpSpPr>
        <p:sp>
          <p:nvSpPr>
            <p:cNvPr id="16" name="Rectangle 15"/>
            <p:cNvSpPr/>
            <p:nvPr/>
          </p:nvSpPr>
          <p:spPr>
            <a:xfrm>
              <a:off x="4949863" y="3681772"/>
              <a:ext cx="2502519" cy="10457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1328" y="4008254"/>
              <a:ext cx="1701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CLASSIFICATION</a:t>
              </a:r>
            </a:p>
          </p:txBody>
        </p:sp>
        <p:cxnSp>
          <p:nvCxnSpPr>
            <p:cNvPr id="20" name="Straight Arrow Connector 19"/>
            <p:cNvCxnSpPr>
              <a:stCxn id="18" idx="1"/>
              <a:endCxn id="16" idx="0"/>
            </p:cNvCxnSpPr>
            <p:nvPr/>
          </p:nvCxnSpPr>
          <p:spPr>
            <a:xfrm>
              <a:off x="6193036" y="3317379"/>
              <a:ext cx="8087" cy="3643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8202" y="3356592"/>
              <a:ext cx="558800" cy="254000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5775098" y="3317378"/>
            <a:ext cx="2879579" cy="2170966"/>
            <a:chOff x="5775098" y="3317378"/>
            <a:chExt cx="2879579" cy="2170966"/>
          </a:xfrm>
        </p:grpSpPr>
        <p:sp>
          <p:nvSpPr>
            <p:cNvPr id="27" name="TextBox 26"/>
            <p:cNvSpPr txBox="1"/>
            <p:nvPr/>
          </p:nvSpPr>
          <p:spPr>
            <a:xfrm>
              <a:off x="5775098" y="5063612"/>
              <a:ext cx="1023229" cy="4247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/>
                <a:t>Accuracy</a:t>
              </a:r>
              <a:endParaRPr lang="en-US" dirty="0"/>
            </a:p>
          </p:txBody>
        </p:sp>
        <p:cxnSp>
          <p:nvCxnSpPr>
            <p:cNvPr id="29" name="Elbow Connector 28"/>
            <p:cNvCxnSpPr>
              <a:stCxn id="18" idx="1"/>
              <a:endCxn id="27" idx="3"/>
            </p:cNvCxnSpPr>
            <p:nvPr/>
          </p:nvCxnSpPr>
          <p:spPr>
            <a:xfrm rot="16200000" flipH="1">
              <a:off x="5516382" y="3994032"/>
              <a:ext cx="1958599" cy="605291"/>
            </a:xfrm>
            <a:prstGeom prst="bentConnector4">
              <a:avLst>
                <a:gd name="adj1" fmla="val 1092"/>
                <a:gd name="adj2" fmla="val 318146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59377" y="4066275"/>
              <a:ext cx="495300" cy="254000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3892522" y="3864410"/>
            <a:ext cx="1057341" cy="818958"/>
            <a:chOff x="3892522" y="3864410"/>
            <a:chExt cx="1057341" cy="818958"/>
          </a:xfrm>
        </p:grpSpPr>
        <p:grpSp>
          <p:nvGrpSpPr>
            <p:cNvPr id="9" name="Group 8"/>
            <p:cNvGrpSpPr/>
            <p:nvPr/>
          </p:nvGrpSpPr>
          <p:grpSpPr>
            <a:xfrm>
              <a:off x="3892522" y="3864410"/>
              <a:ext cx="1057341" cy="602216"/>
              <a:chOff x="3892522" y="3864410"/>
              <a:chExt cx="1057341" cy="602216"/>
            </a:xfrm>
          </p:grpSpPr>
          <p:cxnSp>
            <p:nvCxnSpPr>
              <p:cNvPr id="22" name="Straight Arrow Connector 21"/>
              <p:cNvCxnSpPr>
                <a:stCxn id="3" idx="3"/>
                <a:endCxn id="16" idx="1"/>
              </p:cNvCxnSpPr>
              <p:nvPr/>
            </p:nvCxnSpPr>
            <p:spPr>
              <a:xfrm>
                <a:off x="3892522" y="4201634"/>
                <a:ext cx="1057341" cy="30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3912590" y="3864410"/>
                <a:ext cx="1027031" cy="602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400" dirty="0"/>
                  <a:t>Model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1400" dirty="0"/>
                  <a:t>Parameters</a:t>
                </a:r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7572" y="4467468"/>
              <a:ext cx="228600" cy="215900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6177324" y="5494064"/>
            <a:ext cx="228600" cy="755008"/>
            <a:chOff x="6177324" y="5494064"/>
            <a:chExt cx="228600" cy="75500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6290836" y="5494064"/>
              <a:ext cx="0" cy="336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77324" y="5931572"/>
              <a:ext cx="228600" cy="31750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5896435" y="4727512"/>
            <a:ext cx="392129" cy="336100"/>
            <a:chOff x="5896435" y="4727512"/>
            <a:chExt cx="392129" cy="33610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6288564" y="4727512"/>
              <a:ext cx="0" cy="336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96435" y="4767936"/>
              <a:ext cx="254000" cy="2540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6299200" y="4274461"/>
            <a:ext cx="2571895" cy="826531"/>
            <a:chOff x="6299200" y="4274461"/>
            <a:chExt cx="2571895" cy="826531"/>
          </a:xfrm>
        </p:grpSpPr>
        <p:sp>
          <p:nvSpPr>
            <p:cNvPr id="6" name="TextBox 5"/>
            <p:cNvSpPr txBox="1"/>
            <p:nvPr/>
          </p:nvSpPr>
          <p:spPr>
            <a:xfrm>
              <a:off x="6299200" y="4731660"/>
              <a:ext cx="1286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(prediction)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91714" y="4274461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(ideal)</a:t>
              </a:r>
            </a:p>
          </p:txBody>
        </p:sp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D4A8F5B7-DC27-9A46-8A88-02760B75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</a:t>
            </a:fld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3191FA-11CF-BC4F-A8D4-135AA925C740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425119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4748316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7974" y="1998110"/>
            <a:ext cx="2432598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2768" y="1344428"/>
            <a:ext cx="797444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74821" y="1152500"/>
            <a:ext cx="20265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[ AVAILABLE DATA ]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2768" y="1721357"/>
            <a:ext cx="71948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74821" y="1529429"/>
            <a:ext cx="15133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[ USED DATA ]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94722" y="1830250"/>
            <a:ext cx="46018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/>
              <a:t>η</a:t>
            </a:r>
            <a:endParaRPr lang="en-US" sz="4000" dirty="0"/>
          </a:p>
        </p:txBody>
      </p:sp>
      <p:sp>
        <p:nvSpPr>
          <p:cNvPr id="33" name="TextBox 32"/>
          <p:cNvSpPr txBox="1"/>
          <p:nvPr/>
        </p:nvSpPr>
        <p:spPr>
          <a:xfrm>
            <a:off x="7485172" y="2107440"/>
            <a:ext cx="69762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</a:t>
            </a:r>
          </a:p>
          <a:p>
            <a:pPr algn="ctr"/>
            <a:r>
              <a:rPr lang="en-US" dirty="0"/>
              <a:t>USED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09839" y="2209540"/>
            <a:ext cx="18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TRAINING DATA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93054" y="221254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TESTING DATA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FC3037-4881-014A-9084-DEFE689E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B24569-7C05-5A48-94E6-9D0CF435317E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377048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4748316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7974" y="1998110"/>
            <a:ext cx="2432598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94722" y="1830250"/>
            <a:ext cx="46018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/>
              <a:t>η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539048-F259-B540-9A30-C017086B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05D75-6D42-D844-94D9-E81009E2EDEC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373391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4748316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7974" y="1998110"/>
            <a:ext cx="2432598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94722" y="1830250"/>
            <a:ext cx="46018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/>
              <a:t>η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186661" y="1572756"/>
            <a:ext cx="15965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HO: HOLD OUT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473FCE-B918-D54B-AD0A-3FBF1B2B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CEEEC-85F2-2543-B70F-71A451ED4A3D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425000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5977452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37110" y="1998110"/>
            <a:ext cx="1203461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08060" y="183025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6661" y="1572756"/>
            <a:ext cx="3236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CV: CROSS VALIDATION – n folds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058" y="2926615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947" y="2929620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34854" y="2926615"/>
            <a:ext cx="1203461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19350" y="2758755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237" y="385512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126" y="385812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46709" y="3855120"/>
            <a:ext cx="1203461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16529" y="368726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416" y="513640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05" y="513940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4433" y="5136400"/>
            <a:ext cx="1203461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310536" y="4968540"/>
            <a:ext cx="63985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/>
              <a:t>η</a:t>
            </a:r>
            <a:r>
              <a:rPr lang="en-US" sz="4000" baseline="-25000" dirty="0" err="1"/>
              <a:t>n</a:t>
            </a:r>
            <a:endParaRPr lang="en-US" sz="40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034181" y="5988788"/>
            <a:ext cx="4782357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 err="1"/>
              <a:t>η</a:t>
            </a:r>
            <a:r>
              <a:rPr lang="en-US" sz="3200" dirty="0"/>
              <a:t> = (η</a:t>
            </a:r>
            <a:r>
              <a:rPr lang="en-US" sz="3200" baseline="-25000" dirty="0"/>
              <a:t>1</a:t>
            </a:r>
            <a:r>
              <a:rPr lang="en-US" sz="3200" dirty="0"/>
              <a:t>+ η</a:t>
            </a:r>
            <a:r>
              <a:rPr lang="en-US" sz="3200" baseline="-25000" dirty="0"/>
              <a:t>2</a:t>
            </a:r>
            <a:r>
              <a:rPr lang="en-US" sz="3200" dirty="0"/>
              <a:t>+ η</a:t>
            </a:r>
            <a:r>
              <a:rPr lang="en-US" sz="3200" baseline="-25000" dirty="0"/>
              <a:t>3</a:t>
            </a:r>
            <a:r>
              <a:rPr lang="en-US" sz="3200" dirty="0"/>
              <a:t>+ . . . + </a:t>
            </a:r>
            <a:r>
              <a:rPr lang="en-US" sz="3200" dirty="0" err="1"/>
              <a:t>η</a:t>
            </a:r>
            <a:r>
              <a:rPr lang="en-US" sz="3200" baseline="-25000" dirty="0" err="1"/>
              <a:t>n</a:t>
            </a:r>
            <a:r>
              <a:rPr lang="en-US" sz="3200" dirty="0"/>
              <a:t>)/n</a:t>
            </a:r>
            <a:endParaRPr lang="en-US" sz="3200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3846709" y="474513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4946D9-8AC2-E64A-91F7-5C6D1B48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7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CB2929-0AEB-FF40-A2E6-7F33E80CA4CD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11066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7175270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08060" y="183025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058" y="2926615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947" y="2929620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19350" y="2758755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237" y="385512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126" y="385812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16529" y="368726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416" y="513640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05" y="513940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289998" y="4968540"/>
            <a:ext cx="680929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/>
              <a:t>η</a:t>
            </a:r>
            <a:r>
              <a:rPr lang="en-US" sz="4000" baseline="-25000" dirty="0" err="1"/>
              <a:t>N</a:t>
            </a:r>
            <a:endParaRPr lang="en-US" sz="40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034181" y="5988788"/>
            <a:ext cx="4782357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 err="1"/>
              <a:t>η</a:t>
            </a:r>
            <a:r>
              <a:rPr lang="en-US" sz="3200" dirty="0"/>
              <a:t> = (η</a:t>
            </a:r>
            <a:r>
              <a:rPr lang="en-US" sz="3200" baseline="-25000" dirty="0"/>
              <a:t>1</a:t>
            </a:r>
            <a:r>
              <a:rPr lang="en-US" sz="3200" dirty="0"/>
              <a:t>+ η</a:t>
            </a:r>
            <a:r>
              <a:rPr lang="en-US" sz="3200" baseline="-25000" dirty="0"/>
              <a:t>2</a:t>
            </a:r>
            <a:r>
              <a:rPr lang="en-US" sz="3200" dirty="0"/>
              <a:t>+ η</a:t>
            </a:r>
            <a:r>
              <a:rPr lang="en-US" sz="3200" baseline="-25000" dirty="0"/>
              <a:t>3</a:t>
            </a:r>
            <a:r>
              <a:rPr lang="en-US" sz="3200" dirty="0"/>
              <a:t>+ . . . + </a:t>
            </a:r>
            <a:r>
              <a:rPr lang="en-US" sz="3200" dirty="0" err="1"/>
              <a:t>η</a:t>
            </a:r>
            <a:r>
              <a:rPr lang="en-US" sz="3200" baseline="-25000" dirty="0" err="1"/>
              <a:t>N</a:t>
            </a:r>
            <a:r>
              <a:rPr lang="en-US" sz="3200" dirty="0"/>
              <a:t>)/N</a:t>
            </a:r>
            <a:endParaRPr lang="en-US" sz="32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7299209" y="1998110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6661" y="1572756"/>
            <a:ext cx="60889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L1: LEAVE ONE OUT (N folds) (N is the number of used samples)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37606" y="17136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911070" y="1786025"/>
            <a:ext cx="370424" cy="178603"/>
            <a:chOff x="7362164" y="1666955"/>
            <a:chExt cx="370424" cy="17860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7732588" y="1666955"/>
              <a:ext cx="0" cy="1786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362164" y="1759564"/>
              <a:ext cx="370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rot="10800000">
            <a:off x="7460370" y="1792895"/>
            <a:ext cx="370424" cy="178603"/>
            <a:chOff x="7362164" y="1666955"/>
            <a:chExt cx="370424" cy="178603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732588" y="1666955"/>
              <a:ext cx="0" cy="1786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362164" y="1759564"/>
              <a:ext cx="370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7150847" y="2925877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005572" y="3858847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0571" y="5136400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846709" y="474513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FF7B40-897E-DF4C-AB1E-0DBBF65C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8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5548EF-A657-B14F-A49E-F52964C5315A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262985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768" y="199811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658" y="2001115"/>
            <a:ext cx="7175270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8071" y="504195"/>
            <a:ext cx="64834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Estimating the Accuracy of a Classifier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08060" y="183025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254058" y="2926615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947" y="2929620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19350" y="2758755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237" y="385512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8126" y="385812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16529" y="3687260"/>
            <a:ext cx="63350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/>
              <a:t>η</a:t>
            </a:r>
            <a:r>
              <a:rPr lang="en-US" sz="4000" baseline="-25000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8416" y="5136400"/>
            <a:ext cx="7974449" cy="840327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5305" y="5139405"/>
            <a:ext cx="7169623" cy="840327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310536" y="4968540"/>
            <a:ext cx="639852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 err="1"/>
              <a:t>η</a:t>
            </a:r>
            <a:r>
              <a:rPr lang="en-US" sz="4000" baseline="-25000" dirty="0" err="1"/>
              <a:t>n</a:t>
            </a:r>
            <a:endParaRPr lang="en-US" sz="40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034181" y="5988788"/>
            <a:ext cx="4782357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 err="1"/>
              <a:t>η</a:t>
            </a:r>
            <a:r>
              <a:rPr lang="en-US" sz="3200" dirty="0"/>
              <a:t> = (η</a:t>
            </a:r>
            <a:r>
              <a:rPr lang="en-US" sz="3200" baseline="-25000" dirty="0"/>
              <a:t>1</a:t>
            </a:r>
            <a:r>
              <a:rPr lang="en-US" sz="3200" dirty="0"/>
              <a:t>+ η</a:t>
            </a:r>
            <a:r>
              <a:rPr lang="en-US" sz="3200" baseline="-25000" dirty="0"/>
              <a:t>2</a:t>
            </a:r>
            <a:r>
              <a:rPr lang="en-US" sz="3200" dirty="0"/>
              <a:t>+ η</a:t>
            </a:r>
            <a:r>
              <a:rPr lang="en-US" sz="3200" baseline="-25000" dirty="0"/>
              <a:t>3</a:t>
            </a:r>
            <a:r>
              <a:rPr lang="en-US" sz="3200" dirty="0"/>
              <a:t>+ . . . + </a:t>
            </a:r>
            <a:r>
              <a:rPr lang="en-US" sz="3200" dirty="0" err="1"/>
              <a:t>η</a:t>
            </a:r>
            <a:r>
              <a:rPr lang="en-US" sz="3200" baseline="-25000" dirty="0" err="1"/>
              <a:t>n</a:t>
            </a:r>
            <a:r>
              <a:rPr lang="en-US" sz="3200" dirty="0"/>
              <a:t>)/n</a:t>
            </a:r>
            <a:endParaRPr lang="en-US" sz="32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7299209" y="1998110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86661" y="1572756"/>
            <a:ext cx="40154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L1*: LEAVE ONE OUT (n folds) (with n&lt;N)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37606" y="17136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911070" y="1786025"/>
            <a:ext cx="370424" cy="178603"/>
            <a:chOff x="7362164" y="1666955"/>
            <a:chExt cx="370424" cy="17860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7732588" y="1666955"/>
              <a:ext cx="0" cy="1786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362164" y="1759564"/>
              <a:ext cx="370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rot="10800000">
            <a:off x="7460370" y="1792895"/>
            <a:ext cx="370424" cy="178603"/>
            <a:chOff x="7362164" y="1666955"/>
            <a:chExt cx="370424" cy="178603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732588" y="1666955"/>
              <a:ext cx="0" cy="1786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362164" y="1759564"/>
              <a:ext cx="3704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4998047" y="2925877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950700" y="3858847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50571" y="5136400"/>
            <a:ext cx="149393" cy="840327"/>
          </a:xfrm>
          <a:prstGeom prst="rect">
            <a:avLst/>
          </a:prstGeom>
          <a:solidFill>
            <a:srgbClr val="00FF00"/>
          </a:solidFill>
          <a:ln w="19050" cmpd="sng">
            <a:solidFill>
              <a:srgbClr val="0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846709" y="4745138"/>
            <a:ext cx="24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5C6B7-1089-8C4E-9801-F2B1EA30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9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A1EB1D-848D-1E42-A95E-41348E0A808B}"/>
              </a:ext>
            </a:extLst>
          </p:cNvPr>
          <p:cNvSpPr txBox="1"/>
          <p:nvPr/>
        </p:nvSpPr>
        <p:spPr>
          <a:xfrm>
            <a:off x="3138956" y="6581001"/>
            <a:ext cx="2182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PAT05_AccuracyEstimation.pptx</a:t>
            </a:r>
          </a:p>
        </p:txBody>
      </p:sp>
    </p:spTree>
    <p:extLst>
      <p:ext uri="{BB962C8B-B14F-4D97-AF65-F5344CB8AC3E}">
        <p14:creationId xmlns:p14="http://schemas.microsoft.com/office/powerpoint/2010/main" val="182197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10718</TotalTime>
  <Words>1005</Words>
  <Application>Microsoft Macintosh PowerPoint</Application>
  <PresentationFormat>On-screen Show (4:3)</PresentationFormat>
  <Paragraphs>157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287</cp:revision>
  <dcterms:created xsi:type="dcterms:W3CDTF">2013-11-07T20:27:34Z</dcterms:created>
  <dcterms:modified xsi:type="dcterms:W3CDTF">2021-06-07T10:47:53Z</dcterms:modified>
</cp:coreProperties>
</file>