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9"/>
  </p:notesMasterIdLst>
  <p:sldIdLst>
    <p:sldId id="332" r:id="rId2"/>
    <p:sldId id="333" r:id="rId3"/>
    <p:sldId id="334" r:id="rId4"/>
    <p:sldId id="335" r:id="rId5"/>
    <p:sldId id="336" r:id="rId6"/>
    <p:sldId id="337" r:id="rId7"/>
    <p:sldId id="338" r:id="rId8"/>
    <p:sldId id="339" r:id="rId9"/>
    <p:sldId id="340" r:id="rId10"/>
    <p:sldId id="353" r:id="rId11"/>
    <p:sldId id="345" r:id="rId12"/>
    <p:sldId id="343" r:id="rId13"/>
    <p:sldId id="342" r:id="rId14"/>
    <p:sldId id="341" r:id="rId15"/>
    <p:sldId id="355" r:id="rId16"/>
    <p:sldId id="358" r:id="rId17"/>
    <p:sldId id="354" r:id="rId18"/>
    <p:sldId id="344" r:id="rId19"/>
    <p:sldId id="348" r:id="rId20"/>
    <p:sldId id="357" r:id="rId21"/>
    <p:sldId id="356" r:id="rId22"/>
    <p:sldId id="346" r:id="rId23"/>
    <p:sldId id="347" r:id="rId24"/>
    <p:sldId id="350" r:id="rId25"/>
    <p:sldId id="352" r:id="rId26"/>
    <p:sldId id="349" r:id="rId27"/>
    <p:sldId id="351" r:id="rId2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49CD"/>
    <a:srgbClr val="9AABDA"/>
    <a:srgbClr val="00FF00"/>
    <a:srgbClr val="9D2E5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790"/>
    <p:restoredTop sz="90685" autoAdjust="0"/>
  </p:normalViewPr>
  <p:slideViewPr>
    <p:cSldViewPr snapToGrid="0" snapToObjects="1">
      <p:cViewPr varScale="1">
        <p:scale>
          <a:sx n="101" d="100"/>
          <a:sy n="101" d="100"/>
        </p:scale>
        <p:origin x="2160" y="48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8" d="100"/>
        <a:sy n="128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9CB84B-3086-824D-91F5-F571CFDD3E7D}" type="datetimeFigureOut">
              <a:rPr lang="en-US" smtClean="0"/>
              <a:t>6/5/25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7E9996-E95A-6C4A-95EE-D7EBED57F47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682543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1211711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685471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7E9996-E95A-6C4A-95EE-D7EBED57F47A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77232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ACFB44-8788-A749-9C3A-9AA984AD1C1A}" type="datetime1">
              <a:rPr lang="en-AU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5381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2F780F-C6CB-7041-B6E2-51E72636706A}" type="datetime1">
              <a:rPr lang="en-AU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766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1E8964-5FA7-B743-BE42-A3E6EFC642D5}" type="datetime1">
              <a:rPr lang="en-AU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48340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CF7600-5B53-5D4B-9A1C-00C180EA4ACC}" type="datetime1">
              <a:rPr lang="en-AU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9685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2827D-66C1-8845-B375-046F25EBA1A4}" type="datetime1">
              <a:rPr lang="en-AU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7156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27383E-F0B0-864C-812F-BC6E84BFA2A6}" type="datetime1">
              <a:rPr lang="en-AU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5624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407324-84E3-C540-9709-EC8DF05107DA}" type="datetime1">
              <a:rPr lang="en-AU" smtClean="0"/>
              <a:t>5/6/2025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564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2A8C1-D0A5-1B46-B38F-340CFD2E2291}" type="datetime1">
              <a:rPr lang="en-AU" smtClean="0"/>
              <a:t>5/6/2025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18531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796F46-70AC-6544-A2FE-763317A50DAB}" type="datetime1">
              <a:rPr lang="en-AU" smtClean="0"/>
              <a:t>5/6/2025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27734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_tradnl"/>
              <a:t>Click to edit Master text styles</a:t>
            </a:r>
          </a:p>
          <a:p>
            <a:pPr lvl="1"/>
            <a:r>
              <a:rPr lang="es-ES_tradnl"/>
              <a:t>Second level</a:t>
            </a:r>
          </a:p>
          <a:p>
            <a:pPr lvl="2"/>
            <a:r>
              <a:rPr lang="es-ES_tradnl"/>
              <a:t>Third level</a:t>
            </a:r>
          </a:p>
          <a:p>
            <a:pPr lvl="3"/>
            <a:r>
              <a:rPr lang="es-ES_tradnl"/>
              <a:t>Fourth level</a:t>
            </a:r>
          </a:p>
          <a:p>
            <a:pPr lvl="4"/>
            <a:r>
              <a:rPr lang="es-ES_tradnl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D028BD-4543-B247-8A97-C3039CA92649}" type="datetime1">
              <a:rPr lang="en-AU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1653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_tradnl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_tradnl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0C97B-51D3-2849-AFA0-E2276A30B22F}" type="datetime1">
              <a:rPr lang="en-AU" smtClean="0"/>
              <a:t>5/6/2025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119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90746-FE7D-114C-97D5-F9F4EAF1830F}" type="datetime1">
              <a:rPr lang="en-AU" smtClean="0"/>
              <a:t>5/6/2025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0B2870-7350-8D40-A01A-CE539DF873C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3763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emf"/><Relationship Id="rId4" Type="http://schemas.openxmlformats.org/officeDocument/2006/relationships/image" Target="../media/image5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>
                <a:solidFill>
                  <a:srgbClr val="FFFFFF"/>
                </a:solidFill>
                <a:latin typeface="Trebuchet MS"/>
                <a:cs typeface="Trebuchet MS"/>
              </a:rPr>
              <a:t>Confusion Matrix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5 ]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A107F59-8226-234F-BA67-64FB560C76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815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025570" y="3530278"/>
            <a:ext cx="0" cy="184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3947502" y="6355352"/>
            <a:ext cx="1167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1235" y="615773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6099858" y="6563737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1847526" y="30344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79" name="TextBox 78"/>
          <p:cNvSpPr txBox="1"/>
          <p:nvPr/>
        </p:nvSpPr>
        <p:spPr>
          <a:xfrm>
            <a:off x="7200753" y="3655327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 : class 1 </a:t>
            </a:r>
          </a:p>
        </p:txBody>
      </p:sp>
      <p:sp>
        <p:nvSpPr>
          <p:cNvPr id="80" name="Rectangle 79"/>
          <p:cNvSpPr/>
          <p:nvPr/>
        </p:nvSpPr>
        <p:spPr>
          <a:xfrm>
            <a:off x="7232899" y="3812482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F494FAD-3FF2-A146-BD84-6E869ED578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10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6036CBD-2D26-F74C-A034-3C50089F6ED1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539643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4072244" y="3941505"/>
            <a:ext cx="8357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Target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852301" y="1058117"/>
            <a:ext cx="39340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Positive instances (P)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Negative instances (N)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4" name="Straight Connector 13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9A81B350-B799-DC41-A594-821526ECC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11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71D7B15-8CD6-F846-A14D-808AF038BBC3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1470570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3046545" y="599137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Detection using </a:t>
            </a:r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a classifier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cxnSp>
        <p:nvCxnSpPr>
          <p:cNvPr id="10" name="Straight Connector 9"/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29EC51D-8E69-7248-B6D2-713DC2C7B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12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1A3A32C-6447-3B4C-8214-754704ADCCD7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4503602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noFill/>
          <a:ln>
            <a:prstDash val="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046545" y="5991371"/>
            <a:ext cx="29690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Detection using </a:t>
            </a:r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a classifier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2" name="Straight Connector 11"/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057C8D-E7AC-7B4F-8595-3EA8B512C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13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F9DBC68-B796-4F42-9E12-9FE9A2EA65D0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31797386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9" name="Rectangle 8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E3D98C5-FF0D-884F-9493-F438E9BBD7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14</a:t>
            </a:fld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50868C2-D2BB-AA48-BC68-8FCE9C73D0E0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131F7A4-785B-8641-A05F-7AAC3DE1D68A}"/>
              </a:ext>
            </a:extLst>
          </p:cNvPr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FC2317E2-7C9B-B648-BE61-96D87F389CFB}"/>
              </a:ext>
            </a:extLst>
          </p:cNvPr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D3C45CFA-9B61-3443-A594-9D1F0E21F685}"/>
              </a:ext>
            </a:extLst>
          </p:cNvPr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326107-3E36-BA42-A9DE-6CFF3C948475}"/>
              </a:ext>
            </a:extLst>
          </p:cNvPr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98938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5C96049-3F14-BD40-A92C-530C6871C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15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6DEC8F8-22E2-694D-8A48-245C3C36FAFF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BB92C53-EE4B-1543-AE12-F65300307ED6}"/>
              </a:ext>
            </a:extLst>
          </p:cNvPr>
          <p:cNvSpPr txBox="1"/>
          <p:nvPr/>
        </p:nvSpPr>
        <p:spPr>
          <a:xfrm>
            <a:off x="6944139" y="2796883"/>
            <a:ext cx="15712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Detection </a:t>
            </a:r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(D)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797CBA2-9102-AA44-8267-989B6DD9E0CA}"/>
              </a:ext>
            </a:extLst>
          </p:cNvPr>
          <p:cNvCxnSpPr/>
          <p:nvPr/>
        </p:nvCxnSpPr>
        <p:spPr>
          <a:xfrm flipH="1">
            <a:off x="5020302" y="3166215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3650D91-183D-4D45-8FC1-DA3ED99C9EB8}"/>
              </a:ext>
            </a:extLst>
          </p:cNvPr>
          <p:cNvSpPr txBox="1"/>
          <p:nvPr/>
        </p:nvSpPr>
        <p:spPr>
          <a:xfrm>
            <a:off x="374897" y="3879724"/>
            <a:ext cx="15435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Ground Truth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86D8BF6-3D0A-D14B-AB48-538A08DECA65}"/>
              </a:ext>
            </a:extLst>
          </p:cNvPr>
          <p:cNvCxnSpPr/>
          <p:nvPr/>
        </p:nvCxnSpPr>
        <p:spPr>
          <a:xfrm flipH="1">
            <a:off x="1370723" y="4249056"/>
            <a:ext cx="1935698" cy="122417"/>
          </a:xfrm>
          <a:prstGeom prst="line">
            <a:avLst/>
          </a:prstGeom>
          <a:ln w="12700">
            <a:solidFill>
              <a:schemeClr val="tx1"/>
            </a:solidFill>
            <a:prstDash val="solid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62104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55814" y="940885"/>
            <a:ext cx="1398140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000" dirty="0"/>
              <a:t>IDEAL</a:t>
            </a:r>
          </a:p>
          <a:p>
            <a:pPr algn="ctr"/>
            <a:r>
              <a:rPr lang="es-ES" sz="2000" dirty="0"/>
              <a:t>TPR = 100%</a:t>
            </a:r>
          </a:p>
          <a:p>
            <a:pPr algn="ctr"/>
            <a:r>
              <a:rPr lang="es-ES" sz="2000" dirty="0"/>
              <a:t>FPR = 0%</a:t>
            </a:r>
            <a:endParaRPr lang="en-US" sz="2000" dirty="0"/>
          </a:p>
          <a:p>
            <a:pPr algn="ctr"/>
            <a:r>
              <a:rPr lang="en-US" sz="2000" dirty="0"/>
              <a:t> </a:t>
            </a:r>
          </a:p>
        </p:txBody>
      </p:sp>
      <p:grpSp>
        <p:nvGrpSpPr>
          <p:cNvPr id="5" name="Group 4"/>
          <p:cNvGrpSpPr/>
          <p:nvPr/>
        </p:nvGrpSpPr>
        <p:grpSpPr>
          <a:xfrm>
            <a:off x="6933452" y="3986282"/>
            <a:ext cx="1160059" cy="1269238"/>
            <a:chOff x="2388361" y="2169997"/>
            <a:chExt cx="4285397" cy="3766782"/>
          </a:xfrm>
        </p:grpSpPr>
        <p:sp>
          <p:nvSpPr>
            <p:cNvPr id="8" name="Rectangle 7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Freeform 8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Freeform 9"/>
            <p:cNvSpPr/>
            <p:nvPr/>
          </p:nvSpPr>
          <p:spPr>
            <a:xfrm>
              <a:off x="2929642" y="2363910"/>
              <a:ext cx="3421845" cy="3024829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2" name="Group 11"/>
          <p:cNvGrpSpPr/>
          <p:nvPr/>
        </p:nvGrpSpPr>
        <p:grpSpPr>
          <a:xfrm>
            <a:off x="645558" y="3977800"/>
            <a:ext cx="1160059" cy="1269238"/>
            <a:chOff x="2388361" y="2169997"/>
            <a:chExt cx="4285397" cy="3766782"/>
          </a:xfrm>
        </p:grpSpPr>
        <p:sp>
          <p:nvSpPr>
            <p:cNvPr id="15" name="Rectangle 14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Freeform 15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Freeform 16"/>
            <p:cNvSpPr/>
            <p:nvPr/>
          </p:nvSpPr>
          <p:spPr>
            <a:xfrm>
              <a:off x="3928794" y="3555480"/>
              <a:ext cx="981831" cy="952007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292243" y="3529263"/>
            <a:ext cx="1729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false positive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19" name="Rectangle 18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/>
          <p:cNvSpPr txBox="1"/>
          <p:nvPr/>
        </p:nvSpPr>
        <p:spPr>
          <a:xfrm>
            <a:off x="6529385" y="3331469"/>
            <a:ext cx="20274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All positive samples</a:t>
            </a:r>
          </a:p>
          <a:p>
            <a:pPr algn="ctr"/>
            <a:r>
              <a:rPr lang="en-US" dirty="0"/>
              <a:t>are detected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420970" y="5342023"/>
            <a:ext cx="15348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false alarm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489303" y="5342023"/>
            <a:ext cx="20151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All targets detected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684189" y="3233074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Extreme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986877" y="2948022"/>
            <a:ext cx="9659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Extreme</a:t>
            </a:r>
          </a:p>
        </p:txBody>
      </p:sp>
      <p:grpSp>
        <p:nvGrpSpPr>
          <p:cNvPr id="29" name="Group 28"/>
          <p:cNvGrpSpPr/>
          <p:nvPr/>
        </p:nvGrpSpPr>
        <p:grpSpPr>
          <a:xfrm>
            <a:off x="3967208" y="3986282"/>
            <a:ext cx="1160059" cy="1269238"/>
            <a:chOff x="2388361" y="2169997"/>
            <a:chExt cx="4285397" cy="3766782"/>
          </a:xfrm>
        </p:grpSpPr>
        <p:sp>
          <p:nvSpPr>
            <p:cNvPr id="32" name="Rectangle 31"/>
            <p:cNvSpPr/>
            <p:nvPr/>
          </p:nvSpPr>
          <p:spPr>
            <a:xfrm>
              <a:off x="2388361" y="2169997"/>
              <a:ext cx="4285397" cy="3766782"/>
            </a:xfrm>
            <a:prstGeom prst="rect">
              <a:avLst/>
            </a:prstGeom>
            <a:solidFill>
              <a:schemeClr val="bg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3005157" y="3166215"/>
              <a:ext cx="2729534" cy="191991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729534" h="1919913">
                  <a:moveTo>
                    <a:pt x="1034582" y="341268"/>
                  </a:moveTo>
                  <a:cubicBezTo>
                    <a:pt x="1284791" y="238910"/>
                    <a:pt x="1230200" y="-68165"/>
                    <a:pt x="1512254" y="13722"/>
                  </a:cubicBezTo>
                  <a:cubicBezTo>
                    <a:pt x="1794308" y="95609"/>
                    <a:pt x="2679138" y="518690"/>
                    <a:pt x="2726905" y="832588"/>
                  </a:cubicBezTo>
                  <a:cubicBezTo>
                    <a:pt x="2774672" y="1146486"/>
                    <a:pt x="2160523" y="1787931"/>
                    <a:pt x="1798857" y="1897113"/>
                  </a:cubicBezTo>
                  <a:cubicBezTo>
                    <a:pt x="1437191" y="2006295"/>
                    <a:pt x="854887" y="1699220"/>
                    <a:pt x="556911" y="1487680"/>
                  </a:cubicBezTo>
                  <a:cubicBezTo>
                    <a:pt x="258935" y="1276140"/>
                    <a:pt x="-64063" y="816665"/>
                    <a:pt x="11000" y="627871"/>
                  </a:cubicBezTo>
                  <a:cubicBezTo>
                    <a:pt x="86063" y="439077"/>
                    <a:pt x="784373" y="443626"/>
                    <a:pt x="1034582" y="341268"/>
                  </a:cubicBezTo>
                  <a:close/>
                </a:path>
              </a:pathLst>
            </a:custGeom>
            <a:solidFill>
              <a:srgbClr val="FF0000"/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Freeform 33"/>
            <p:cNvSpPr/>
            <p:nvPr/>
          </p:nvSpPr>
          <p:spPr>
            <a:xfrm>
              <a:off x="3153716" y="2907804"/>
              <a:ext cx="2388869" cy="1921093"/>
            </a:xfrm>
            <a:custGeom>
              <a:avLst/>
              <a:gdLst>
                <a:gd name="connsiteX0" fmla="*/ 1034582 w 2729534"/>
                <a:gd name="connsiteY0" fmla="*/ 341268 h 1919913"/>
                <a:gd name="connsiteX1" fmla="*/ 1512254 w 2729534"/>
                <a:gd name="connsiteY1" fmla="*/ 13722 h 1919913"/>
                <a:gd name="connsiteX2" fmla="*/ 2726905 w 2729534"/>
                <a:gd name="connsiteY2" fmla="*/ 832588 h 1919913"/>
                <a:gd name="connsiteX3" fmla="*/ 1798857 w 2729534"/>
                <a:gd name="connsiteY3" fmla="*/ 1897113 h 1919913"/>
                <a:gd name="connsiteX4" fmla="*/ 556911 w 2729534"/>
                <a:gd name="connsiteY4" fmla="*/ 1487680 h 1919913"/>
                <a:gd name="connsiteX5" fmla="*/ 11000 w 2729534"/>
                <a:gd name="connsiteY5" fmla="*/ 627871 h 1919913"/>
                <a:gd name="connsiteX6" fmla="*/ 1034582 w 2729534"/>
                <a:gd name="connsiteY6" fmla="*/ 341268 h 1919913"/>
                <a:gd name="connsiteX0" fmla="*/ 1034582 w 2242520"/>
                <a:gd name="connsiteY0" fmla="*/ 343152 h 1919663"/>
                <a:gd name="connsiteX1" fmla="*/ 1512254 w 2242520"/>
                <a:gd name="connsiteY1" fmla="*/ 15606 h 1919663"/>
                <a:gd name="connsiteX2" fmla="*/ 2235585 w 2242520"/>
                <a:gd name="connsiteY2" fmla="*/ 875416 h 1919663"/>
                <a:gd name="connsiteX3" fmla="*/ 1798857 w 2242520"/>
                <a:gd name="connsiteY3" fmla="*/ 1898997 h 1919663"/>
                <a:gd name="connsiteX4" fmla="*/ 556911 w 2242520"/>
                <a:gd name="connsiteY4" fmla="*/ 1489564 h 1919663"/>
                <a:gd name="connsiteX5" fmla="*/ 11000 w 2242520"/>
                <a:gd name="connsiteY5" fmla="*/ 629755 h 1919663"/>
                <a:gd name="connsiteX6" fmla="*/ 1034582 w 2242520"/>
                <a:gd name="connsiteY6" fmla="*/ 343152 h 1919663"/>
                <a:gd name="connsiteX0" fmla="*/ 1034582 w 2253299"/>
                <a:gd name="connsiteY0" fmla="*/ 435985 h 2012496"/>
                <a:gd name="connsiteX1" fmla="*/ 1280242 w 2253299"/>
                <a:gd name="connsiteY1" fmla="*/ 12904 h 2012496"/>
                <a:gd name="connsiteX2" fmla="*/ 2235585 w 2253299"/>
                <a:gd name="connsiteY2" fmla="*/ 968249 h 2012496"/>
                <a:gd name="connsiteX3" fmla="*/ 1798857 w 2253299"/>
                <a:gd name="connsiteY3" fmla="*/ 1991830 h 2012496"/>
                <a:gd name="connsiteX4" fmla="*/ 556911 w 2253299"/>
                <a:gd name="connsiteY4" fmla="*/ 1582397 h 2012496"/>
                <a:gd name="connsiteX5" fmla="*/ 11000 w 2253299"/>
                <a:gd name="connsiteY5" fmla="*/ 722588 h 2012496"/>
                <a:gd name="connsiteX6" fmla="*/ 1034582 w 2253299"/>
                <a:gd name="connsiteY6" fmla="*/ 435985 h 2012496"/>
                <a:gd name="connsiteX0" fmla="*/ 586989 w 2242434"/>
                <a:gd name="connsiteY0" fmla="*/ 487258 h 2009178"/>
                <a:gd name="connsiteX1" fmla="*/ 1269377 w 2242434"/>
                <a:gd name="connsiteY1" fmla="*/ 9586 h 2009178"/>
                <a:gd name="connsiteX2" fmla="*/ 2224720 w 2242434"/>
                <a:gd name="connsiteY2" fmla="*/ 964931 h 2009178"/>
                <a:gd name="connsiteX3" fmla="*/ 1787992 w 2242434"/>
                <a:gd name="connsiteY3" fmla="*/ 1988512 h 2009178"/>
                <a:gd name="connsiteX4" fmla="*/ 546046 w 2242434"/>
                <a:gd name="connsiteY4" fmla="*/ 1579079 h 2009178"/>
                <a:gd name="connsiteX5" fmla="*/ 135 w 2242434"/>
                <a:gd name="connsiteY5" fmla="*/ 719270 h 2009178"/>
                <a:gd name="connsiteX6" fmla="*/ 586989 w 2242434"/>
                <a:gd name="connsiteY6" fmla="*/ 487258 h 2009178"/>
                <a:gd name="connsiteX0" fmla="*/ 602616 w 2260356"/>
                <a:gd name="connsiteY0" fmla="*/ 487258 h 2028895"/>
                <a:gd name="connsiteX1" fmla="*/ 1285004 w 2260356"/>
                <a:gd name="connsiteY1" fmla="*/ 9586 h 2028895"/>
                <a:gd name="connsiteX2" fmla="*/ 2240347 w 2260356"/>
                <a:gd name="connsiteY2" fmla="*/ 964931 h 2028895"/>
                <a:gd name="connsiteX3" fmla="*/ 1803619 w 2260356"/>
                <a:gd name="connsiteY3" fmla="*/ 1988512 h 2028895"/>
                <a:gd name="connsiteX4" fmla="*/ 316014 w 2260356"/>
                <a:gd name="connsiteY4" fmla="*/ 1715556 h 2028895"/>
                <a:gd name="connsiteX5" fmla="*/ 15762 w 2260356"/>
                <a:gd name="connsiteY5" fmla="*/ 719270 h 2028895"/>
                <a:gd name="connsiteX6" fmla="*/ 602616 w 2260356"/>
                <a:gd name="connsiteY6" fmla="*/ 487258 h 2028895"/>
                <a:gd name="connsiteX0" fmla="*/ 1121883 w 2779623"/>
                <a:gd name="connsiteY0" fmla="*/ 487386 h 2029023"/>
                <a:gd name="connsiteX1" fmla="*/ 1804271 w 2779623"/>
                <a:gd name="connsiteY1" fmla="*/ 9714 h 2029023"/>
                <a:gd name="connsiteX2" fmla="*/ 2759614 w 2779623"/>
                <a:gd name="connsiteY2" fmla="*/ 965059 h 2029023"/>
                <a:gd name="connsiteX3" fmla="*/ 2322886 w 2779623"/>
                <a:gd name="connsiteY3" fmla="*/ 1988640 h 2029023"/>
                <a:gd name="connsiteX4" fmla="*/ 835281 w 2779623"/>
                <a:gd name="connsiteY4" fmla="*/ 1715684 h 2029023"/>
                <a:gd name="connsiteX5" fmla="*/ 2767 w 2779623"/>
                <a:gd name="connsiteY5" fmla="*/ 760342 h 2029023"/>
                <a:gd name="connsiteX6" fmla="*/ 1121883 w 2779623"/>
                <a:gd name="connsiteY6" fmla="*/ 487386 h 2029023"/>
                <a:gd name="connsiteX0" fmla="*/ 932037 w 2589777"/>
                <a:gd name="connsiteY0" fmla="*/ 487518 h 2029155"/>
                <a:gd name="connsiteX1" fmla="*/ 1614425 w 2589777"/>
                <a:gd name="connsiteY1" fmla="*/ 9846 h 2029155"/>
                <a:gd name="connsiteX2" fmla="*/ 2569768 w 2589777"/>
                <a:gd name="connsiteY2" fmla="*/ 965191 h 2029155"/>
                <a:gd name="connsiteX3" fmla="*/ 2133040 w 2589777"/>
                <a:gd name="connsiteY3" fmla="*/ 1988772 h 2029155"/>
                <a:gd name="connsiteX4" fmla="*/ 645435 w 2589777"/>
                <a:gd name="connsiteY4" fmla="*/ 1715816 h 2029155"/>
                <a:gd name="connsiteX5" fmla="*/ 3989 w 2589777"/>
                <a:gd name="connsiteY5" fmla="*/ 801418 h 2029155"/>
                <a:gd name="connsiteX6" fmla="*/ 932037 w 2589777"/>
                <a:gd name="connsiteY6" fmla="*/ 487518 h 20291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589777" h="2029155">
                  <a:moveTo>
                    <a:pt x="932037" y="487518"/>
                  </a:moveTo>
                  <a:cubicBezTo>
                    <a:pt x="1200443" y="355589"/>
                    <a:pt x="1341470" y="-69766"/>
                    <a:pt x="1614425" y="9846"/>
                  </a:cubicBezTo>
                  <a:cubicBezTo>
                    <a:pt x="1887380" y="89458"/>
                    <a:pt x="2483332" y="635370"/>
                    <a:pt x="2569768" y="965191"/>
                  </a:cubicBezTo>
                  <a:cubicBezTo>
                    <a:pt x="2656204" y="1295012"/>
                    <a:pt x="2453762" y="1863668"/>
                    <a:pt x="2133040" y="1988772"/>
                  </a:cubicBezTo>
                  <a:cubicBezTo>
                    <a:pt x="1812318" y="2113876"/>
                    <a:pt x="943411" y="1927356"/>
                    <a:pt x="645435" y="1715816"/>
                  </a:cubicBezTo>
                  <a:cubicBezTo>
                    <a:pt x="347459" y="1504276"/>
                    <a:pt x="-43778" y="1006134"/>
                    <a:pt x="3989" y="801418"/>
                  </a:cubicBezTo>
                  <a:cubicBezTo>
                    <a:pt x="51756" y="596702"/>
                    <a:pt x="663631" y="619447"/>
                    <a:pt x="932037" y="487518"/>
                  </a:cubicBezTo>
                  <a:close/>
                </a:path>
              </a:pathLst>
            </a:custGeom>
            <a:solidFill>
              <a:srgbClr val="2249CD">
                <a:alpha val="36000"/>
              </a:srgb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TextBox 34"/>
          <p:cNvSpPr txBox="1"/>
          <p:nvPr/>
        </p:nvSpPr>
        <p:spPr>
          <a:xfrm>
            <a:off x="3621371" y="5350045"/>
            <a:ext cx="1919180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Reality:</a:t>
            </a:r>
          </a:p>
          <a:p>
            <a:pPr algn="ctr"/>
            <a:r>
              <a:rPr lang="en-US" dirty="0"/>
              <a:t>Trade-off between</a:t>
            </a:r>
          </a:p>
          <a:p>
            <a:pPr algn="ctr"/>
            <a:r>
              <a:rPr lang="en-US" dirty="0"/>
              <a:t>FPR and TPR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E974A74-C055-C34E-9165-A751EA64E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16</a:t>
            </a:fld>
            <a:endParaRPr 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886BF86-3F56-2C40-9996-17B466F50C7F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1082339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828800" y="2101519"/>
            <a:ext cx="5573577" cy="286232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/>
              <a:t>Curve</a:t>
            </a:r>
          </a:p>
          <a:p>
            <a:pPr algn="ctr"/>
            <a:r>
              <a:rPr lang="en-US" sz="6000" dirty="0"/>
              <a:t>Precision </a:t>
            </a:r>
            <a:r>
              <a:rPr lang="mr-IN" sz="6000" dirty="0"/>
              <a:t>–</a:t>
            </a:r>
            <a:r>
              <a:rPr lang="en-US" sz="6000" dirty="0"/>
              <a:t> Recall</a:t>
            </a:r>
          </a:p>
          <a:p>
            <a:pPr algn="ctr"/>
            <a:r>
              <a:rPr lang="en-US" sz="60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238634C-7D74-4D4B-ACD2-DB8C50091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6F8790D-894A-A941-AD44-8C3A2CA7837A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050010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12" name="Rectangle 11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641486-0792-614A-9224-625B0C4399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18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EF61CB9-739C-7045-8C9C-AAECB1BEA900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C6EB95-1CDC-BB06-6F3B-1D9FB705B19B}"/>
              </a:ext>
            </a:extLst>
          </p:cNvPr>
          <p:cNvSpPr txBox="1"/>
          <p:nvPr/>
        </p:nvSpPr>
        <p:spPr>
          <a:xfrm>
            <a:off x="111646" y="2866029"/>
            <a:ext cx="22681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Observe that:</a:t>
            </a:r>
          </a:p>
          <a:p>
            <a:r>
              <a:rPr lang="en-US" dirty="0"/>
              <a:t>TP+FN = Ground Truth</a:t>
            </a:r>
          </a:p>
          <a:p>
            <a:r>
              <a:rPr lang="en-US" dirty="0"/>
              <a:t>TP+FP = Detection</a:t>
            </a:r>
          </a:p>
        </p:txBody>
      </p:sp>
    </p:spTree>
    <p:extLst>
      <p:ext uri="{BB962C8B-B14F-4D97-AF65-F5344CB8AC3E}">
        <p14:creationId xmlns:p14="http://schemas.microsoft.com/office/powerpoint/2010/main" val="15497049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111646" y="2866029"/>
            <a:ext cx="22681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 = TP/(TP+FP)</a:t>
            </a:r>
          </a:p>
          <a:p>
            <a:r>
              <a:rPr lang="en-US" dirty="0"/>
              <a:t>Re = TP/(TP+FN)</a:t>
            </a:r>
          </a:p>
          <a:p>
            <a:endParaRPr lang="en-US" dirty="0"/>
          </a:p>
          <a:p>
            <a:r>
              <a:rPr lang="en-US" dirty="0"/>
              <a:t>Observe that:</a:t>
            </a:r>
          </a:p>
          <a:p>
            <a:r>
              <a:rPr lang="en-US" dirty="0"/>
              <a:t>TP+FN = Ground Truth</a:t>
            </a:r>
          </a:p>
          <a:p>
            <a:r>
              <a:rPr lang="en-US" dirty="0"/>
              <a:t>TP+FP = Detection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Rectangle 15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7" name="Rectangle 16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</a:t>
            </a:r>
          </a:p>
        </p:txBody>
      </p:sp>
      <p:cxnSp>
        <p:nvCxnSpPr>
          <p:cNvPr id="19" name="Curved Connector 18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rgbClr val="00FF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Rectangle 22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Precision-Recall </a:t>
            </a:r>
            <a:r>
              <a:rPr lang="en-US" dirty="0"/>
              <a:t>curve</a:t>
            </a:r>
          </a:p>
        </p:txBody>
      </p:sp>
      <p:sp>
        <p:nvSpPr>
          <p:cNvPr id="18" name="Rectangle 17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CB0736E3-FB8B-B446-BE9A-076B36607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19</a:t>
            </a:fld>
            <a:endParaRPr 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298FCCC-89FE-0945-9525-A7F60B2540DC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1720ED6-7EC0-7694-8C47-3AA8F4A6A11B}"/>
              </a:ext>
            </a:extLst>
          </p:cNvPr>
          <p:cNvSpPr txBox="1"/>
          <p:nvPr/>
        </p:nvSpPr>
        <p:spPr>
          <a:xfrm>
            <a:off x="6971639" y="36183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000" dirty="0"/>
              <a:t>0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88216BF-52B5-02D5-93E3-4BCB5F388B03}"/>
              </a:ext>
            </a:extLst>
          </p:cNvPr>
          <p:cNvSpPr txBox="1"/>
          <p:nvPr/>
        </p:nvSpPr>
        <p:spPr>
          <a:xfrm>
            <a:off x="7945539" y="363598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000" dirty="0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E0199CF-0B6D-4DDC-551F-659FCDA9E125}"/>
              </a:ext>
            </a:extLst>
          </p:cNvPr>
          <p:cNvSpPr txBox="1"/>
          <p:nvPr/>
        </p:nvSpPr>
        <p:spPr>
          <a:xfrm>
            <a:off x="6937073" y="276781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4890395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3280" y="2580940"/>
            <a:ext cx="7656696" cy="1472442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2E90A0D-F846-134A-A799-07D078749BAC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35DD59E-61A1-184B-A324-CCE4C5D8D7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94398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/>
          <p:cNvSpPr/>
          <p:nvPr/>
        </p:nvSpPr>
        <p:spPr>
          <a:xfrm>
            <a:off x="3023635" y="3588152"/>
            <a:ext cx="2632389" cy="2523281"/>
          </a:xfrm>
          <a:custGeom>
            <a:avLst/>
            <a:gdLst>
              <a:gd name="connsiteX0" fmla="*/ 0 w 2303469"/>
              <a:gd name="connsiteY0" fmla="*/ 0 h 2523281"/>
              <a:gd name="connsiteX1" fmla="*/ 1030147 w 2303469"/>
              <a:gd name="connsiteY1" fmla="*/ 69448 h 2523281"/>
              <a:gd name="connsiteX2" fmla="*/ 1516284 w 2303469"/>
              <a:gd name="connsiteY2" fmla="*/ 312516 h 2523281"/>
              <a:gd name="connsiteX3" fmla="*/ 2071869 w 2303469"/>
              <a:gd name="connsiteY3" fmla="*/ 983848 h 2523281"/>
              <a:gd name="connsiteX4" fmla="*/ 2268638 w 2303469"/>
              <a:gd name="connsiteY4" fmla="*/ 2106592 h 2523281"/>
              <a:gd name="connsiteX5" fmla="*/ 2303362 w 2303469"/>
              <a:gd name="connsiteY5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469" h="2523281">
                <a:moveTo>
                  <a:pt x="0" y="0"/>
                </a:moveTo>
                <a:cubicBezTo>
                  <a:pt x="388716" y="8681"/>
                  <a:pt x="777433" y="17362"/>
                  <a:pt x="1030147" y="69448"/>
                </a:cubicBezTo>
                <a:cubicBezTo>
                  <a:pt x="1282861" y="121534"/>
                  <a:pt x="1342664" y="160116"/>
                  <a:pt x="1516284" y="312516"/>
                </a:cubicBezTo>
                <a:cubicBezTo>
                  <a:pt x="1689904" y="464916"/>
                  <a:pt x="1946477" y="684835"/>
                  <a:pt x="2071869" y="983848"/>
                </a:cubicBezTo>
                <a:cubicBezTo>
                  <a:pt x="2197261" y="1282861"/>
                  <a:pt x="2230056" y="1850020"/>
                  <a:pt x="2268638" y="2106592"/>
                </a:cubicBezTo>
                <a:cubicBezTo>
                  <a:pt x="2307220" y="2363164"/>
                  <a:pt x="2303362" y="2523281"/>
                  <a:pt x="2303362" y="2523281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2811" y="208696"/>
            <a:ext cx="1384300" cy="8763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89856" y="170544"/>
            <a:ext cx="1308100" cy="901700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504747" y="436728"/>
            <a:ext cx="290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 =                            =  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384645" y="621394"/>
            <a:ext cx="10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/>
        </p:nvSpPr>
        <p:spPr>
          <a:xfrm>
            <a:off x="3459325" y="774032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4043646" y="774032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3729243" y="216687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/>
          <p:cNvSpPr txBox="1"/>
          <p:nvPr/>
        </p:nvSpPr>
        <p:spPr>
          <a:xfrm>
            <a:off x="3705229" y="71566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4901609" y="439000"/>
            <a:ext cx="29216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      Recall =                            =  </a:t>
            </a:r>
          </a:p>
        </p:txBody>
      </p:sp>
      <p:cxnSp>
        <p:nvCxnSpPr>
          <p:cNvPr id="28" name="Straight Connector 27"/>
          <p:cNvCxnSpPr/>
          <p:nvPr/>
        </p:nvCxnSpPr>
        <p:spPr>
          <a:xfrm>
            <a:off x="7781507" y="623666"/>
            <a:ext cx="1008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7856187" y="776304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440508" y="776304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/>
          <p:cNvSpPr/>
          <p:nvPr/>
        </p:nvSpPr>
        <p:spPr>
          <a:xfrm>
            <a:off x="8126105" y="218959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8102091" y="71793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+</a:t>
            </a:r>
          </a:p>
        </p:txBody>
      </p:sp>
      <p:cxnSp>
        <p:nvCxnSpPr>
          <p:cNvPr id="34" name="Straight Arrow Connector 33"/>
          <p:cNvCxnSpPr/>
          <p:nvPr/>
        </p:nvCxnSpPr>
        <p:spPr>
          <a:xfrm flipV="1">
            <a:off x="3004352" y="3311654"/>
            <a:ext cx="0" cy="2920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79358" y="6073255"/>
            <a:ext cx="3271372" cy="45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1940784" y="4626640"/>
            <a:ext cx="1032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Precision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859264" y="6269069"/>
            <a:ext cx="9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Recall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2878725" y="6250672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0                                                 1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686331" y="6045959"/>
            <a:ext cx="0" cy="15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904453" y="3586878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89249" y="340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539924" y="1329223"/>
            <a:ext cx="2228429" cy="4117772"/>
            <a:chOff x="5539924" y="1329223"/>
            <a:chExt cx="2228429" cy="4117772"/>
          </a:xfrm>
        </p:grpSpPr>
        <p:grpSp>
          <p:nvGrpSpPr>
            <p:cNvPr id="52" name="Group 51"/>
            <p:cNvGrpSpPr/>
            <p:nvPr/>
          </p:nvGrpSpPr>
          <p:grpSpPr>
            <a:xfrm>
              <a:off x="6608294" y="1329223"/>
              <a:ext cx="1160059" cy="1269238"/>
              <a:chOff x="2388361" y="2169997"/>
              <a:chExt cx="4285397" cy="376678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929642" y="2363910"/>
                <a:ext cx="3421845" cy="3024829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5539924" y="537499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stCxn id="53" idx="2"/>
              <a:endCxn id="56" idx="0"/>
            </p:cNvCxnSpPr>
            <p:nvPr/>
          </p:nvCxnSpPr>
          <p:spPr>
            <a:xfrm flipH="1">
              <a:off x="5575924" y="2598461"/>
              <a:ext cx="1612400" cy="277653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624126" y="1336676"/>
            <a:ext cx="1874158" cy="2277393"/>
            <a:chOff x="1624126" y="1336676"/>
            <a:chExt cx="1874158" cy="2277393"/>
          </a:xfrm>
        </p:grpSpPr>
        <p:grpSp>
          <p:nvGrpSpPr>
            <p:cNvPr id="58" name="Group 57"/>
            <p:cNvGrpSpPr/>
            <p:nvPr/>
          </p:nvGrpSpPr>
          <p:grpSpPr>
            <a:xfrm>
              <a:off x="1624126" y="1336676"/>
              <a:ext cx="1160059" cy="1269238"/>
              <a:chOff x="2388361" y="2169997"/>
              <a:chExt cx="4285397" cy="376678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928794" y="3555480"/>
                <a:ext cx="981831" cy="952007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Oval 61"/>
            <p:cNvSpPr/>
            <p:nvPr/>
          </p:nvSpPr>
          <p:spPr>
            <a:xfrm>
              <a:off x="3426284" y="3542069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9" idx="2"/>
              <a:endCxn id="62" idx="0"/>
            </p:cNvCxnSpPr>
            <p:nvPr/>
          </p:nvCxnSpPr>
          <p:spPr>
            <a:xfrm>
              <a:off x="2204156" y="2605914"/>
              <a:ext cx="1258128" cy="936155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4144806" y="1331149"/>
            <a:ext cx="1160059" cy="2589910"/>
            <a:chOff x="4144806" y="1331149"/>
            <a:chExt cx="1160059" cy="2589910"/>
          </a:xfrm>
        </p:grpSpPr>
        <p:grpSp>
          <p:nvGrpSpPr>
            <p:cNvPr id="66" name="Group 65"/>
            <p:cNvGrpSpPr/>
            <p:nvPr/>
          </p:nvGrpSpPr>
          <p:grpSpPr>
            <a:xfrm>
              <a:off x="4144806" y="1331149"/>
              <a:ext cx="1160059" cy="1269238"/>
              <a:chOff x="2388361" y="2169997"/>
              <a:chExt cx="4285397" cy="376678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153716" y="2907804"/>
                <a:ext cx="2388869" cy="192109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4685317" y="3849059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7" idx="2"/>
              <a:endCxn id="70" idx="7"/>
            </p:cNvCxnSpPr>
            <p:nvPr/>
          </p:nvCxnSpPr>
          <p:spPr>
            <a:xfrm>
              <a:off x="4724836" y="2600387"/>
              <a:ext cx="21937" cy="1259216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902051" y="1330917"/>
            <a:ext cx="3629744" cy="3020338"/>
            <a:chOff x="2902051" y="1330917"/>
            <a:chExt cx="3629744" cy="3020338"/>
          </a:xfrm>
        </p:grpSpPr>
        <p:grpSp>
          <p:nvGrpSpPr>
            <p:cNvPr id="11" name="Group 10"/>
            <p:cNvGrpSpPr/>
            <p:nvPr/>
          </p:nvGrpSpPr>
          <p:grpSpPr>
            <a:xfrm>
              <a:off x="2902051" y="1330917"/>
              <a:ext cx="1160059" cy="1269238"/>
              <a:chOff x="2388361" y="2169997"/>
              <a:chExt cx="4285397" cy="376678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458437" y="3383718"/>
                <a:ext cx="1883347" cy="1450022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3975014" y="358261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" idx="2"/>
              <a:endCxn id="40" idx="0"/>
            </p:cNvCxnSpPr>
            <p:nvPr/>
          </p:nvCxnSpPr>
          <p:spPr>
            <a:xfrm>
              <a:off x="3482081" y="2600155"/>
              <a:ext cx="528933" cy="98246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5371736" y="1331151"/>
              <a:ext cx="1160059" cy="1269238"/>
              <a:chOff x="2388361" y="2169997"/>
              <a:chExt cx="4285397" cy="376678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068197" y="2907798"/>
                <a:ext cx="3268025" cy="2195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5184954" y="4279255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stCxn id="75" idx="2"/>
              <a:endCxn id="80" idx="7"/>
            </p:cNvCxnSpPr>
            <p:nvPr/>
          </p:nvCxnSpPr>
          <p:spPr>
            <a:xfrm flipH="1">
              <a:off x="5246410" y="2600389"/>
              <a:ext cx="705356" cy="1689410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/>
          <p:cNvSpPr txBox="1"/>
          <p:nvPr/>
        </p:nvSpPr>
        <p:spPr>
          <a:xfrm>
            <a:off x="6397589" y="4197635"/>
            <a:ext cx="2567049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AREA UNDER CURVE: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mPA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(mean Precision Average)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C51D04E-242B-8E41-A545-E32C814FC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20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18FFD47E-DA35-134B-8E61-B5C220E2ECC4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21261369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2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24411" y="2101519"/>
            <a:ext cx="8182368" cy="35394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6000" dirty="0"/>
              <a:t>Curve</a:t>
            </a:r>
          </a:p>
          <a:p>
            <a:pPr algn="ctr"/>
            <a:r>
              <a:rPr lang="en-US" sz="6000" dirty="0"/>
              <a:t>ROC</a:t>
            </a:r>
          </a:p>
          <a:p>
            <a:pPr algn="ctr"/>
            <a:r>
              <a:rPr lang="en-US" sz="4400" dirty="0"/>
              <a:t>(Receiver Operation Characteristic)</a:t>
            </a:r>
          </a:p>
          <a:p>
            <a:pPr algn="ctr"/>
            <a:r>
              <a:rPr lang="en-US" sz="6000" dirty="0"/>
              <a:t>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651CCD5-B1F7-8F43-B156-83105DF07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9E3011-50F3-EA44-B8F7-D3969754F537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07708924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812547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 = TP/(TP+FP)</a:t>
            </a:r>
          </a:p>
          <a:p>
            <a:r>
              <a:rPr lang="en-US" dirty="0"/>
              <a:t>Re = TP/(TP+FN)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TPR = TP/(TP+FN)</a:t>
            </a:r>
          </a:p>
          <a:p>
            <a:r>
              <a:rPr lang="en-US" dirty="0"/>
              <a:t>FPR = FP/(TN+FP)</a:t>
            </a:r>
          </a:p>
          <a:p>
            <a:endParaRPr lang="en-US" dirty="0"/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</a:t>
            </a:r>
          </a:p>
        </p:txBody>
      </p:sp>
      <p:cxnSp>
        <p:nvCxnSpPr>
          <p:cNvPr id="16" name="Curved Connector 15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78722" y="477555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6834" y="584235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37132" y="468982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58526" y="563380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25" name="Arc 24"/>
          <p:cNvSpPr/>
          <p:nvPr/>
        </p:nvSpPr>
        <p:spPr>
          <a:xfrm>
            <a:off x="7187463" y="5086129"/>
            <a:ext cx="1981937" cy="1512924"/>
          </a:xfrm>
          <a:prstGeom prst="arc">
            <a:avLst>
              <a:gd name="adj1" fmla="val 11079831"/>
              <a:gd name="adj2" fmla="val 1587285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237221" y="6004566"/>
            <a:ext cx="1155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Precision-Recall </a:t>
            </a:r>
            <a:r>
              <a:rPr lang="en-US" dirty="0"/>
              <a:t>curve</a:t>
            </a:r>
          </a:p>
        </p:txBody>
      </p:sp>
      <p:sp>
        <p:nvSpPr>
          <p:cNvPr id="24" name="Rectangle 23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Slide Number Placeholder 20">
            <a:extLst>
              <a:ext uri="{FF2B5EF4-FFF2-40B4-BE49-F238E27FC236}">
                <a16:creationId xmlns:a16="http://schemas.microsoft.com/office/drawing/2014/main" id="{CF6BBB4B-7F97-1F47-AB98-BFC32B784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22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C40858-731F-5246-BCDA-E4E7F14CB4EE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5F96263-2B0E-3047-EC8E-9CECAD2840B0}"/>
              </a:ext>
            </a:extLst>
          </p:cNvPr>
          <p:cNvSpPr txBox="1"/>
          <p:nvPr/>
        </p:nvSpPr>
        <p:spPr>
          <a:xfrm>
            <a:off x="6971639" y="36183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000" dirty="0"/>
              <a:t>0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B170D0F-E26A-7BD4-9CB2-415AA30727CA}"/>
              </a:ext>
            </a:extLst>
          </p:cNvPr>
          <p:cNvSpPr txBox="1"/>
          <p:nvPr/>
        </p:nvSpPr>
        <p:spPr>
          <a:xfrm>
            <a:off x="7945539" y="363598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0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C622119-D288-77CD-A295-9446A5960239}"/>
              </a:ext>
            </a:extLst>
          </p:cNvPr>
          <p:cNvSpPr txBox="1"/>
          <p:nvPr/>
        </p:nvSpPr>
        <p:spPr>
          <a:xfrm>
            <a:off x="6937073" y="276781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000" dirty="0"/>
              <a:t>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C1BA300-600B-FB42-F753-EDC037A0B016}"/>
              </a:ext>
            </a:extLst>
          </p:cNvPr>
          <p:cNvSpPr txBox="1"/>
          <p:nvPr/>
        </p:nvSpPr>
        <p:spPr>
          <a:xfrm>
            <a:off x="6946239" y="5815403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000" dirty="0"/>
              <a:t>0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7026F2-B35C-3CB3-E141-7B9C30A69D8A}"/>
              </a:ext>
            </a:extLst>
          </p:cNvPr>
          <p:cNvSpPr txBox="1"/>
          <p:nvPr/>
        </p:nvSpPr>
        <p:spPr>
          <a:xfrm>
            <a:off x="7920139" y="5833087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000" dirty="0"/>
              <a:t>1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E4A4E8FD-0EC5-B698-EF33-C818438C38E2}"/>
              </a:ext>
            </a:extLst>
          </p:cNvPr>
          <p:cNvSpPr txBox="1"/>
          <p:nvPr/>
        </p:nvSpPr>
        <p:spPr>
          <a:xfrm>
            <a:off x="6911673" y="4964911"/>
            <a:ext cx="250390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L" sz="1000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103701085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8361" y="2169997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sp>
        <p:nvSpPr>
          <p:cNvPr id="5" name="Freeform 4"/>
          <p:cNvSpPr/>
          <p:nvPr/>
        </p:nvSpPr>
        <p:spPr>
          <a:xfrm>
            <a:off x="3005157" y="3166215"/>
            <a:ext cx="2729534" cy="1919913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729534" h="1919913">
                <a:moveTo>
                  <a:pt x="1034582" y="341268"/>
                </a:moveTo>
                <a:cubicBezTo>
                  <a:pt x="1284791" y="238910"/>
                  <a:pt x="1230200" y="-68165"/>
                  <a:pt x="1512254" y="13722"/>
                </a:cubicBezTo>
                <a:cubicBezTo>
                  <a:pt x="1794308" y="95609"/>
                  <a:pt x="2679138" y="518690"/>
                  <a:pt x="2726905" y="832588"/>
                </a:cubicBezTo>
                <a:cubicBezTo>
                  <a:pt x="2774672" y="1146486"/>
                  <a:pt x="2160523" y="1787931"/>
                  <a:pt x="1798857" y="1897113"/>
                </a:cubicBezTo>
                <a:cubicBezTo>
                  <a:pt x="1437191" y="2006295"/>
                  <a:pt x="854887" y="1699220"/>
                  <a:pt x="556911" y="1487680"/>
                </a:cubicBezTo>
                <a:cubicBezTo>
                  <a:pt x="258935" y="1276140"/>
                  <a:pt x="-64063" y="816665"/>
                  <a:pt x="11000" y="627871"/>
                </a:cubicBezTo>
                <a:cubicBezTo>
                  <a:pt x="86063" y="439077"/>
                  <a:pt x="784373" y="443626"/>
                  <a:pt x="1034582" y="341268"/>
                </a:cubicBezTo>
                <a:close/>
              </a:path>
            </a:pathLst>
          </a:cu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Freeform 5"/>
          <p:cNvSpPr/>
          <p:nvPr/>
        </p:nvSpPr>
        <p:spPr>
          <a:xfrm>
            <a:off x="3287399" y="3074555"/>
            <a:ext cx="2589777" cy="2029155"/>
          </a:xfrm>
          <a:custGeom>
            <a:avLst/>
            <a:gdLst>
              <a:gd name="connsiteX0" fmla="*/ 1034582 w 2729534"/>
              <a:gd name="connsiteY0" fmla="*/ 341268 h 1919913"/>
              <a:gd name="connsiteX1" fmla="*/ 1512254 w 2729534"/>
              <a:gd name="connsiteY1" fmla="*/ 13722 h 1919913"/>
              <a:gd name="connsiteX2" fmla="*/ 2726905 w 2729534"/>
              <a:gd name="connsiteY2" fmla="*/ 832588 h 1919913"/>
              <a:gd name="connsiteX3" fmla="*/ 1798857 w 2729534"/>
              <a:gd name="connsiteY3" fmla="*/ 1897113 h 1919913"/>
              <a:gd name="connsiteX4" fmla="*/ 556911 w 2729534"/>
              <a:gd name="connsiteY4" fmla="*/ 1487680 h 1919913"/>
              <a:gd name="connsiteX5" fmla="*/ 11000 w 2729534"/>
              <a:gd name="connsiteY5" fmla="*/ 627871 h 1919913"/>
              <a:gd name="connsiteX6" fmla="*/ 1034582 w 2729534"/>
              <a:gd name="connsiteY6" fmla="*/ 341268 h 1919913"/>
              <a:gd name="connsiteX0" fmla="*/ 1034582 w 2242520"/>
              <a:gd name="connsiteY0" fmla="*/ 343152 h 1919663"/>
              <a:gd name="connsiteX1" fmla="*/ 1512254 w 2242520"/>
              <a:gd name="connsiteY1" fmla="*/ 15606 h 1919663"/>
              <a:gd name="connsiteX2" fmla="*/ 2235585 w 2242520"/>
              <a:gd name="connsiteY2" fmla="*/ 875416 h 1919663"/>
              <a:gd name="connsiteX3" fmla="*/ 1798857 w 2242520"/>
              <a:gd name="connsiteY3" fmla="*/ 1898997 h 1919663"/>
              <a:gd name="connsiteX4" fmla="*/ 556911 w 2242520"/>
              <a:gd name="connsiteY4" fmla="*/ 1489564 h 1919663"/>
              <a:gd name="connsiteX5" fmla="*/ 11000 w 2242520"/>
              <a:gd name="connsiteY5" fmla="*/ 629755 h 1919663"/>
              <a:gd name="connsiteX6" fmla="*/ 1034582 w 2242520"/>
              <a:gd name="connsiteY6" fmla="*/ 343152 h 1919663"/>
              <a:gd name="connsiteX0" fmla="*/ 1034582 w 2253299"/>
              <a:gd name="connsiteY0" fmla="*/ 435985 h 2012496"/>
              <a:gd name="connsiteX1" fmla="*/ 1280242 w 2253299"/>
              <a:gd name="connsiteY1" fmla="*/ 12904 h 2012496"/>
              <a:gd name="connsiteX2" fmla="*/ 2235585 w 2253299"/>
              <a:gd name="connsiteY2" fmla="*/ 968249 h 2012496"/>
              <a:gd name="connsiteX3" fmla="*/ 1798857 w 2253299"/>
              <a:gd name="connsiteY3" fmla="*/ 1991830 h 2012496"/>
              <a:gd name="connsiteX4" fmla="*/ 556911 w 2253299"/>
              <a:gd name="connsiteY4" fmla="*/ 1582397 h 2012496"/>
              <a:gd name="connsiteX5" fmla="*/ 11000 w 2253299"/>
              <a:gd name="connsiteY5" fmla="*/ 722588 h 2012496"/>
              <a:gd name="connsiteX6" fmla="*/ 1034582 w 2253299"/>
              <a:gd name="connsiteY6" fmla="*/ 435985 h 2012496"/>
              <a:gd name="connsiteX0" fmla="*/ 586989 w 2242434"/>
              <a:gd name="connsiteY0" fmla="*/ 487258 h 2009178"/>
              <a:gd name="connsiteX1" fmla="*/ 1269377 w 2242434"/>
              <a:gd name="connsiteY1" fmla="*/ 9586 h 2009178"/>
              <a:gd name="connsiteX2" fmla="*/ 2224720 w 2242434"/>
              <a:gd name="connsiteY2" fmla="*/ 964931 h 2009178"/>
              <a:gd name="connsiteX3" fmla="*/ 1787992 w 2242434"/>
              <a:gd name="connsiteY3" fmla="*/ 1988512 h 2009178"/>
              <a:gd name="connsiteX4" fmla="*/ 546046 w 2242434"/>
              <a:gd name="connsiteY4" fmla="*/ 1579079 h 2009178"/>
              <a:gd name="connsiteX5" fmla="*/ 135 w 2242434"/>
              <a:gd name="connsiteY5" fmla="*/ 719270 h 2009178"/>
              <a:gd name="connsiteX6" fmla="*/ 586989 w 2242434"/>
              <a:gd name="connsiteY6" fmla="*/ 487258 h 2009178"/>
              <a:gd name="connsiteX0" fmla="*/ 602616 w 2260356"/>
              <a:gd name="connsiteY0" fmla="*/ 487258 h 2028895"/>
              <a:gd name="connsiteX1" fmla="*/ 1285004 w 2260356"/>
              <a:gd name="connsiteY1" fmla="*/ 9586 h 2028895"/>
              <a:gd name="connsiteX2" fmla="*/ 2240347 w 2260356"/>
              <a:gd name="connsiteY2" fmla="*/ 964931 h 2028895"/>
              <a:gd name="connsiteX3" fmla="*/ 1803619 w 2260356"/>
              <a:gd name="connsiteY3" fmla="*/ 1988512 h 2028895"/>
              <a:gd name="connsiteX4" fmla="*/ 316014 w 2260356"/>
              <a:gd name="connsiteY4" fmla="*/ 1715556 h 2028895"/>
              <a:gd name="connsiteX5" fmla="*/ 15762 w 2260356"/>
              <a:gd name="connsiteY5" fmla="*/ 719270 h 2028895"/>
              <a:gd name="connsiteX6" fmla="*/ 602616 w 2260356"/>
              <a:gd name="connsiteY6" fmla="*/ 487258 h 2028895"/>
              <a:gd name="connsiteX0" fmla="*/ 1121883 w 2779623"/>
              <a:gd name="connsiteY0" fmla="*/ 487386 h 2029023"/>
              <a:gd name="connsiteX1" fmla="*/ 1804271 w 2779623"/>
              <a:gd name="connsiteY1" fmla="*/ 9714 h 2029023"/>
              <a:gd name="connsiteX2" fmla="*/ 2759614 w 2779623"/>
              <a:gd name="connsiteY2" fmla="*/ 965059 h 2029023"/>
              <a:gd name="connsiteX3" fmla="*/ 2322886 w 2779623"/>
              <a:gd name="connsiteY3" fmla="*/ 1988640 h 2029023"/>
              <a:gd name="connsiteX4" fmla="*/ 835281 w 2779623"/>
              <a:gd name="connsiteY4" fmla="*/ 1715684 h 2029023"/>
              <a:gd name="connsiteX5" fmla="*/ 2767 w 2779623"/>
              <a:gd name="connsiteY5" fmla="*/ 760342 h 2029023"/>
              <a:gd name="connsiteX6" fmla="*/ 1121883 w 2779623"/>
              <a:gd name="connsiteY6" fmla="*/ 487386 h 2029023"/>
              <a:gd name="connsiteX0" fmla="*/ 932037 w 2589777"/>
              <a:gd name="connsiteY0" fmla="*/ 487518 h 2029155"/>
              <a:gd name="connsiteX1" fmla="*/ 1614425 w 2589777"/>
              <a:gd name="connsiteY1" fmla="*/ 9846 h 2029155"/>
              <a:gd name="connsiteX2" fmla="*/ 2569768 w 2589777"/>
              <a:gd name="connsiteY2" fmla="*/ 965191 h 2029155"/>
              <a:gd name="connsiteX3" fmla="*/ 2133040 w 2589777"/>
              <a:gd name="connsiteY3" fmla="*/ 1988772 h 2029155"/>
              <a:gd name="connsiteX4" fmla="*/ 645435 w 2589777"/>
              <a:gd name="connsiteY4" fmla="*/ 1715816 h 2029155"/>
              <a:gd name="connsiteX5" fmla="*/ 3989 w 2589777"/>
              <a:gd name="connsiteY5" fmla="*/ 801418 h 2029155"/>
              <a:gd name="connsiteX6" fmla="*/ 932037 w 2589777"/>
              <a:gd name="connsiteY6" fmla="*/ 487518 h 20291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589777" h="2029155">
                <a:moveTo>
                  <a:pt x="932037" y="487518"/>
                </a:moveTo>
                <a:cubicBezTo>
                  <a:pt x="1200443" y="355589"/>
                  <a:pt x="1341470" y="-69766"/>
                  <a:pt x="1614425" y="9846"/>
                </a:cubicBezTo>
                <a:cubicBezTo>
                  <a:pt x="1887380" y="89458"/>
                  <a:pt x="2483332" y="635370"/>
                  <a:pt x="2569768" y="965191"/>
                </a:cubicBezTo>
                <a:cubicBezTo>
                  <a:pt x="2656204" y="1295012"/>
                  <a:pt x="2453762" y="1863668"/>
                  <a:pt x="2133040" y="1988772"/>
                </a:cubicBezTo>
                <a:cubicBezTo>
                  <a:pt x="1812318" y="2113876"/>
                  <a:pt x="943411" y="1927356"/>
                  <a:pt x="645435" y="1715816"/>
                </a:cubicBezTo>
                <a:cubicBezTo>
                  <a:pt x="347459" y="1504276"/>
                  <a:pt x="-43778" y="1006134"/>
                  <a:pt x="3989" y="801418"/>
                </a:cubicBezTo>
                <a:cubicBezTo>
                  <a:pt x="51756" y="596702"/>
                  <a:pt x="663631" y="619447"/>
                  <a:pt x="932037" y="487518"/>
                </a:cubicBezTo>
                <a:close/>
              </a:path>
            </a:pathLst>
          </a:custGeom>
          <a:solidFill>
            <a:srgbClr val="2249CD">
              <a:alpha val="36000"/>
            </a:srgb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4852301" y="921637"/>
            <a:ext cx="379097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Magenta pixels: True positives (TP)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Blue pixels: False positives (FP)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Red pixels: False negatives (FN)</a:t>
            </a:r>
          </a:p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White pixels: True negatives (TN) </a:t>
            </a:r>
          </a:p>
        </p:txBody>
      </p:sp>
      <p:sp>
        <p:nvSpPr>
          <p:cNvPr id="2" name="Rectangle 1"/>
          <p:cNvSpPr/>
          <p:nvPr/>
        </p:nvSpPr>
        <p:spPr>
          <a:xfrm>
            <a:off x="4402813" y="3954020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TP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5401375" y="4529508"/>
            <a:ext cx="38824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FP</a:t>
            </a:r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972066" y="3710636"/>
            <a:ext cx="393056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solidFill>
                  <a:schemeClr val="bg1"/>
                </a:solidFill>
                <a:latin typeface="Trebuchet MS" charset="0"/>
                <a:ea typeface="Trebuchet MS" charset="0"/>
                <a:cs typeface="Trebuchet MS" charset="0"/>
              </a:rPr>
              <a:t>FN</a:t>
            </a:r>
            <a:endParaRPr lang="en-US" sz="1400" dirty="0">
              <a:solidFill>
                <a:schemeClr val="bg1"/>
              </a:solidFill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2783267" y="5132280"/>
            <a:ext cx="40267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>
                <a:latin typeface="Trebuchet MS" charset="0"/>
                <a:ea typeface="Trebuchet MS" charset="0"/>
                <a:cs typeface="Trebuchet MS" charset="0"/>
              </a:rPr>
              <a:t>TN</a:t>
            </a:r>
            <a:endParaRPr lang="en-US" sz="1400" dirty="0"/>
          </a:p>
        </p:txBody>
      </p:sp>
      <p:sp>
        <p:nvSpPr>
          <p:cNvPr id="3" name="TextBox 2"/>
          <p:cNvSpPr txBox="1"/>
          <p:nvPr/>
        </p:nvSpPr>
        <p:spPr>
          <a:xfrm>
            <a:off x="327546" y="2866029"/>
            <a:ext cx="1891865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Pr</a:t>
            </a:r>
            <a:r>
              <a:rPr lang="en-US" dirty="0"/>
              <a:t> = TP/(TP+FP)</a:t>
            </a:r>
          </a:p>
          <a:p>
            <a:r>
              <a:rPr lang="en-US" dirty="0"/>
              <a:t>Re = TP/(TP+FN)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TPR = TP/(TP+FN)</a:t>
            </a:r>
          </a:p>
          <a:p>
            <a:r>
              <a:rPr lang="en-US" dirty="0"/>
              <a:t>FPR = FP/(TN+FP)</a:t>
            </a:r>
          </a:p>
          <a:p>
            <a:endParaRPr lang="en-US" dirty="0"/>
          </a:p>
          <a:p>
            <a:r>
              <a:rPr lang="en-US" dirty="0"/>
              <a:t>Sensitivity = TPR</a:t>
            </a:r>
          </a:p>
          <a:p>
            <a:r>
              <a:rPr lang="en-US" dirty="0"/>
              <a:t>Specificity = 1-FPR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V="1">
            <a:off x="7178722" y="259307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>
            <a:off x="7096834" y="365987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7137132" y="2507349"/>
            <a:ext cx="3834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8258526" y="3451321"/>
            <a:ext cx="4212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Re</a:t>
            </a:r>
          </a:p>
        </p:txBody>
      </p:sp>
      <p:cxnSp>
        <p:nvCxnSpPr>
          <p:cNvPr id="16" name="Curved Connector 15"/>
          <p:cNvCxnSpPr/>
          <p:nvPr/>
        </p:nvCxnSpPr>
        <p:spPr>
          <a:xfrm>
            <a:off x="7178722" y="2866029"/>
            <a:ext cx="900753" cy="793849"/>
          </a:xfrm>
          <a:prstGeom prst="curvedConnector3">
            <a:avLst>
              <a:gd name="adj1" fmla="val 86364"/>
            </a:avLst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/>
          <p:nvPr/>
        </p:nvCxnSpPr>
        <p:spPr>
          <a:xfrm flipV="1">
            <a:off x="7178722" y="4775557"/>
            <a:ext cx="0" cy="1173708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7096834" y="5842358"/>
            <a:ext cx="1212377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7137132" y="4689829"/>
            <a:ext cx="5405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20" name="Rectangle 19"/>
          <p:cNvSpPr/>
          <p:nvPr/>
        </p:nvSpPr>
        <p:spPr>
          <a:xfrm>
            <a:off x="8258526" y="5633801"/>
            <a:ext cx="5341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FPR</a:t>
            </a:r>
          </a:p>
        </p:txBody>
      </p:sp>
      <p:sp>
        <p:nvSpPr>
          <p:cNvPr id="21" name="Rectangle 20"/>
          <p:cNvSpPr/>
          <p:nvPr/>
        </p:nvSpPr>
        <p:spPr>
          <a:xfrm>
            <a:off x="7237221" y="6004566"/>
            <a:ext cx="115563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ROC curve</a:t>
            </a:r>
          </a:p>
        </p:txBody>
      </p:sp>
      <p:sp>
        <p:nvSpPr>
          <p:cNvPr id="22" name="Rectangle 21"/>
          <p:cNvSpPr/>
          <p:nvPr/>
        </p:nvSpPr>
        <p:spPr>
          <a:xfrm>
            <a:off x="6857352" y="3823196"/>
            <a:ext cx="22245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/>
              <a:t>Precision-Recall </a:t>
            </a:r>
            <a:r>
              <a:rPr lang="en-US" dirty="0"/>
              <a:t>curve</a:t>
            </a:r>
          </a:p>
        </p:txBody>
      </p:sp>
      <p:sp>
        <p:nvSpPr>
          <p:cNvPr id="23" name="Arc 22"/>
          <p:cNvSpPr/>
          <p:nvPr/>
        </p:nvSpPr>
        <p:spPr>
          <a:xfrm>
            <a:off x="7178721" y="5059161"/>
            <a:ext cx="2251881" cy="1438291"/>
          </a:xfrm>
          <a:prstGeom prst="arc">
            <a:avLst>
              <a:gd name="adj1" fmla="val 11079831"/>
              <a:gd name="adj2" fmla="val 15872855"/>
            </a:avLst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8684155" y="940885"/>
            <a:ext cx="245904" cy="252070"/>
          </a:xfrm>
          <a:prstGeom prst="rect">
            <a:avLst/>
          </a:prstGeom>
          <a:solidFill>
            <a:srgbClr val="9D2E5D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8684155" y="1249430"/>
            <a:ext cx="245904" cy="252070"/>
          </a:xfrm>
          <a:prstGeom prst="rect">
            <a:avLst/>
          </a:prstGeom>
          <a:solidFill>
            <a:srgbClr val="9AABDA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8679732" y="1555420"/>
            <a:ext cx="245904" cy="252070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/>
          <p:cNvSpPr/>
          <p:nvPr/>
        </p:nvSpPr>
        <p:spPr>
          <a:xfrm>
            <a:off x="8679732" y="1881451"/>
            <a:ext cx="245904" cy="252070"/>
          </a:xfrm>
          <a:prstGeom prst="rect">
            <a:avLst/>
          </a:prstGeom>
          <a:solidFill>
            <a:schemeClr val="bg1"/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Slide Number Placeholder 27">
            <a:extLst>
              <a:ext uri="{FF2B5EF4-FFF2-40B4-BE49-F238E27FC236}">
                <a16:creationId xmlns:a16="http://schemas.microsoft.com/office/drawing/2014/main" id="{9F81D13F-93AB-AD4A-842F-3B2FD7A307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23</a:t>
            </a:fld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4FBE6DE-84A5-554F-99EF-1017B9A4E335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89854328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3248165" y="3152633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84DAF0-8A6D-0645-8D05-F2E6467B0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9E6D3AC-9DDD-BE43-89AE-08730BE667CE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701566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Freeform 82"/>
          <p:cNvSpPr/>
          <p:nvPr/>
        </p:nvSpPr>
        <p:spPr>
          <a:xfrm flipH="1">
            <a:off x="3046502" y="3580833"/>
            <a:ext cx="2639827" cy="2481581"/>
          </a:xfrm>
          <a:custGeom>
            <a:avLst/>
            <a:gdLst>
              <a:gd name="connsiteX0" fmla="*/ 0 w 2303469"/>
              <a:gd name="connsiteY0" fmla="*/ 0 h 2523281"/>
              <a:gd name="connsiteX1" fmla="*/ 1030147 w 2303469"/>
              <a:gd name="connsiteY1" fmla="*/ 69448 h 2523281"/>
              <a:gd name="connsiteX2" fmla="*/ 1516284 w 2303469"/>
              <a:gd name="connsiteY2" fmla="*/ 312516 h 2523281"/>
              <a:gd name="connsiteX3" fmla="*/ 2071869 w 2303469"/>
              <a:gd name="connsiteY3" fmla="*/ 983848 h 2523281"/>
              <a:gd name="connsiteX4" fmla="*/ 2268638 w 2303469"/>
              <a:gd name="connsiteY4" fmla="*/ 2106592 h 2523281"/>
              <a:gd name="connsiteX5" fmla="*/ 2303362 w 2303469"/>
              <a:gd name="connsiteY5" fmla="*/ 2523281 h 252328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303469" h="2523281">
                <a:moveTo>
                  <a:pt x="0" y="0"/>
                </a:moveTo>
                <a:cubicBezTo>
                  <a:pt x="388716" y="8681"/>
                  <a:pt x="777433" y="17362"/>
                  <a:pt x="1030147" y="69448"/>
                </a:cubicBezTo>
                <a:cubicBezTo>
                  <a:pt x="1282861" y="121534"/>
                  <a:pt x="1342664" y="160116"/>
                  <a:pt x="1516284" y="312516"/>
                </a:cubicBezTo>
                <a:cubicBezTo>
                  <a:pt x="1689904" y="464916"/>
                  <a:pt x="1946477" y="684835"/>
                  <a:pt x="2071869" y="983848"/>
                </a:cubicBezTo>
                <a:cubicBezTo>
                  <a:pt x="2197261" y="1282861"/>
                  <a:pt x="2230056" y="1850020"/>
                  <a:pt x="2268638" y="2106592"/>
                </a:cubicBezTo>
                <a:cubicBezTo>
                  <a:pt x="2307220" y="2363164"/>
                  <a:pt x="2303362" y="2523281"/>
                  <a:pt x="2303362" y="2523281"/>
                </a:cubicBezTo>
              </a:path>
            </a:pathLst>
          </a:custGeom>
          <a:noFill/>
          <a:ln w="38100">
            <a:solidFill>
              <a:srgbClr val="00FF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0" name="Group 89"/>
          <p:cNvGrpSpPr/>
          <p:nvPr/>
        </p:nvGrpSpPr>
        <p:grpSpPr>
          <a:xfrm>
            <a:off x="4595112" y="237170"/>
            <a:ext cx="3887898" cy="882603"/>
            <a:chOff x="504747" y="202393"/>
            <a:chExt cx="3887898" cy="882603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89856" y="202393"/>
              <a:ext cx="1308100" cy="838001"/>
            </a:xfrm>
            <a:prstGeom prst="rect">
              <a:avLst/>
            </a:prstGeom>
          </p:spPr>
        </p:pic>
        <p:sp>
          <p:nvSpPr>
            <p:cNvPr id="15" name="TextBox 14"/>
            <p:cNvSpPr txBox="1"/>
            <p:nvPr/>
          </p:nvSpPr>
          <p:spPr>
            <a:xfrm>
              <a:off x="504747" y="436728"/>
              <a:ext cx="288091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   FPR =                         =  </a:t>
              </a:r>
            </a:p>
          </p:txBody>
        </p:sp>
        <p:cxnSp>
          <p:nvCxnSpPr>
            <p:cNvPr id="17" name="Straight Connector 16"/>
            <p:cNvCxnSpPr/>
            <p:nvPr/>
          </p:nvCxnSpPr>
          <p:spPr>
            <a:xfrm>
              <a:off x="3384645" y="621394"/>
              <a:ext cx="1008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1"/>
            <p:cNvSpPr/>
            <p:nvPr/>
          </p:nvSpPr>
          <p:spPr>
            <a:xfrm>
              <a:off x="3459325" y="774032"/>
              <a:ext cx="245904" cy="25207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043646" y="774032"/>
              <a:ext cx="245904" cy="252070"/>
            </a:xfrm>
            <a:prstGeom prst="rect">
              <a:avLst/>
            </a:prstGeom>
            <a:solidFill>
              <a:srgbClr val="9AABD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3729243" y="216687"/>
              <a:ext cx="245904" cy="252070"/>
            </a:xfrm>
            <a:prstGeom prst="rect">
              <a:avLst/>
            </a:prstGeom>
            <a:solidFill>
              <a:srgbClr val="9AABDA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3705229" y="715664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grpSp>
        <p:nvGrpSpPr>
          <p:cNvPr id="91" name="Group 90"/>
          <p:cNvGrpSpPr/>
          <p:nvPr/>
        </p:nvGrpSpPr>
        <p:grpSpPr>
          <a:xfrm>
            <a:off x="473992" y="208696"/>
            <a:ext cx="3887898" cy="878572"/>
            <a:chOff x="4901609" y="208696"/>
            <a:chExt cx="3887898" cy="878572"/>
          </a:xfrm>
        </p:grpSpPr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082811" y="208696"/>
              <a:ext cx="1384300" cy="876300"/>
            </a:xfrm>
            <a:prstGeom prst="rect">
              <a:avLst/>
            </a:prstGeom>
          </p:spPr>
        </p:pic>
        <p:sp>
          <p:nvSpPr>
            <p:cNvPr id="27" name="TextBox 26"/>
            <p:cNvSpPr txBox="1"/>
            <p:nvPr/>
          </p:nvSpPr>
          <p:spPr>
            <a:xfrm>
              <a:off x="4901609" y="439000"/>
              <a:ext cx="29931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           TPR =                            =  </a:t>
              </a:r>
            </a:p>
          </p:txBody>
        </p:sp>
        <p:cxnSp>
          <p:nvCxnSpPr>
            <p:cNvPr id="28" name="Straight Connector 27"/>
            <p:cNvCxnSpPr/>
            <p:nvPr/>
          </p:nvCxnSpPr>
          <p:spPr>
            <a:xfrm>
              <a:off x="7781507" y="623666"/>
              <a:ext cx="1008000" cy="0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/>
            <p:cNvSpPr/>
            <p:nvPr/>
          </p:nvSpPr>
          <p:spPr>
            <a:xfrm>
              <a:off x="7856187" y="776304"/>
              <a:ext cx="245904" cy="252070"/>
            </a:xfrm>
            <a:prstGeom prst="rect">
              <a:avLst/>
            </a:prstGeom>
            <a:solidFill>
              <a:srgbClr val="9D2E5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/>
            <p:cNvSpPr/>
            <p:nvPr/>
          </p:nvSpPr>
          <p:spPr>
            <a:xfrm>
              <a:off x="8440508" y="776304"/>
              <a:ext cx="245904" cy="252070"/>
            </a:xfrm>
            <a:prstGeom prst="rect">
              <a:avLst/>
            </a:prstGeom>
            <a:solidFill>
              <a:srgbClr val="FF0000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Rectangle 30"/>
            <p:cNvSpPr/>
            <p:nvPr/>
          </p:nvSpPr>
          <p:spPr>
            <a:xfrm>
              <a:off x="8126105" y="218959"/>
              <a:ext cx="245904" cy="252070"/>
            </a:xfrm>
            <a:prstGeom prst="rect">
              <a:avLst/>
            </a:prstGeom>
            <a:solidFill>
              <a:srgbClr val="9D2E5D"/>
            </a:solidFill>
            <a:ln>
              <a:noFill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8102091" y="717936"/>
              <a:ext cx="30008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/>
                <a:t>+</a:t>
              </a:r>
            </a:p>
          </p:txBody>
        </p:sp>
      </p:grpSp>
      <p:cxnSp>
        <p:nvCxnSpPr>
          <p:cNvPr id="34" name="Straight Arrow Connector 33"/>
          <p:cNvCxnSpPr/>
          <p:nvPr/>
        </p:nvCxnSpPr>
        <p:spPr>
          <a:xfrm flipV="1">
            <a:off x="3004352" y="3311654"/>
            <a:ext cx="0" cy="2920621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>
            <a:off x="2779358" y="6073255"/>
            <a:ext cx="3271372" cy="459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 rot="16200000">
            <a:off x="1843516" y="4374650"/>
            <a:ext cx="5405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TPR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3987600" y="6253028"/>
            <a:ext cx="9611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FPR</a:t>
            </a:r>
            <a:endParaRPr lang="en-US" dirty="0"/>
          </a:p>
        </p:txBody>
      </p:sp>
      <p:sp>
        <p:nvSpPr>
          <p:cNvPr id="45" name="TextBox 44"/>
          <p:cNvSpPr txBox="1"/>
          <p:nvPr/>
        </p:nvSpPr>
        <p:spPr>
          <a:xfrm>
            <a:off x="2878725" y="6250672"/>
            <a:ext cx="30107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0                                                 1</a:t>
            </a:r>
          </a:p>
        </p:txBody>
      </p:sp>
      <p:cxnSp>
        <p:nvCxnSpPr>
          <p:cNvPr id="47" name="Straight Connector 46"/>
          <p:cNvCxnSpPr/>
          <p:nvPr/>
        </p:nvCxnSpPr>
        <p:spPr>
          <a:xfrm>
            <a:off x="5686331" y="6045959"/>
            <a:ext cx="0" cy="15902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/>
          <p:cNvCxnSpPr/>
          <p:nvPr/>
        </p:nvCxnSpPr>
        <p:spPr>
          <a:xfrm flipH="1" flipV="1">
            <a:off x="2904453" y="3586878"/>
            <a:ext cx="180000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TextBox 49"/>
          <p:cNvSpPr txBox="1"/>
          <p:nvPr/>
        </p:nvSpPr>
        <p:spPr>
          <a:xfrm>
            <a:off x="2489249" y="340595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</a:p>
        </p:txBody>
      </p:sp>
      <p:grpSp>
        <p:nvGrpSpPr>
          <p:cNvPr id="87" name="Group 86"/>
          <p:cNvGrpSpPr/>
          <p:nvPr/>
        </p:nvGrpSpPr>
        <p:grpSpPr>
          <a:xfrm>
            <a:off x="5283252" y="1329223"/>
            <a:ext cx="2485101" cy="2305015"/>
            <a:chOff x="5283252" y="1329223"/>
            <a:chExt cx="2485101" cy="2305015"/>
          </a:xfrm>
        </p:grpSpPr>
        <p:grpSp>
          <p:nvGrpSpPr>
            <p:cNvPr id="52" name="Group 51"/>
            <p:cNvGrpSpPr/>
            <p:nvPr/>
          </p:nvGrpSpPr>
          <p:grpSpPr>
            <a:xfrm>
              <a:off x="6608294" y="1329223"/>
              <a:ext cx="1160059" cy="1269238"/>
              <a:chOff x="2388361" y="2169997"/>
              <a:chExt cx="4285397" cy="3766782"/>
            </a:xfrm>
          </p:grpSpPr>
          <p:sp>
            <p:nvSpPr>
              <p:cNvPr id="53" name="Rectangle 52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4" name="Freeform 53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5" name="Freeform 54"/>
              <p:cNvSpPr/>
              <p:nvPr/>
            </p:nvSpPr>
            <p:spPr>
              <a:xfrm>
                <a:off x="2929642" y="2363910"/>
                <a:ext cx="3421845" cy="3024829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56" name="Oval 55"/>
            <p:cNvSpPr/>
            <p:nvPr/>
          </p:nvSpPr>
          <p:spPr>
            <a:xfrm>
              <a:off x="5283252" y="3562238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7" name="Straight Connector 56"/>
            <p:cNvCxnSpPr>
              <a:endCxn id="56" idx="0"/>
            </p:cNvCxnSpPr>
            <p:nvPr/>
          </p:nvCxnSpPr>
          <p:spPr>
            <a:xfrm flipH="1">
              <a:off x="5319252" y="2598461"/>
              <a:ext cx="1869072" cy="963777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6" name="Group 85"/>
          <p:cNvGrpSpPr/>
          <p:nvPr/>
        </p:nvGrpSpPr>
        <p:grpSpPr>
          <a:xfrm>
            <a:off x="1624126" y="1336676"/>
            <a:ext cx="1489150" cy="4346825"/>
            <a:chOff x="1624126" y="1336676"/>
            <a:chExt cx="1489150" cy="4346825"/>
          </a:xfrm>
        </p:grpSpPr>
        <p:grpSp>
          <p:nvGrpSpPr>
            <p:cNvPr id="58" name="Group 57"/>
            <p:cNvGrpSpPr/>
            <p:nvPr/>
          </p:nvGrpSpPr>
          <p:grpSpPr>
            <a:xfrm>
              <a:off x="1624126" y="1336676"/>
              <a:ext cx="1160059" cy="1269238"/>
              <a:chOff x="2388361" y="2169997"/>
              <a:chExt cx="4285397" cy="3766782"/>
            </a:xfrm>
          </p:grpSpPr>
          <p:sp>
            <p:nvSpPr>
              <p:cNvPr id="59" name="Rectangle 58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0" name="Freeform 59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" name="Freeform 60"/>
              <p:cNvSpPr/>
              <p:nvPr/>
            </p:nvSpPr>
            <p:spPr>
              <a:xfrm>
                <a:off x="3928794" y="3555480"/>
                <a:ext cx="981831" cy="952007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62" name="Oval 61"/>
            <p:cNvSpPr/>
            <p:nvPr/>
          </p:nvSpPr>
          <p:spPr>
            <a:xfrm>
              <a:off x="3041276" y="5611501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63" name="Straight Connector 62"/>
            <p:cNvCxnSpPr>
              <a:stCxn id="59" idx="2"/>
              <a:endCxn id="62" idx="0"/>
            </p:cNvCxnSpPr>
            <p:nvPr/>
          </p:nvCxnSpPr>
          <p:spPr>
            <a:xfrm>
              <a:off x="2204156" y="2605914"/>
              <a:ext cx="873120" cy="3005587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5" name="Group 84"/>
          <p:cNvGrpSpPr/>
          <p:nvPr/>
        </p:nvGrpSpPr>
        <p:grpSpPr>
          <a:xfrm>
            <a:off x="3546327" y="1331149"/>
            <a:ext cx="1758538" cy="2894708"/>
            <a:chOff x="3546327" y="1331149"/>
            <a:chExt cx="1758538" cy="2894708"/>
          </a:xfrm>
        </p:grpSpPr>
        <p:grpSp>
          <p:nvGrpSpPr>
            <p:cNvPr id="66" name="Group 65"/>
            <p:cNvGrpSpPr/>
            <p:nvPr/>
          </p:nvGrpSpPr>
          <p:grpSpPr>
            <a:xfrm>
              <a:off x="4144806" y="1331149"/>
              <a:ext cx="1160059" cy="1269238"/>
              <a:chOff x="2388361" y="2169997"/>
              <a:chExt cx="4285397" cy="3766782"/>
            </a:xfrm>
          </p:grpSpPr>
          <p:sp>
            <p:nvSpPr>
              <p:cNvPr id="67" name="Rectangle 66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8" name="Freeform 67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9" name="Freeform 68"/>
              <p:cNvSpPr/>
              <p:nvPr/>
            </p:nvSpPr>
            <p:spPr>
              <a:xfrm>
                <a:off x="3153716" y="2907804"/>
                <a:ext cx="2388869" cy="192109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0" name="Oval 69"/>
            <p:cNvSpPr/>
            <p:nvPr/>
          </p:nvSpPr>
          <p:spPr>
            <a:xfrm>
              <a:off x="3546327" y="4153857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71" name="Straight Connector 70"/>
            <p:cNvCxnSpPr>
              <a:stCxn id="67" idx="2"/>
              <a:endCxn id="70" idx="7"/>
            </p:cNvCxnSpPr>
            <p:nvPr/>
          </p:nvCxnSpPr>
          <p:spPr>
            <a:xfrm flipH="1">
              <a:off x="3607783" y="2600387"/>
              <a:ext cx="1117053" cy="1564014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8" name="Group 87"/>
          <p:cNvGrpSpPr/>
          <p:nvPr/>
        </p:nvGrpSpPr>
        <p:grpSpPr>
          <a:xfrm>
            <a:off x="2902051" y="1330917"/>
            <a:ext cx="3629744" cy="3687269"/>
            <a:chOff x="2902051" y="1330917"/>
            <a:chExt cx="3629744" cy="3687269"/>
          </a:xfrm>
        </p:grpSpPr>
        <p:grpSp>
          <p:nvGrpSpPr>
            <p:cNvPr id="11" name="Group 10"/>
            <p:cNvGrpSpPr/>
            <p:nvPr/>
          </p:nvGrpSpPr>
          <p:grpSpPr>
            <a:xfrm>
              <a:off x="2902051" y="1330917"/>
              <a:ext cx="1160059" cy="1269238"/>
              <a:chOff x="2388361" y="2169997"/>
              <a:chExt cx="4285397" cy="3766782"/>
            </a:xfrm>
          </p:grpSpPr>
          <p:sp>
            <p:nvSpPr>
              <p:cNvPr id="4" name="Rectangle 3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" name="Freeform 4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Freeform 5"/>
              <p:cNvSpPr/>
              <p:nvPr/>
            </p:nvSpPr>
            <p:spPr>
              <a:xfrm>
                <a:off x="3458437" y="3383718"/>
                <a:ext cx="1883347" cy="1450022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40" name="Oval 39"/>
            <p:cNvSpPr/>
            <p:nvPr/>
          </p:nvSpPr>
          <p:spPr>
            <a:xfrm>
              <a:off x="3124788" y="4946186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/>
            <p:cNvCxnSpPr>
              <a:stCxn id="4" idx="2"/>
              <a:endCxn id="40" idx="0"/>
            </p:cNvCxnSpPr>
            <p:nvPr/>
          </p:nvCxnSpPr>
          <p:spPr>
            <a:xfrm flipH="1">
              <a:off x="3160788" y="2600155"/>
              <a:ext cx="321293" cy="2346031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4" name="Group 73"/>
            <p:cNvGrpSpPr/>
            <p:nvPr/>
          </p:nvGrpSpPr>
          <p:grpSpPr>
            <a:xfrm>
              <a:off x="5371736" y="1331151"/>
              <a:ext cx="1160059" cy="1269238"/>
              <a:chOff x="2388361" y="2169997"/>
              <a:chExt cx="4285397" cy="3766782"/>
            </a:xfrm>
          </p:grpSpPr>
          <p:sp>
            <p:nvSpPr>
              <p:cNvPr id="75" name="Rectangle 74"/>
              <p:cNvSpPr/>
              <p:nvPr/>
            </p:nvSpPr>
            <p:spPr>
              <a:xfrm>
                <a:off x="2388361" y="2169997"/>
                <a:ext cx="4285397" cy="3766782"/>
              </a:xfrm>
              <a:prstGeom prst="rect">
                <a:avLst/>
              </a:prstGeom>
              <a:solidFill>
                <a:schemeClr val="bg1"/>
              </a:solidFill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6" name="Freeform 75"/>
              <p:cNvSpPr/>
              <p:nvPr/>
            </p:nvSpPr>
            <p:spPr>
              <a:xfrm>
                <a:off x="3005157" y="3166215"/>
                <a:ext cx="2729534" cy="1919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729534" h="1919913">
                    <a:moveTo>
                      <a:pt x="1034582" y="341268"/>
                    </a:moveTo>
                    <a:cubicBezTo>
                      <a:pt x="1284791" y="238910"/>
                      <a:pt x="1230200" y="-68165"/>
                      <a:pt x="1512254" y="13722"/>
                    </a:cubicBezTo>
                    <a:cubicBezTo>
                      <a:pt x="1794308" y="95609"/>
                      <a:pt x="2679138" y="518690"/>
                      <a:pt x="2726905" y="832588"/>
                    </a:cubicBezTo>
                    <a:cubicBezTo>
                      <a:pt x="2774672" y="1146486"/>
                      <a:pt x="2160523" y="1787931"/>
                      <a:pt x="1798857" y="1897113"/>
                    </a:cubicBezTo>
                    <a:cubicBezTo>
                      <a:pt x="1437191" y="2006295"/>
                      <a:pt x="854887" y="1699220"/>
                      <a:pt x="556911" y="1487680"/>
                    </a:cubicBezTo>
                    <a:cubicBezTo>
                      <a:pt x="258935" y="1276140"/>
                      <a:pt x="-64063" y="816665"/>
                      <a:pt x="11000" y="627871"/>
                    </a:cubicBezTo>
                    <a:cubicBezTo>
                      <a:pt x="86063" y="439077"/>
                      <a:pt x="784373" y="443626"/>
                      <a:pt x="1034582" y="341268"/>
                    </a:cubicBezTo>
                    <a:close/>
                  </a:path>
                </a:pathLst>
              </a:custGeom>
              <a:solidFill>
                <a:srgbClr val="FF0000"/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7" name="Freeform 76"/>
              <p:cNvSpPr/>
              <p:nvPr/>
            </p:nvSpPr>
            <p:spPr>
              <a:xfrm>
                <a:off x="3068197" y="2907798"/>
                <a:ext cx="3268025" cy="2195913"/>
              </a:xfrm>
              <a:custGeom>
                <a:avLst/>
                <a:gdLst>
                  <a:gd name="connsiteX0" fmla="*/ 1034582 w 2729534"/>
                  <a:gd name="connsiteY0" fmla="*/ 341268 h 1919913"/>
                  <a:gd name="connsiteX1" fmla="*/ 1512254 w 2729534"/>
                  <a:gd name="connsiteY1" fmla="*/ 13722 h 1919913"/>
                  <a:gd name="connsiteX2" fmla="*/ 2726905 w 2729534"/>
                  <a:gd name="connsiteY2" fmla="*/ 832588 h 1919913"/>
                  <a:gd name="connsiteX3" fmla="*/ 1798857 w 2729534"/>
                  <a:gd name="connsiteY3" fmla="*/ 1897113 h 1919913"/>
                  <a:gd name="connsiteX4" fmla="*/ 556911 w 2729534"/>
                  <a:gd name="connsiteY4" fmla="*/ 1487680 h 1919913"/>
                  <a:gd name="connsiteX5" fmla="*/ 11000 w 2729534"/>
                  <a:gd name="connsiteY5" fmla="*/ 627871 h 1919913"/>
                  <a:gd name="connsiteX6" fmla="*/ 1034582 w 2729534"/>
                  <a:gd name="connsiteY6" fmla="*/ 341268 h 1919913"/>
                  <a:gd name="connsiteX0" fmla="*/ 1034582 w 2242520"/>
                  <a:gd name="connsiteY0" fmla="*/ 343152 h 1919663"/>
                  <a:gd name="connsiteX1" fmla="*/ 1512254 w 2242520"/>
                  <a:gd name="connsiteY1" fmla="*/ 15606 h 1919663"/>
                  <a:gd name="connsiteX2" fmla="*/ 2235585 w 2242520"/>
                  <a:gd name="connsiteY2" fmla="*/ 875416 h 1919663"/>
                  <a:gd name="connsiteX3" fmla="*/ 1798857 w 2242520"/>
                  <a:gd name="connsiteY3" fmla="*/ 1898997 h 1919663"/>
                  <a:gd name="connsiteX4" fmla="*/ 556911 w 2242520"/>
                  <a:gd name="connsiteY4" fmla="*/ 1489564 h 1919663"/>
                  <a:gd name="connsiteX5" fmla="*/ 11000 w 2242520"/>
                  <a:gd name="connsiteY5" fmla="*/ 629755 h 1919663"/>
                  <a:gd name="connsiteX6" fmla="*/ 1034582 w 2242520"/>
                  <a:gd name="connsiteY6" fmla="*/ 343152 h 1919663"/>
                  <a:gd name="connsiteX0" fmla="*/ 1034582 w 2253299"/>
                  <a:gd name="connsiteY0" fmla="*/ 435985 h 2012496"/>
                  <a:gd name="connsiteX1" fmla="*/ 1280242 w 2253299"/>
                  <a:gd name="connsiteY1" fmla="*/ 12904 h 2012496"/>
                  <a:gd name="connsiteX2" fmla="*/ 2235585 w 2253299"/>
                  <a:gd name="connsiteY2" fmla="*/ 968249 h 2012496"/>
                  <a:gd name="connsiteX3" fmla="*/ 1798857 w 2253299"/>
                  <a:gd name="connsiteY3" fmla="*/ 1991830 h 2012496"/>
                  <a:gd name="connsiteX4" fmla="*/ 556911 w 2253299"/>
                  <a:gd name="connsiteY4" fmla="*/ 1582397 h 2012496"/>
                  <a:gd name="connsiteX5" fmla="*/ 11000 w 2253299"/>
                  <a:gd name="connsiteY5" fmla="*/ 722588 h 2012496"/>
                  <a:gd name="connsiteX6" fmla="*/ 1034582 w 2253299"/>
                  <a:gd name="connsiteY6" fmla="*/ 435985 h 2012496"/>
                  <a:gd name="connsiteX0" fmla="*/ 586989 w 2242434"/>
                  <a:gd name="connsiteY0" fmla="*/ 487258 h 2009178"/>
                  <a:gd name="connsiteX1" fmla="*/ 1269377 w 2242434"/>
                  <a:gd name="connsiteY1" fmla="*/ 9586 h 2009178"/>
                  <a:gd name="connsiteX2" fmla="*/ 2224720 w 2242434"/>
                  <a:gd name="connsiteY2" fmla="*/ 964931 h 2009178"/>
                  <a:gd name="connsiteX3" fmla="*/ 1787992 w 2242434"/>
                  <a:gd name="connsiteY3" fmla="*/ 1988512 h 2009178"/>
                  <a:gd name="connsiteX4" fmla="*/ 546046 w 2242434"/>
                  <a:gd name="connsiteY4" fmla="*/ 1579079 h 2009178"/>
                  <a:gd name="connsiteX5" fmla="*/ 135 w 2242434"/>
                  <a:gd name="connsiteY5" fmla="*/ 719270 h 2009178"/>
                  <a:gd name="connsiteX6" fmla="*/ 586989 w 2242434"/>
                  <a:gd name="connsiteY6" fmla="*/ 487258 h 2009178"/>
                  <a:gd name="connsiteX0" fmla="*/ 602616 w 2260356"/>
                  <a:gd name="connsiteY0" fmla="*/ 487258 h 2028895"/>
                  <a:gd name="connsiteX1" fmla="*/ 1285004 w 2260356"/>
                  <a:gd name="connsiteY1" fmla="*/ 9586 h 2028895"/>
                  <a:gd name="connsiteX2" fmla="*/ 2240347 w 2260356"/>
                  <a:gd name="connsiteY2" fmla="*/ 964931 h 2028895"/>
                  <a:gd name="connsiteX3" fmla="*/ 1803619 w 2260356"/>
                  <a:gd name="connsiteY3" fmla="*/ 1988512 h 2028895"/>
                  <a:gd name="connsiteX4" fmla="*/ 316014 w 2260356"/>
                  <a:gd name="connsiteY4" fmla="*/ 1715556 h 2028895"/>
                  <a:gd name="connsiteX5" fmla="*/ 15762 w 2260356"/>
                  <a:gd name="connsiteY5" fmla="*/ 719270 h 2028895"/>
                  <a:gd name="connsiteX6" fmla="*/ 602616 w 2260356"/>
                  <a:gd name="connsiteY6" fmla="*/ 487258 h 2028895"/>
                  <a:gd name="connsiteX0" fmla="*/ 1121883 w 2779623"/>
                  <a:gd name="connsiteY0" fmla="*/ 487386 h 2029023"/>
                  <a:gd name="connsiteX1" fmla="*/ 1804271 w 2779623"/>
                  <a:gd name="connsiteY1" fmla="*/ 9714 h 2029023"/>
                  <a:gd name="connsiteX2" fmla="*/ 2759614 w 2779623"/>
                  <a:gd name="connsiteY2" fmla="*/ 965059 h 2029023"/>
                  <a:gd name="connsiteX3" fmla="*/ 2322886 w 2779623"/>
                  <a:gd name="connsiteY3" fmla="*/ 1988640 h 2029023"/>
                  <a:gd name="connsiteX4" fmla="*/ 835281 w 2779623"/>
                  <a:gd name="connsiteY4" fmla="*/ 1715684 h 2029023"/>
                  <a:gd name="connsiteX5" fmla="*/ 2767 w 2779623"/>
                  <a:gd name="connsiteY5" fmla="*/ 760342 h 2029023"/>
                  <a:gd name="connsiteX6" fmla="*/ 1121883 w 2779623"/>
                  <a:gd name="connsiteY6" fmla="*/ 487386 h 2029023"/>
                  <a:gd name="connsiteX0" fmla="*/ 932037 w 2589777"/>
                  <a:gd name="connsiteY0" fmla="*/ 487518 h 2029155"/>
                  <a:gd name="connsiteX1" fmla="*/ 1614425 w 2589777"/>
                  <a:gd name="connsiteY1" fmla="*/ 9846 h 2029155"/>
                  <a:gd name="connsiteX2" fmla="*/ 2569768 w 2589777"/>
                  <a:gd name="connsiteY2" fmla="*/ 965191 h 2029155"/>
                  <a:gd name="connsiteX3" fmla="*/ 2133040 w 2589777"/>
                  <a:gd name="connsiteY3" fmla="*/ 1988772 h 2029155"/>
                  <a:gd name="connsiteX4" fmla="*/ 645435 w 2589777"/>
                  <a:gd name="connsiteY4" fmla="*/ 1715816 h 2029155"/>
                  <a:gd name="connsiteX5" fmla="*/ 3989 w 2589777"/>
                  <a:gd name="connsiteY5" fmla="*/ 801418 h 2029155"/>
                  <a:gd name="connsiteX6" fmla="*/ 932037 w 2589777"/>
                  <a:gd name="connsiteY6" fmla="*/ 487518 h 202915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2589777" h="2029155">
                    <a:moveTo>
                      <a:pt x="932037" y="487518"/>
                    </a:moveTo>
                    <a:cubicBezTo>
                      <a:pt x="1200443" y="355589"/>
                      <a:pt x="1341470" y="-69766"/>
                      <a:pt x="1614425" y="9846"/>
                    </a:cubicBezTo>
                    <a:cubicBezTo>
                      <a:pt x="1887380" y="89458"/>
                      <a:pt x="2483332" y="635370"/>
                      <a:pt x="2569768" y="965191"/>
                    </a:cubicBezTo>
                    <a:cubicBezTo>
                      <a:pt x="2656204" y="1295012"/>
                      <a:pt x="2453762" y="1863668"/>
                      <a:pt x="2133040" y="1988772"/>
                    </a:cubicBezTo>
                    <a:cubicBezTo>
                      <a:pt x="1812318" y="2113876"/>
                      <a:pt x="943411" y="1927356"/>
                      <a:pt x="645435" y="1715816"/>
                    </a:cubicBezTo>
                    <a:cubicBezTo>
                      <a:pt x="347459" y="1504276"/>
                      <a:pt x="-43778" y="1006134"/>
                      <a:pt x="3989" y="801418"/>
                    </a:cubicBezTo>
                    <a:cubicBezTo>
                      <a:pt x="51756" y="596702"/>
                      <a:pt x="663631" y="619447"/>
                      <a:pt x="932037" y="487518"/>
                    </a:cubicBezTo>
                    <a:close/>
                  </a:path>
                </a:pathLst>
              </a:custGeom>
              <a:solidFill>
                <a:srgbClr val="2249CD">
                  <a:alpha val="36000"/>
                </a:srgbClr>
              </a:solidFill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80" name="Oval 79"/>
            <p:cNvSpPr/>
            <p:nvPr/>
          </p:nvSpPr>
          <p:spPr>
            <a:xfrm>
              <a:off x="4447019" y="3621528"/>
              <a:ext cx="72000" cy="72000"/>
            </a:xfrm>
            <a:prstGeom prst="ellipse">
              <a:avLst/>
            </a:prstGeom>
            <a:solidFill>
              <a:schemeClr val="tx1"/>
            </a:solidFill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1" name="Straight Connector 80"/>
            <p:cNvCxnSpPr>
              <a:endCxn id="80" idx="6"/>
            </p:cNvCxnSpPr>
            <p:nvPr/>
          </p:nvCxnSpPr>
          <p:spPr>
            <a:xfrm flipH="1">
              <a:off x="4519019" y="2600389"/>
              <a:ext cx="1432747" cy="1057139"/>
            </a:xfrm>
            <a:prstGeom prst="line">
              <a:avLst/>
            </a:prstGeom>
            <a:ln w="9525">
              <a:solidFill>
                <a:schemeClr val="bg1">
                  <a:lumMod val="65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6" name="TextBox 95"/>
          <p:cNvSpPr txBox="1"/>
          <p:nvPr/>
        </p:nvSpPr>
        <p:spPr>
          <a:xfrm>
            <a:off x="6597579" y="4197635"/>
            <a:ext cx="2167068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AREA UNDER CURVE:</a:t>
            </a:r>
          </a:p>
          <a:p>
            <a:pPr algn="ctr"/>
            <a:endParaRPr lang="en-US" dirty="0"/>
          </a:p>
          <a:p>
            <a:pPr algn="ctr"/>
            <a:r>
              <a:rPr lang="en-US" dirty="0" err="1"/>
              <a:t>Az</a:t>
            </a:r>
            <a:endParaRPr lang="en-US" dirty="0"/>
          </a:p>
          <a:p>
            <a:pPr algn="ctr"/>
            <a:endParaRPr lang="en-US" dirty="0"/>
          </a:p>
          <a:p>
            <a:pPr algn="ctr"/>
            <a:r>
              <a:rPr lang="en-US" dirty="0"/>
              <a:t>(AUC)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3D0DF77-B7DC-A64A-AF9A-48341C630A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25</a:t>
            </a:fld>
            <a:endParaRPr lang="en-US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8122A4F-EC6B-0446-9B35-A4C7F8E810F3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4175961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" grpId="0" animBg="1"/>
      <p:bldP spid="96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0" y="54591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49524"/>
            <a:ext cx="9144000" cy="3395838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659134"/>
            <a:ext cx="9144000" cy="1804961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angle 7"/>
          <p:cNvSpPr/>
          <p:nvPr/>
        </p:nvSpPr>
        <p:spPr>
          <a:xfrm>
            <a:off x="0" y="4636836"/>
            <a:ext cx="1173707" cy="433311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1A7855F-9B90-5547-8408-DEFE51509F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26</a:t>
            </a:fld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8EDAFB2-B43B-0843-919F-431C52B94C62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82972540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8956" y="0"/>
            <a:ext cx="6336387" cy="6575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45910"/>
            <a:ext cx="26581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>
                <a:latin typeface="Trebuchet MS" charset="0"/>
                <a:ea typeface="Trebuchet MS" charset="0"/>
                <a:cs typeface="Trebuchet MS" charset="0"/>
              </a:rPr>
              <a:t>[ ROC curve – Example ]</a:t>
            </a:r>
            <a:endParaRPr lang="en-US" dirty="0">
              <a:latin typeface="Trebuchet MS" charset="0"/>
              <a:ea typeface="Trebuchet MS" charset="0"/>
              <a:cs typeface="Trebuchet MS" charset="0"/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7861C62-FA92-1747-95D3-08B4DF16D6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27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D52BBF2-D009-B84B-AA89-F0F257968558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276950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201434"/>
              </p:ext>
            </p:extLst>
          </p:nvPr>
        </p:nvGraphicFramePr>
        <p:xfrm>
          <a:off x="1919785" y="2966493"/>
          <a:ext cx="60960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68" y="3067143"/>
            <a:ext cx="279400" cy="17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22" y="3820045"/>
            <a:ext cx="279400" cy="17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54" y="3060790"/>
            <a:ext cx="292100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16" y="4195824"/>
            <a:ext cx="2921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422" y="3053494"/>
            <a:ext cx="381000" cy="17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090" y="4909592"/>
            <a:ext cx="3810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5390100" y="113558"/>
            <a:ext cx="182564" cy="50324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4758" cy="18237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56021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407911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66EE2BC-6103-D74F-8501-4A9A89A7C9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3</a:t>
            </a:fld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32BC283-CED4-7341-ABA9-38BFDDD2659D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6535111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24898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0350589"/>
              </p:ext>
            </p:extLst>
          </p:nvPr>
        </p:nvGraphicFramePr>
        <p:xfrm>
          <a:off x="1919785" y="2966493"/>
          <a:ext cx="6096000" cy="222504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...</a:t>
                      </a:r>
                      <a:r>
                        <a:rPr lang="en-US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890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59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1527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chemeClr val="tx1"/>
                          </a:solidFill>
                        </a:rPr>
                        <a:t>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912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9468" y="3067143"/>
            <a:ext cx="279400" cy="1778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8222" y="3820045"/>
            <a:ext cx="279400" cy="1778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40354" y="3060790"/>
            <a:ext cx="292100" cy="1905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5516" y="4195824"/>
            <a:ext cx="292100" cy="19050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29422" y="3053494"/>
            <a:ext cx="381000" cy="177800"/>
          </a:xfrm>
          <a:prstGeom prst="rect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66090" y="4909592"/>
            <a:ext cx="3810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5390100" y="113558"/>
            <a:ext cx="182564" cy="503242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4758" cy="182376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4756021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4079112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grpSp>
        <p:nvGrpSpPr>
          <p:cNvPr id="21" name="Group 20"/>
          <p:cNvGrpSpPr/>
          <p:nvPr/>
        </p:nvGrpSpPr>
        <p:grpSpPr>
          <a:xfrm>
            <a:off x="1863318" y="3299532"/>
            <a:ext cx="6134275" cy="2978143"/>
            <a:chOff x="1863318" y="3299532"/>
            <a:chExt cx="6134275" cy="2978143"/>
          </a:xfrm>
        </p:grpSpPr>
        <p:sp>
          <p:nvSpPr>
            <p:cNvPr id="17" name="Oval 16"/>
            <p:cNvSpPr/>
            <p:nvPr/>
          </p:nvSpPr>
          <p:spPr>
            <a:xfrm>
              <a:off x="5176578" y="3299532"/>
              <a:ext cx="596422" cy="452273"/>
            </a:xfrm>
            <a:prstGeom prst="ellipse">
              <a:avLst/>
            </a:prstGeom>
            <a:noFill/>
            <a:ln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1863318" y="5631344"/>
              <a:ext cx="6134275" cy="646331"/>
            </a:xfrm>
            <a:prstGeom prst="rect">
              <a:avLst/>
            </a:prstGeom>
            <a:noFill/>
            <a:ln>
              <a:solidFill>
                <a:srgbClr val="FF0000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dirty="0">
                  <a:latin typeface="Trebuchet MS" charset="0"/>
                  <a:ea typeface="Trebuchet MS" charset="0"/>
                  <a:cs typeface="Trebuchet MS" charset="0"/>
                </a:rPr>
                <a:t>Example: there are 78 samples of class 1 </a:t>
              </a:r>
              <a:r>
                <a:rPr lang="en-US">
                  <a:latin typeface="Trebuchet MS" charset="0"/>
                  <a:ea typeface="Trebuchet MS" charset="0"/>
                  <a:cs typeface="Trebuchet MS" charset="0"/>
                </a:rPr>
                <a:t>that have been classified as class 3.</a:t>
              </a:r>
              <a:endParaRPr lang="en-US" dirty="0">
                <a:latin typeface="Trebuchet MS" charset="0"/>
                <a:ea typeface="Trebuchet MS" charset="0"/>
                <a:cs typeface="Trebuchet MS" charset="0"/>
              </a:endParaRPr>
            </a:p>
          </p:txBody>
        </p:sp>
        <p:cxnSp>
          <p:nvCxnSpPr>
            <p:cNvPr id="20" name="Straight Arrow Connector 19"/>
            <p:cNvCxnSpPr>
              <a:cxnSpLocks/>
              <a:stCxn id="17" idx="3"/>
            </p:cNvCxnSpPr>
            <p:nvPr/>
          </p:nvCxnSpPr>
          <p:spPr>
            <a:xfrm flipH="1">
              <a:off x="2865863" y="3685571"/>
              <a:ext cx="2398059" cy="1945773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DD4D6A-F282-FB4A-A7DC-FB868C4E61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4</a:t>
            </a:fld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7787644-E26F-2243-B646-78D2D1450CCB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7383766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498629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AF632C-917F-734B-97BC-CFC2C38BF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5</a:t>
            </a:fld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3B53955-9B62-C344-A82C-B69B930A533F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7453628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82327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0456"/>
            <a:ext cx="9144000" cy="2215411"/>
          </a:xfrm>
          <a:prstGeom prst="rect">
            <a:avLst/>
          </a:prstGeom>
        </p:spPr>
      </p:pic>
      <p:sp>
        <p:nvSpPr>
          <p:cNvPr id="18" name="TextBox 17"/>
          <p:cNvSpPr txBox="1"/>
          <p:nvPr/>
        </p:nvSpPr>
        <p:spPr>
          <a:xfrm>
            <a:off x="1146413" y="5830446"/>
            <a:ext cx="16240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Negative (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FN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):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2FD5FB4F-BC80-DF4E-8619-5E4AE8AF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6</a:t>
            </a:fld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DCCDA09-7A6C-D84E-888B-5200FC69505C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B334D8-32C8-EF46-B15E-701F608067B7}"/>
              </a:ext>
            </a:extLst>
          </p:cNvPr>
          <p:cNvSpPr txBox="1"/>
          <p:nvPr/>
        </p:nvSpPr>
        <p:spPr>
          <a:xfrm>
            <a:off x="5547203" y="1388971"/>
            <a:ext cx="30569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</a:rPr>
              <a:t>TARGET DETECTION</a:t>
            </a:r>
          </a:p>
          <a:p>
            <a:endParaRPr lang="en-US" sz="2800" dirty="0">
              <a:solidFill>
                <a:srgbClr val="FF0000"/>
              </a:solidFill>
            </a:endParaRPr>
          </a:p>
          <a:p>
            <a:r>
              <a:rPr lang="en-US" sz="2800" dirty="0">
                <a:solidFill>
                  <a:srgbClr val="FF0000"/>
                </a:solidFill>
              </a:rPr>
              <a:t>      </a:t>
            </a:r>
            <a:r>
              <a:rPr lang="en-US" dirty="0">
                <a:solidFill>
                  <a:srgbClr val="2249CD"/>
                </a:solidFill>
              </a:rPr>
              <a:t>Target        No-Target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83BABCC2-3428-5347-87A3-7487AF02EF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0529" y="2116298"/>
            <a:ext cx="279400" cy="177800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F7E6955-091B-BF41-A9F2-512034EE0D8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2891" y="2122874"/>
            <a:ext cx="292100" cy="19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3503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40421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CONFUSION MATRIX: TWO CLASSES ]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3082327"/>
              </p:ext>
            </p:extLst>
          </p:nvPr>
        </p:nvGraphicFramePr>
        <p:xfrm>
          <a:off x="1919785" y="2966493"/>
          <a:ext cx="3048000" cy="111252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01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6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FP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6828" y="3080788"/>
            <a:ext cx="279400" cy="1778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50930" y="3437906"/>
            <a:ext cx="279400" cy="177800"/>
          </a:xfrm>
          <a:prstGeom prst="rect">
            <a:avLst/>
          </a:prstGeom>
        </p:spPr>
      </p:pic>
      <p:sp>
        <p:nvSpPr>
          <p:cNvPr id="13" name="Left Brace 12"/>
          <p:cNvSpPr/>
          <p:nvPr/>
        </p:nvSpPr>
        <p:spPr>
          <a:xfrm rot="5400000">
            <a:off x="3877008" y="1626650"/>
            <a:ext cx="178940" cy="2002613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Left Brace 13"/>
          <p:cNvSpPr/>
          <p:nvPr/>
        </p:nvSpPr>
        <p:spPr>
          <a:xfrm>
            <a:off x="1392069" y="3367772"/>
            <a:ext cx="256350" cy="71124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/>
          <p:cNvSpPr txBox="1"/>
          <p:nvPr/>
        </p:nvSpPr>
        <p:spPr>
          <a:xfrm>
            <a:off x="3377593" y="1945566"/>
            <a:ext cx="11833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predicted</a:t>
            </a:r>
          </a:p>
        </p:txBody>
      </p:sp>
      <p:sp>
        <p:nvSpPr>
          <p:cNvPr id="16" name="TextBox 15"/>
          <p:cNvSpPr txBox="1"/>
          <p:nvPr/>
        </p:nvSpPr>
        <p:spPr>
          <a:xfrm rot="16200000">
            <a:off x="718872" y="3519553"/>
            <a:ext cx="8274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actual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03118" y="3074442"/>
            <a:ext cx="292100" cy="19050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58220" y="3827348"/>
            <a:ext cx="292100" cy="1905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440456"/>
            <a:ext cx="9144000" cy="2215411"/>
          </a:xfrm>
          <a:prstGeom prst="rect">
            <a:avLst/>
          </a:prstGeom>
        </p:spPr>
      </p:pic>
      <p:cxnSp>
        <p:nvCxnSpPr>
          <p:cNvPr id="9" name="Straight Arrow Connector 8"/>
          <p:cNvCxnSpPr/>
          <p:nvPr/>
        </p:nvCxnSpPr>
        <p:spPr>
          <a:xfrm>
            <a:off x="5049673" y="3492498"/>
            <a:ext cx="64008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5771989" y="3299532"/>
            <a:ext cx="32925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P = TP+FN (positive instances)</a:t>
            </a:r>
          </a:p>
        </p:txBody>
      </p:sp>
      <p:cxnSp>
        <p:nvCxnSpPr>
          <p:cNvPr id="19" name="Straight Arrow Connector 18"/>
          <p:cNvCxnSpPr/>
          <p:nvPr/>
        </p:nvCxnSpPr>
        <p:spPr>
          <a:xfrm>
            <a:off x="5051946" y="3890561"/>
            <a:ext cx="640080" cy="0"/>
          </a:xfrm>
          <a:prstGeom prst="straightConnector1">
            <a:avLst/>
          </a:prstGeom>
          <a:ln w="22225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5774262" y="3697595"/>
            <a:ext cx="34002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N = FP+TN (negative instances)</a:t>
            </a:r>
          </a:p>
        </p:txBody>
      </p:sp>
      <p:cxnSp>
        <p:nvCxnSpPr>
          <p:cNvPr id="23" name="Elbow Connector 22"/>
          <p:cNvCxnSpPr>
            <a:stCxn id="2" idx="2"/>
          </p:cNvCxnSpPr>
          <p:nvPr/>
        </p:nvCxnSpPr>
        <p:spPr>
          <a:xfrm rot="16200000" flipH="1">
            <a:off x="4479802" y="3042996"/>
            <a:ext cx="173937" cy="2245970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787909" y="4052436"/>
            <a:ext cx="25375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D = TP+FP (detections)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146413" y="5830446"/>
            <a:ext cx="162408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Times" charset="0"/>
                <a:ea typeface="Times" charset="0"/>
                <a:cs typeface="Times" charset="0"/>
              </a:rPr>
              <a:t>Negative (</a:t>
            </a:r>
            <a:r>
              <a:rPr lang="en-US" i="1" dirty="0">
                <a:latin typeface="Times" charset="0"/>
                <a:ea typeface="Times" charset="0"/>
                <a:cs typeface="Times" charset="0"/>
              </a:rPr>
              <a:t>FN</a:t>
            </a:r>
            <a:r>
              <a:rPr lang="en-US" dirty="0">
                <a:latin typeface="Times" charset="0"/>
                <a:ea typeface="Times" charset="0"/>
                <a:cs typeface="Times" charset="0"/>
              </a:rPr>
              <a:t>):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E4C079-0669-3F47-9B4B-FFDEDCE6A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7</a:t>
            </a:fld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D16FB708-F0B1-BD4A-911A-910298A6023A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26CA85B-0553-344D-A91C-6BBAA725BB30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0469" y="4541688"/>
            <a:ext cx="6912000" cy="7003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5781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0694" y="0"/>
            <a:ext cx="5171946" cy="685800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064525" y="1173707"/>
            <a:ext cx="17668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DEFINITIONS ]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B87CAE3-ACE7-8948-8235-DDC7BDC69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315B85-2C73-B740-B366-117E88AF1DD2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8664059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064525" y="1173707"/>
            <a:ext cx="1412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rebuchet MS" charset="0"/>
                <a:ea typeface="Trebuchet MS" charset="0"/>
                <a:cs typeface="Trebuchet MS" charset="0"/>
              </a:rPr>
              <a:t>[ EXAMPLE ]</a:t>
            </a:r>
          </a:p>
        </p:txBody>
      </p:sp>
      <p:cxnSp>
        <p:nvCxnSpPr>
          <p:cNvPr id="3" name="Straight Arrow Connector 2"/>
          <p:cNvCxnSpPr/>
          <p:nvPr/>
        </p:nvCxnSpPr>
        <p:spPr>
          <a:xfrm flipV="1">
            <a:off x="2025570" y="3530278"/>
            <a:ext cx="0" cy="184037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121235" y="6157731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1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847526" y="3034490"/>
            <a:ext cx="3626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x</a:t>
            </a:r>
            <a:r>
              <a:rPr lang="en-US" baseline="-25000" dirty="0"/>
              <a:t>2</a:t>
            </a:r>
          </a:p>
        </p:txBody>
      </p:sp>
      <p:sp>
        <p:nvSpPr>
          <p:cNvPr id="631" name="TextBox 630"/>
          <p:cNvSpPr txBox="1"/>
          <p:nvPr/>
        </p:nvSpPr>
        <p:spPr>
          <a:xfrm>
            <a:off x="7233551" y="3364029"/>
            <a:ext cx="11384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: class 0 </a:t>
            </a:r>
          </a:p>
        </p:txBody>
      </p:sp>
      <p:sp>
        <p:nvSpPr>
          <p:cNvPr id="699" name="Rectangle 698"/>
          <p:cNvSpPr/>
          <p:nvPr/>
        </p:nvSpPr>
        <p:spPr>
          <a:xfrm>
            <a:off x="2396079" y="2181572"/>
            <a:ext cx="4285397" cy="3766782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00" name="Group 699"/>
          <p:cNvGrpSpPr/>
          <p:nvPr/>
        </p:nvGrpSpPr>
        <p:grpSpPr>
          <a:xfrm>
            <a:off x="4445123" y="3901821"/>
            <a:ext cx="837001" cy="978932"/>
            <a:chOff x="6288911" y="1240420"/>
            <a:chExt cx="837001" cy="978932"/>
          </a:xfrm>
        </p:grpSpPr>
        <p:sp>
          <p:nvSpPr>
            <p:cNvPr id="701" name="TextBox 700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2" name="TextBox 701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3" name="TextBox 702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4" name="TextBox 703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5" name="TextBox 704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6" name="TextBox 705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07" name="TextBox 706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08" name="Group 707"/>
          <p:cNvGrpSpPr/>
          <p:nvPr/>
        </p:nvGrpSpPr>
        <p:grpSpPr>
          <a:xfrm>
            <a:off x="3973799" y="3184400"/>
            <a:ext cx="837001" cy="978932"/>
            <a:chOff x="6288911" y="1240420"/>
            <a:chExt cx="837001" cy="978932"/>
          </a:xfrm>
        </p:grpSpPr>
        <p:sp>
          <p:nvSpPr>
            <p:cNvPr id="709" name="TextBox 708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0" name="TextBox 709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1" name="TextBox 710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2" name="TextBox 711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3" name="TextBox 712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4" name="TextBox 713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5" name="TextBox 714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16" name="Group 715"/>
          <p:cNvGrpSpPr/>
          <p:nvPr/>
        </p:nvGrpSpPr>
        <p:grpSpPr>
          <a:xfrm>
            <a:off x="3118552" y="3544196"/>
            <a:ext cx="837001" cy="978932"/>
            <a:chOff x="6288911" y="1240420"/>
            <a:chExt cx="837001" cy="978932"/>
          </a:xfrm>
        </p:grpSpPr>
        <p:sp>
          <p:nvSpPr>
            <p:cNvPr id="717" name="TextBox 716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8" name="TextBox 717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19" name="TextBox 718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0" name="TextBox 719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1" name="TextBox 720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2" name="TextBox 721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3" name="TextBox 722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24" name="Group 723"/>
          <p:cNvGrpSpPr/>
          <p:nvPr/>
        </p:nvGrpSpPr>
        <p:grpSpPr>
          <a:xfrm>
            <a:off x="3927777" y="3875895"/>
            <a:ext cx="837001" cy="978932"/>
            <a:chOff x="6288911" y="1240420"/>
            <a:chExt cx="837001" cy="978932"/>
          </a:xfrm>
        </p:grpSpPr>
        <p:sp>
          <p:nvSpPr>
            <p:cNvPr id="725" name="TextBox 724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6" name="TextBox 725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7" name="TextBox 726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8" name="TextBox 727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29" name="TextBox 728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0" name="TextBox 729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1" name="TextBox 730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32" name="Group 731"/>
          <p:cNvGrpSpPr/>
          <p:nvPr/>
        </p:nvGrpSpPr>
        <p:grpSpPr>
          <a:xfrm>
            <a:off x="4625843" y="3506563"/>
            <a:ext cx="837001" cy="978932"/>
            <a:chOff x="6288911" y="1240420"/>
            <a:chExt cx="837001" cy="978932"/>
          </a:xfrm>
        </p:grpSpPr>
        <p:sp>
          <p:nvSpPr>
            <p:cNvPr id="733" name="TextBox 732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4" name="TextBox 733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5" name="TextBox 734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6" name="TextBox 735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7" name="TextBox 736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8" name="TextBox 737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39" name="TextBox 738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grpSp>
        <p:nvGrpSpPr>
          <p:cNvPr id="740" name="Group 739"/>
          <p:cNvGrpSpPr/>
          <p:nvPr/>
        </p:nvGrpSpPr>
        <p:grpSpPr>
          <a:xfrm>
            <a:off x="3966559" y="3405745"/>
            <a:ext cx="837001" cy="978932"/>
            <a:chOff x="6288911" y="1240420"/>
            <a:chExt cx="837001" cy="978932"/>
          </a:xfrm>
        </p:grpSpPr>
        <p:sp>
          <p:nvSpPr>
            <p:cNvPr id="741" name="TextBox 740"/>
            <p:cNvSpPr txBox="1"/>
            <p:nvPr/>
          </p:nvSpPr>
          <p:spPr>
            <a:xfrm>
              <a:off x="6493396" y="1527857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2" name="TextBox 741"/>
            <p:cNvSpPr txBox="1"/>
            <p:nvPr/>
          </p:nvSpPr>
          <p:spPr>
            <a:xfrm>
              <a:off x="6819418" y="12404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3" name="TextBox 742"/>
            <p:cNvSpPr txBox="1"/>
            <p:nvPr/>
          </p:nvSpPr>
          <p:spPr>
            <a:xfrm>
              <a:off x="6288911" y="165903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4" name="TextBox 743"/>
            <p:cNvSpPr txBox="1"/>
            <p:nvPr/>
          </p:nvSpPr>
          <p:spPr>
            <a:xfrm>
              <a:off x="6580208" y="1325301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5" name="TextBox 744"/>
            <p:cNvSpPr txBox="1"/>
            <p:nvPr/>
          </p:nvSpPr>
          <p:spPr>
            <a:xfrm>
              <a:off x="6593711" y="16976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6" name="TextBox 745"/>
            <p:cNvSpPr txBox="1"/>
            <p:nvPr/>
          </p:nvSpPr>
          <p:spPr>
            <a:xfrm>
              <a:off x="6746111" y="1850020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  <p:sp>
          <p:nvSpPr>
            <p:cNvPr id="747" name="TextBox 746"/>
            <p:cNvSpPr txBox="1"/>
            <p:nvPr/>
          </p:nvSpPr>
          <p:spPr>
            <a:xfrm>
              <a:off x="6796267" y="1564509"/>
              <a:ext cx="30649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mr-IN" dirty="0">
                  <a:solidFill>
                    <a:srgbClr val="FF0000"/>
                  </a:solidFill>
                </a:rPr>
                <a:t>*</a:t>
              </a:r>
              <a:endParaRPr lang="en-US" dirty="0">
                <a:solidFill>
                  <a:srgbClr val="FF0000"/>
                </a:solidFill>
              </a:endParaRPr>
            </a:p>
          </p:txBody>
        </p:sp>
      </p:grpSp>
      <p:sp>
        <p:nvSpPr>
          <p:cNvPr id="748" name="TextBox 747"/>
          <p:cNvSpPr txBox="1"/>
          <p:nvPr/>
        </p:nvSpPr>
        <p:spPr>
          <a:xfrm>
            <a:off x="2825519" y="28258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49" name="TextBox 748"/>
          <p:cNvSpPr txBox="1"/>
          <p:nvPr/>
        </p:nvSpPr>
        <p:spPr>
          <a:xfrm>
            <a:off x="3394608" y="297820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0" name="TextBox 749"/>
          <p:cNvSpPr txBox="1"/>
          <p:nvPr/>
        </p:nvSpPr>
        <p:spPr>
          <a:xfrm>
            <a:off x="4091018" y="238982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1" name="TextBox 750"/>
          <p:cNvSpPr txBox="1"/>
          <p:nvPr/>
        </p:nvSpPr>
        <p:spPr>
          <a:xfrm>
            <a:off x="4845301" y="265797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2" name="TextBox 751"/>
          <p:cNvSpPr txBox="1"/>
          <p:nvPr/>
        </p:nvSpPr>
        <p:spPr>
          <a:xfrm>
            <a:off x="4997701" y="30765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3" name="TextBox 752"/>
          <p:cNvSpPr txBox="1"/>
          <p:nvPr/>
        </p:nvSpPr>
        <p:spPr>
          <a:xfrm>
            <a:off x="5694111" y="3228991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4" name="TextBox 753"/>
          <p:cNvSpPr txBox="1"/>
          <p:nvPr/>
        </p:nvSpPr>
        <p:spPr>
          <a:xfrm>
            <a:off x="5846511" y="420319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5" name="TextBox 754"/>
          <p:cNvSpPr txBox="1"/>
          <p:nvPr/>
        </p:nvSpPr>
        <p:spPr>
          <a:xfrm>
            <a:off x="6031706" y="37170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6" name="TextBox 755"/>
          <p:cNvSpPr txBox="1"/>
          <p:nvPr/>
        </p:nvSpPr>
        <p:spPr>
          <a:xfrm>
            <a:off x="5443327" y="38694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7" name="TextBox 756"/>
          <p:cNvSpPr txBox="1"/>
          <p:nvPr/>
        </p:nvSpPr>
        <p:spPr>
          <a:xfrm>
            <a:off x="5595727" y="47626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8" name="TextBox 757"/>
          <p:cNvSpPr txBox="1"/>
          <p:nvPr/>
        </p:nvSpPr>
        <p:spPr>
          <a:xfrm>
            <a:off x="4845302" y="49150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59" name="TextBox 758"/>
          <p:cNvSpPr txBox="1"/>
          <p:nvPr/>
        </p:nvSpPr>
        <p:spPr>
          <a:xfrm>
            <a:off x="3930903" y="49150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0" name="TextBox 759"/>
          <p:cNvSpPr txBox="1"/>
          <p:nvPr/>
        </p:nvSpPr>
        <p:spPr>
          <a:xfrm>
            <a:off x="4199050" y="51137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1" name="TextBox 760"/>
          <p:cNvSpPr txBox="1"/>
          <p:nvPr/>
        </p:nvSpPr>
        <p:spPr>
          <a:xfrm>
            <a:off x="3089811" y="5266136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2" name="TextBox 761"/>
          <p:cNvSpPr txBox="1"/>
          <p:nvPr/>
        </p:nvSpPr>
        <p:spPr>
          <a:xfrm>
            <a:off x="3242211" y="467775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3" name="TextBox 762"/>
          <p:cNvSpPr txBox="1"/>
          <p:nvPr/>
        </p:nvSpPr>
        <p:spPr>
          <a:xfrm>
            <a:off x="2491786" y="451764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</a:t>
            </a:r>
          </a:p>
        </p:txBody>
      </p:sp>
      <p:sp>
        <p:nvSpPr>
          <p:cNvPr id="764" name="TextBox 763"/>
          <p:cNvSpPr txBox="1"/>
          <p:nvPr/>
        </p:nvSpPr>
        <p:spPr>
          <a:xfrm>
            <a:off x="2713635" y="383666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</a:t>
            </a:r>
          </a:p>
        </p:txBody>
      </p:sp>
      <p:sp>
        <p:nvSpPr>
          <p:cNvPr id="765" name="TextBox 764"/>
          <p:cNvSpPr txBox="1"/>
          <p:nvPr/>
        </p:nvSpPr>
        <p:spPr>
          <a:xfrm>
            <a:off x="2935484" y="4058514"/>
            <a:ext cx="3593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o </a:t>
            </a:r>
          </a:p>
        </p:txBody>
      </p:sp>
      <p:cxnSp>
        <p:nvCxnSpPr>
          <p:cNvPr id="766" name="Straight Arrow Connector 765"/>
          <p:cNvCxnSpPr/>
          <p:nvPr/>
        </p:nvCxnSpPr>
        <p:spPr>
          <a:xfrm flipV="1">
            <a:off x="3947502" y="6355352"/>
            <a:ext cx="116711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7" name="TextBox 766"/>
          <p:cNvSpPr txBox="1"/>
          <p:nvPr/>
        </p:nvSpPr>
        <p:spPr>
          <a:xfrm>
            <a:off x="7200753" y="3655327"/>
            <a:ext cx="11705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baseline="-25000" dirty="0">
                <a:solidFill>
                  <a:srgbClr val="FF0000"/>
                </a:solidFill>
              </a:rPr>
              <a:t>*</a:t>
            </a:r>
            <a:r>
              <a:rPr lang="en-US" dirty="0">
                <a:solidFill>
                  <a:srgbClr val="FF0000"/>
                </a:solidFill>
              </a:rPr>
              <a:t> : class 1 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FCEBCE5-8F8B-9841-95AB-9AEABB970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0B2870-7350-8D40-A01A-CE539DF873CB}" type="slidenum">
              <a:rPr lang="en-US" smtClean="0"/>
              <a:t>9</a:t>
            </a:fld>
            <a:endParaRPr lang="en-US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C19C77E3-950A-C54B-BB08-2F78EBB28431}"/>
              </a:ext>
            </a:extLst>
          </p:cNvPr>
          <p:cNvSpPr txBox="1"/>
          <p:nvPr/>
        </p:nvSpPr>
        <p:spPr>
          <a:xfrm>
            <a:off x="3596797" y="6582975"/>
            <a:ext cx="195040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PAT05_ConfisionMatrix.pptx</a:t>
            </a:r>
          </a:p>
        </p:txBody>
      </p:sp>
    </p:spTree>
    <p:extLst>
      <p:ext uri="{BB962C8B-B14F-4D97-AF65-F5344CB8AC3E}">
        <p14:creationId xmlns:p14="http://schemas.microsoft.com/office/powerpoint/2010/main" val="11083583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12450</TotalTime>
  <Words>973</Words>
  <Application>Microsoft Macintosh PowerPoint</Application>
  <PresentationFormat>On-screen Show (4:3)</PresentationFormat>
  <Paragraphs>366</Paragraphs>
  <Slides>27</Slides>
  <Notes>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Times</vt:lpstr>
      <vt:lpstr>Trebuchet MS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Ingenieria PUC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Recognition using Adaptive Sparse Representations</dc:title>
  <dc:creator>Domingo Mery</dc:creator>
  <cp:lastModifiedBy>Domingo Mery</cp:lastModifiedBy>
  <cp:revision>314</cp:revision>
  <dcterms:created xsi:type="dcterms:W3CDTF">2013-11-07T20:27:34Z</dcterms:created>
  <dcterms:modified xsi:type="dcterms:W3CDTF">2025-06-05T13:34:19Z</dcterms:modified>
</cp:coreProperties>
</file>