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3" r:id="rId2"/>
    <p:sldId id="298" r:id="rId3"/>
    <p:sldId id="292" r:id="rId4"/>
    <p:sldId id="311" r:id="rId5"/>
    <p:sldId id="317" r:id="rId6"/>
    <p:sldId id="299" r:id="rId7"/>
    <p:sldId id="300" r:id="rId8"/>
    <p:sldId id="289" r:id="rId9"/>
    <p:sldId id="315" r:id="rId10"/>
    <p:sldId id="290" r:id="rId11"/>
    <p:sldId id="316" r:id="rId12"/>
    <p:sldId id="301" r:id="rId13"/>
    <p:sldId id="302" r:id="rId14"/>
    <p:sldId id="303" r:id="rId15"/>
    <p:sldId id="312" r:id="rId16"/>
    <p:sldId id="305" r:id="rId17"/>
    <p:sldId id="306" r:id="rId18"/>
    <p:sldId id="314" r:id="rId19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3521"/>
  </p:normalViewPr>
  <p:slideViewPr>
    <p:cSldViewPr snapToGrid="0">
      <p:cViewPr varScale="1">
        <p:scale>
          <a:sx n="101" d="100"/>
          <a:sy n="101" d="100"/>
        </p:scale>
        <p:origin x="77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3959-E9DD-D07F-A600-9742B6A9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07259-DE51-DA48-606D-364EB8BD0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DA569-ED59-7F31-D590-26C56A42F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FADD-B0F0-BF31-78D2-D6A78303B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34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659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51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5EED-888A-1D06-4FAA-516E36E2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B68F2-5879-4268-1724-02BCFDBC4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3C451-C52B-0A5C-8165-69DBF1898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16BA0-971A-58AC-ED70-CBBD0F918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29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24-03-25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ieeexplore.ieee.org/xpls/abs_all.jsp?arnumber=1057692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30.emf"/><Relationship Id="rId4" Type="http://schemas.openxmlformats.org/officeDocument/2006/relationships/image" Target="../media/image11.emf"/><Relationship Id="rId9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ki0mrexq1e2vy36/Flusser_Moments.pdf?dl=0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12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emf"/><Relationship Id="rId11" Type="http://schemas.openxmlformats.org/officeDocument/2006/relationships/image" Target="../media/image24.emf"/><Relationship Id="rId5" Type="http://schemas.openxmlformats.org/officeDocument/2006/relationships/image" Target="../media/image12.emf"/><Relationship Id="rId10" Type="http://schemas.openxmlformats.org/officeDocument/2006/relationships/image" Target="../media/image23.emf"/><Relationship Id="rId4" Type="http://schemas.openxmlformats.org/officeDocument/2006/relationships/image" Target="../media/image11.emf"/><Relationship Id="rId9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tografía de Photo Editor" r:id="rId2" imgW="8745171" imgH="5315692" progId="MSPhotoEd.3">
                  <p:embed/>
                </p:oleObj>
              </mc:Choice>
              <mc:Fallback>
                <p:oleObj name="Fotografía de Photo Editor" r:id="rId2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with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Hu, M.K. (1962): </a:t>
            </a:r>
            <a:r>
              <a:rPr lang="en-US" sz="1200" dirty="0">
                <a:latin typeface="Trebuchet MS"/>
                <a:cs typeface="Trebuchet MS"/>
                <a:hlinkClick r:id="rId4"/>
              </a:rPr>
              <a:t>Visual Pattern Recognition by moment invariants</a:t>
            </a:r>
            <a:r>
              <a:rPr lang="en-US" sz="1200" dirty="0">
                <a:latin typeface="Trebuchet MS"/>
                <a:cs typeface="Trebuchet MS"/>
              </a:rPr>
              <a:t>. IRE Trans. On Information Theory, 8(2): 179-187.</a:t>
            </a: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F2F1-739F-C641-6267-53874856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7E9F120-CD0A-B305-0FC4-B9A73E449826}"/>
              </a:ext>
            </a:extLst>
          </p:cNvPr>
          <p:cNvSpPr txBox="1"/>
          <p:nvPr/>
        </p:nvSpPr>
        <p:spPr>
          <a:xfrm>
            <a:off x="482600" y="330200"/>
            <a:ext cx="708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Example: 9x9 binary image - Hu</a:t>
            </a:r>
          </a:p>
        </p:txBody>
      </p:sp>
      <p:pic>
        <p:nvPicPr>
          <p:cNvPr id="3" name="Picture 2" descr="A black and white grid with numbers&#10;&#10;AI-generated content may be incorrect.">
            <a:extLst>
              <a:ext uri="{FF2B5EF4-FFF2-40B4-BE49-F238E27FC236}">
                <a16:creationId xmlns:a16="http://schemas.microsoft.com/office/drawing/2014/main" id="{C16AA41D-E62C-FA2E-7E66-39766A5D0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" y="1371600"/>
            <a:ext cx="3816822" cy="3809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8F6287-58EF-CCAD-C000-E5F86A25EACF}"/>
              </a:ext>
            </a:extLst>
          </p:cNvPr>
          <p:cNvCxnSpPr>
            <a:cxnSpLocks/>
          </p:cNvCxnSpPr>
          <p:nvPr/>
        </p:nvCxnSpPr>
        <p:spPr>
          <a:xfrm>
            <a:off x="660400" y="1739900"/>
            <a:ext cx="3848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8AE5CE-917F-9CEB-BEDA-71BF382AF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1892300"/>
            <a:ext cx="2032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4754AC-3417-01D9-782F-33DD97FEC50B}"/>
              </a:ext>
            </a:extLst>
          </p:cNvPr>
          <p:cNvCxnSpPr>
            <a:cxnSpLocks/>
          </p:cNvCxnSpPr>
          <p:nvPr/>
        </p:nvCxnSpPr>
        <p:spPr>
          <a:xfrm>
            <a:off x="673100" y="18161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54860B-515E-B946-36AD-6538851B1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5638800"/>
            <a:ext cx="139700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66E4A5-3FFD-FDD3-8305-DFBED3C02E65}"/>
              </a:ext>
            </a:extLst>
          </p:cNvPr>
          <p:cNvSpPr txBox="1"/>
          <p:nvPr/>
        </p:nvSpPr>
        <p:spPr>
          <a:xfrm>
            <a:off x="5189177" y="1300192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In region 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EE784-5C94-8C0E-7DD5-120E84C62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00" y="2003673"/>
            <a:ext cx="3060700" cy="325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1A04A-8B80-A988-CC56-A9FA558DF1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0" y="2457450"/>
            <a:ext cx="3060700" cy="319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E6F13-4C07-B5B2-6765-E5A257ABD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177" y="3946276"/>
            <a:ext cx="2683748" cy="675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141F29-3BF3-0A17-DF78-A04A644B66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9177" y="4641295"/>
            <a:ext cx="2683747" cy="6753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501ECA-A5D5-1725-E7C4-35385F682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4094" y="5638800"/>
            <a:ext cx="3586819" cy="3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Difference between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</a:t>
            </a:r>
            <a:r>
              <a:rPr lang="en-US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/>
              <a:t>     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3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4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5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j</a:t>
            </a: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1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2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5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6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BD5-E200-B346-A8BE-F4BA4987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7572" cy="1143000"/>
          </a:xfrm>
        </p:spPr>
        <p:txBody>
          <a:bodyPr/>
          <a:lstStyle/>
          <a:p>
            <a:pPr algn="l"/>
            <a:r>
              <a:rPr lang="en-US" dirty="0" err="1">
                <a:latin typeface="Trebuchet MS" panose="020B0703020202090204" pitchFamily="34" charset="0"/>
              </a:rPr>
              <a:t>Flusser</a:t>
            </a:r>
            <a:r>
              <a:rPr lang="en-US" dirty="0">
                <a:latin typeface="Trebuchet MS" panose="020B0703020202090204" pitchFamily="34" charset="0"/>
              </a:rPr>
              <a:t>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B6B37-8E97-B542-A70B-736FBECA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1" y="1450160"/>
            <a:ext cx="6999029" cy="4389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4CFD4-E8B6-F844-B725-0E27BAE49BB6}"/>
              </a:ext>
            </a:extLst>
          </p:cNvPr>
          <p:cNvSpPr txBox="1"/>
          <p:nvPr/>
        </p:nvSpPr>
        <p:spPr>
          <a:xfrm>
            <a:off x="350875" y="6060558"/>
            <a:ext cx="842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Flusser</a:t>
            </a:r>
            <a:r>
              <a:rPr lang="en-US" dirty="0"/>
              <a:t>, J., &amp; Suk, T. (1993). </a:t>
            </a:r>
            <a:r>
              <a:rPr lang="en-US" dirty="0">
                <a:hlinkClick r:id="rId3"/>
              </a:rPr>
              <a:t>Pattern recognition by affine moment invariants</a:t>
            </a:r>
            <a:r>
              <a:rPr lang="en-US" dirty="0"/>
              <a:t>. Pattern recognition, 26(1), 167-174.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13D9-031C-BE4B-A513-339FA93A5F2A}"/>
              </a:ext>
            </a:extLst>
          </p:cNvPr>
          <p:cNvSpPr/>
          <p:nvPr/>
        </p:nvSpPr>
        <p:spPr>
          <a:xfrm>
            <a:off x="6103095" y="584791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F5EF56-379E-8E48-984B-6D18017FEF5A}"/>
              </a:ext>
            </a:extLst>
          </p:cNvPr>
          <p:cNvSpPr/>
          <p:nvPr/>
        </p:nvSpPr>
        <p:spPr>
          <a:xfrm rot="878684">
            <a:off x="7740505" y="616691"/>
            <a:ext cx="776177" cy="6592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F00722-5264-7146-9043-13A85C352209}"/>
              </a:ext>
            </a:extLst>
          </p:cNvPr>
          <p:cNvSpPr/>
          <p:nvPr/>
        </p:nvSpPr>
        <p:spPr>
          <a:xfrm>
            <a:off x="7145086" y="808074"/>
            <a:ext cx="233916" cy="21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B3D82-21D0-7349-8FB5-2D6F26B81E03}"/>
              </a:ext>
            </a:extLst>
          </p:cNvPr>
          <p:cNvSpPr txBox="1"/>
          <p:nvPr/>
        </p:nvSpPr>
        <p:spPr>
          <a:xfrm>
            <a:off x="5560832" y="1446023"/>
            <a:ext cx="331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Invariante</a:t>
            </a:r>
            <a:r>
              <a:rPr lang="en-US" dirty="0"/>
              <a:t> a la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afín</a:t>
            </a:r>
            <a:r>
              <a:rPr lang="en-US" dirty="0"/>
              <a:t>: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 se </a:t>
            </a:r>
            <a:r>
              <a:rPr lang="en-US" dirty="0" err="1"/>
              <a:t>transforman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>
                <a:latin typeface="Trebuchet MS"/>
                <a:cs typeface="Trebuchet MS"/>
              </a:rPr>
              <a:t>  					Intensity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Geometric Features give information about location, orientation, shape and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Intensity Features give information about how are the grayvalues.</a:t>
            </a: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Geometric Features</a:t>
            </a: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Height and width of</a:t>
              </a:r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L </a:t>
            </a:r>
            <a:r>
              <a:rPr lang="en-US" dirty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Roundness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4589-26D7-B1FD-7CB6-AC13C181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3DB0D3F-7E16-7313-34F9-064F72C6DC42}"/>
              </a:ext>
            </a:extLst>
          </p:cNvPr>
          <p:cNvSpPr txBox="1"/>
          <p:nvPr/>
        </p:nvSpPr>
        <p:spPr>
          <a:xfrm>
            <a:off x="482600" y="330200"/>
            <a:ext cx="758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Example: 9x9 binary image - Basic</a:t>
            </a:r>
          </a:p>
        </p:txBody>
      </p:sp>
      <p:pic>
        <p:nvPicPr>
          <p:cNvPr id="3" name="Picture 2" descr="A black and white grid with numbers&#10;&#10;AI-generated content may be incorrect.">
            <a:extLst>
              <a:ext uri="{FF2B5EF4-FFF2-40B4-BE49-F238E27FC236}">
                <a16:creationId xmlns:a16="http://schemas.microsoft.com/office/drawing/2014/main" id="{5DD506B0-DAF3-0DAE-54AA-257179933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" y="1371600"/>
            <a:ext cx="3816822" cy="3809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DF54A6-1C5E-1BE2-0928-534B1BD242EE}"/>
              </a:ext>
            </a:extLst>
          </p:cNvPr>
          <p:cNvCxnSpPr>
            <a:cxnSpLocks/>
          </p:cNvCxnSpPr>
          <p:nvPr/>
        </p:nvCxnSpPr>
        <p:spPr>
          <a:xfrm>
            <a:off x="660400" y="1739900"/>
            <a:ext cx="3848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D4A1513-EA99-42E2-B4DD-9A9C29882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1892300"/>
            <a:ext cx="2032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5E89-1AB7-730E-5D78-9DC9BF32C136}"/>
              </a:ext>
            </a:extLst>
          </p:cNvPr>
          <p:cNvCxnSpPr>
            <a:cxnSpLocks/>
          </p:cNvCxnSpPr>
          <p:nvPr/>
        </p:nvCxnSpPr>
        <p:spPr>
          <a:xfrm>
            <a:off x="673100" y="18161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68A6345-093D-A8E1-A9E2-A261CCA8A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5638800"/>
            <a:ext cx="139700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6158A7-E148-22A5-7329-51CCA48F403C}"/>
              </a:ext>
            </a:extLst>
          </p:cNvPr>
          <p:cNvSpPr txBox="1"/>
          <p:nvPr/>
        </p:nvSpPr>
        <p:spPr>
          <a:xfrm>
            <a:off x="5189177" y="1300192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In region R: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F27FAA-B311-243A-1604-BB0C1884C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00" y="2067173"/>
            <a:ext cx="3060700" cy="325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B3F2EC-51D3-9E3F-0943-B41A3DBCB1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0" y="2520950"/>
            <a:ext cx="3060700" cy="319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6BF0A3-BB6C-F17E-231C-0E950AB60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200" y="3059341"/>
            <a:ext cx="3098800" cy="2701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AF12B6-A9EB-AC9B-FEF2-4AE8843F87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3200" y="3529961"/>
            <a:ext cx="3098800" cy="2623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250D69-AE3D-D035-E7BF-C0A164584D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3200" y="4448947"/>
            <a:ext cx="2551625" cy="648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110138-6737-B2EC-31E3-59FB88CFEF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3200" y="5174013"/>
            <a:ext cx="2621773" cy="648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789F2-3B75-57C7-ECC4-C4957F7AAE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8268" y="4083103"/>
            <a:ext cx="852579" cy="26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Major axis (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Minor axis (</a:t>
            </a:r>
            <a:r>
              <a:rPr lang="en-US" i="1" dirty="0">
                <a:latin typeface="LM Roman 10 Regular"/>
                <a:cs typeface="LM Roman 10 Regular"/>
              </a:rPr>
              <a:t>b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Orientation (</a:t>
            </a:r>
            <a:r>
              <a:rPr lang="en-US" dirty="0" err="1">
                <a:latin typeface="LM Roman 10 Regular"/>
                <a:cs typeface="LM Roman 10 Regular"/>
              </a:rPr>
              <a:t>Θ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Center </a:t>
            </a:r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 </a:t>
            </a:r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Area 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Perimeter </a:t>
            </a:r>
            <a:r>
              <a:rPr lang="en-US" i="1" dirty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Eccentricity </a:t>
            </a:r>
            <a:r>
              <a:rPr lang="en-US" i="1" dirty="0">
                <a:latin typeface="LM Roman 10 Regular"/>
                <a:cs typeface="LM Roman 10 Regular"/>
              </a:rPr>
              <a:t>E = b/a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Moments</a:t>
            </a: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6FA90-E2F3-5935-1797-E24B027A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AFFD11D-92FD-6FF9-C995-37FB0C8F0E1B}"/>
              </a:ext>
            </a:extLst>
          </p:cNvPr>
          <p:cNvSpPr txBox="1"/>
          <p:nvPr/>
        </p:nvSpPr>
        <p:spPr>
          <a:xfrm>
            <a:off x="482600" y="330200"/>
            <a:ext cx="842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Example: 9x9 binary image - Moments</a:t>
            </a:r>
          </a:p>
        </p:txBody>
      </p:sp>
      <p:pic>
        <p:nvPicPr>
          <p:cNvPr id="3" name="Picture 2" descr="A black and white grid with numbers&#10;&#10;AI-generated content may be incorrect.">
            <a:extLst>
              <a:ext uri="{FF2B5EF4-FFF2-40B4-BE49-F238E27FC236}">
                <a16:creationId xmlns:a16="http://schemas.microsoft.com/office/drawing/2014/main" id="{24DC8ECD-2385-1475-1B79-BF36FF4A0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4" y="1371600"/>
            <a:ext cx="3816822" cy="380999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2643CF-29E8-ADC9-756D-89C144D65354}"/>
              </a:ext>
            </a:extLst>
          </p:cNvPr>
          <p:cNvCxnSpPr>
            <a:cxnSpLocks/>
          </p:cNvCxnSpPr>
          <p:nvPr/>
        </p:nvCxnSpPr>
        <p:spPr>
          <a:xfrm>
            <a:off x="660400" y="1739900"/>
            <a:ext cx="3848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2192F1E-8BA3-9E32-B273-1A998D65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1892300"/>
            <a:ext cx="203200" cy="4064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5619EC-7E53-685B-24F7-D35ADEC41C9A}"/>
              </a:ext>
            </a:extLst>
          </p:cNvPr>
          <p:cNvCxnSpPr>
            <a:cxnSpLocks/>
          </p:cNvCxnSpPr>
          <p:nvPr/>
        </p:nvCxnSpPr>
        <p:spPr>
          <a:xfrm>
            <a:off x="673100" y="18161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8F741AE-C43D-90C5-9D31-CF74B5B09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50" y="5638800"/>
            <a:ext cx="139700" cy="33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19F9D4-170B-3E57-DBBB-69455B892D15}"/>
              </a:ext>
            </a:extLst>
          </p:cNvPr>
          <p:cNvSpPr txBox="1"/>
          <p:nvPr/>
        </p:nvSpPr>
        <p:spPr>
          <a:xfrm>
            <a:off x="5189177" y="1300192"/>
            <a:ext cx="2683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In region R: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A2536-26BF-2E1E-02BA-E73310B70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300" y="2003673"/>
            <a:ext cx="3060700" cy="3254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5F1485-6145-B938-C911-5E1F12A376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200" y="2457450"/>
            <a:ext cx="3060700" cy="3199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16F099-2BEA-0325-052A-FA8FF233A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3176" y="4039775"/>
            <a:ext cx="1689100" cy="521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EBD9D7-FD06-6BBF-D488-933B3EE395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1977" y="4045191"/>
            <a:ext cx="1689100" cy="51575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9E8F839-22E4-1870-78B4-18DCB2AD4F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8130" y="3261223"/>
            <a:ext cx="2321870" cy="5569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D5688A-404E-835E-3B13-EA96CD19E2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1977" y="4683617"/>
            <a:ext cx="1732827" cy="5569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12CEF7-D4B8-EE3C-33DE-A15EB26175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9240" y="4687210"/>
            <a:ext cx="1547167" cy="5569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DAB705B-3417-0514-7F8F-17EFC90F45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8608" y="6314696"/>
            <a:ext cx="7772400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6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391</Words>
  <Application>Microsoft Macintosh PowerPoint</Application>
  <PresentationFormat>On-screen Show (4:3)</PresentationFormat>
  <Paragraphs>138</Paragraphs>
  <Slides>18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LM Roman 10 Regular</vt:lpstr>
      <vt:lpstr>Trebuchet MS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Flusser Moments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56</cp:revision>
  <dcterms:created xsi:type="dcterms:W3CDTF">2012-03-29T14:01:40Z</dcterms:created>
  <dcterms:modified xsi:type="dcterms:W3CDTF">2025-03-24T13:00:22Z</dcterms:modified>
</cp:coreProperties>
</file>