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0" r:id="rId2"/>
    <p:sldId id="278" r:id="rId3"/>
    <p:sldId id="271" r:id="rId4"/>
    <p:sldId id="272" r:id="rId5"/>
    <p:sldId id="274" r:id="rId6"/>
    <p:sldId id="273" r:id="rId7"/>
    <p:sldId id="269" r:id="rId8"/>
    <p:sldId id="275" r:id="rId9"/>
    <p:sldId id="279" r:id="rId10"/>
    <p:sldId id="282" r:id="rId11"/>
    <p:sldId id="280" r:id="rId12"/>
    <p:sldId id="281" r:id="rId13"/>
    <p:sldId id="256" r:id="rId14"/>
    <p:sldId id="284" r:id="rId15"/>
    <p:sldId id="277" r:id="rId16"/>
    <p:sldId id="28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3" autoAdjust="0"/>
    <p:restoredTop sz="50000" autoAdjust="0"/>
  </p:normalViewPr>
  <p:slideViewPr>
    <p:cSldViewPr snapToGrid="0" snapToObjects="1">
      <p:cViewPr varScale="1">
        <p:scale>
          <a:sx n="140" d="100"/>
          <a:sy n="140" d="100"/>
        </p:scale>
        <p:origin x="17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Fisher y </a:t>
            </a:r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Covarianzas</a:t>
            </a:r>
            <a:endParaRPr lang="en-US" sz="240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545C93E-1A62-F74F-8905-1104EE98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63" y="3036056"/>
            <a:ext cx="4058835" cy="35406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88038" y="144658"/>
            <a:ext cx="856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Intra-</a:t>
            </a:r>
            <a:r>
              <a:rPr lang="en-US" sz="4000" dirty="0" err="1"/>
              <a:t>Clase</a:t>
            </a:r>
            <a:r>
              <a:rPr lang="en-US" sz="2800" dirty="0"/>
              <a:t> (within-class covariance)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4E59B-1548-4C4C-ADEC-467DBADA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065090"/>
            <a:ext cx="2456688" cy="1050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001DD-4BF2-7C46-9678-6D526C97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57" y="2354664"/>
            <a:ext cx="5943600" cy="1099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4C050-7755-4A4F-A6BB-97C26F366B03}"/>
              </a:ext>
            </a:extLst>
          </p:cNvPr>
          <p:cNvSpPr txBox="1"/>
          <p:nvPr/>
        </p:nvSpPr>
        <p:spPr>
          <a:xfrm>
            <a:off x="725557" y="4214696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Covarianza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59298B-103D-3A4D-83DA-0878355EA6B8}"/>
              </a:ext>
            </a:extLst>
          </p:cNvPr>
          <p:cNvCxnSpPr/>
          <p:nvPr/>
        </p:nvCxnSpPr>
        <p:spPr>
          <a:xfrm flipV="1">
            <a:off x="974035" y="3299796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F46E7D26-5BB5-524D-ADC9-290E5ECD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5" y="5436704"/>
            <a:ext cx="584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E60F854-FA3E-F542-A6B7-BD8136BF5834}"/>
              </a:ext>
            </a:extLst>
          </p:cNvPr>
          <p:cNvSpPr txBox="1"/>
          <p:nvPr/>
        </p:nvSpPr>
        <p:spPr>
          <a:xfrm>
            <a:off x="1268456" y="5480638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muestras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CB381-4FD9-DA42-939D-E641873A26A1}"/>
              </a:ext>
            </a:extLst>
          </p:cNvPr>
          <p:cNvSpPr txBox="1"/>
          <p:nvPr/>
        </p:nvSpPr>
        <p:spPr>
          <a:xfrm>
            <a:off x="4068418" y="1379343"/>
            <a:ext cx="428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ponderado</a:t>
            </a:r>
            <a:r>
              <a:rPr lang="en-US" dirty="0"/>
              <a:t> de las </a:t>
            </a:r>
            <a:r>
              <a:rPr lang="en-US" dirty="0" err="1"/>
              <a:t>Covarianzas</a:t>
            </a:r>
            <a:r>
              <a:rPr lang="en-US" dirty="0"/>
              <a:t> de </a:t>
            </a:r>
          </a:p>
          <a:p>
            <a:r>
              <a:rPr lang="en-US" dirty="0"/>
              <a:t>la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4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545C93E-1A62-F74F-8905-1104EE98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63" y="3036056"/>
            <a:ext cx="4058835" cy="35406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88038" y="144658"/>
            <a:ext cx="856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Intra-</a:t>
            </a:r>
            <a:r>
              <a:rPr lang="en-US" sz="4000" dirty="0" err="1"/>
              <a:t>Clase</a:t>
            </a:r>
            <a:r>
              <a:rPr lang="en-US" sz="2800" dirty="0"/>
              <a:t> (within-class covariance)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4E59B-1548-4C4C-ADEC-467DBADA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065090"/>
            <a:ext cx="2456688" cy="1050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001DD-4BF2-7C46-9678-6D526C97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57" y="2354664"/>
            <a:ext cx="5943600" cy="1099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4C050-7755-4A4F-A6BB-97C26F366B03}"/>
              </a:ext>
            </a:extLst>
          </p:cNvPr>
          <p:cNvSpPr txBox="1"/>
          <p:nvPr/>
        </p:nvSpPr>
        <p:spPr>
          <a:xfrm>
            <a:off x="725557" y="4214696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Covarianza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59298B-103D-3A4D-83DA-0878355EA6B8}"/>
              </a:ext>
            </a:extLst>
          </p:cNvPr>
          <p:cNvCxnSpPr/>
          <p:nvPr/>
        </p:nvCxnSpPr>
        <p:spPr>
          <a:xfrm flipV="1">
            <a:off x="974035" y="3299796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E411AC-EE8B-E049-8593-51D3EA86288F}"/>
              </a:ext>
            </a:extLst>
          </p:cNvPr>
          <p:cNvSpPr txBox="1"/>
          <p:nvPr/>
        </p:nvSpPr>
        <p:spPr>
          <a:xfrm>
            <a:off x="4068418" y="1379343"/>
            <a:ext cx="428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ponderado</a:t>
            </a:r>
            <a:r>
              <a:rPr lang="en-US" dirty="0"/>
              <a:t> de las </a:t>
            </a:r>
            <a:r>
              <a:rPr lang="en-US" dirty="0" err="1"/>
              <a:t>Covarianzas</a:t>
            </a:r>
            <a:r>
              <a:rPr lang="en-US" dirty="0"/>
              <a:t> de </a:t>
            </a:r>
          </a:p>
          <a:p>
            <a:r>
              <a:rPr lang="en-US" dirty="0"/>
              <a:t>la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6E7D26-5BB5-524D-ADC9-290E5ECD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5" y="5436704"/>
            <a:ext cx="584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E60F854-FA3E-F542-A6B7-BD8136BF5834}"/>
              </a:ext>
            </a:extLst>
          </p:cNvPr>
          <p:cNvSpPr txBox="1"/>
          <p:nvPr/>
        </p:nvSpPr>
        <p:spPr>
          <a:xfrm>
            <a:off x="1268456" y="5480638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muestras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F8FC986-164D-804D-A87C-FD32B69B0553}"/>
              </a:ext>
            </a:extLst>
          </p:cNvPr>
          <p:cNvSpPr/>
          <p:nvPr/>
        </p:nvSpPr>
        <p:spPr>
          <a:xfrm>
            <a:off x="6119316" y="4464612"/>
            <a:ext cx="1756228" cy="179158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F5CAC23-8A0D-C147-8806-2F160ADD2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693" y="5665304"/>
            <a:ext cx="508000" cy="406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26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545C93E-1A62-F74F-8905-1104EE98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63" y="3036056"/>
            <a:ext cx="4058835" cy="35406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88038" y="144658"/>
            <a:ext cx="856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Intra-</a:t>
            </a:r>
            <a:r>
              <a:rPr lang="en-US" sz="4000" dirty="0" err="1"/>
              <a:t>Clase</a:t>
            </a:r>
            <a:r>
              <a:rPr lang="en-US" sz="2800" dirty="0"/>
              <a:t> (within-class covariance)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4E59B-1548-4C4C-ADEC-467DBADA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065090"/>
            <a:ext cx="2456688" cy="1050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001DD-4BF2-7C46-9678-6D526C97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57" y="2354664"/>
            <a:ext cx="5943600" cy="1099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4C050-7755-4A4F-A6BB-97C26F366B03}"/>
              </a:ext>
            </a:extLst>
          </p:cNvPr>
          <p:cNvSpPr txBox="1"/>
          <p:nvPr/>
        </p:nvSpPr>
        <p:spPr>
          <a:xfrm>
            <a:off x="725557" y="4214696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Covarianza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59298B-103D-3A4D-83DA-0878355EA6B8}"/>
              </a:ext>
            </a:extLst>
          </p:cNvPr>
          <p:cNvCxnSpPr/>
          <p:nvPr/>
        </p:nvCxnSpPr>
        <p:spPr>
          <a:xfrm flipV="1">
            <a:off x="974035" y="3299796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E411AC-EE8B-E049-8593-51D3EA86288F}"/>
              </a:ext>
            </a:extLst>
          </p:cNvPr>
          <p:cNvSpPr txBox="1"/>
          <p:nvPr/>
        </p:nvSpPr>
        <p:spPr>
          <a:xfrm>
            <a:off x="4068418" y="1379343"/>
            <a:ext cx="428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ponderado</a:t>
            </a:r>
            <a:r>
              <a:rPr lang="en-US" dirty="0"/>
              <a:t> de las </a:t>
            </a:r>
            <a:r>
              <a:rPr lang="en-US" dirty="0" err="1"/>
              <a:t>Covarianzas</a:t>
            </a:r>
            <a:r>
              <a:rPr lang="en-US" dirty="0"/>
              <a:t> de </a:t>
            </a:r>
          </a:p>
          <a:p>
            <a:r>
              <a:rPr lang="en-US" dirty="0"/>
              <a:t>la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6E7D26-5BB5-524D-ADC9-290E5ECD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5" y="5436704"/>
            <a:ext cx="584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E60F854-FA3E-F542-A6B7-BD8136BF5834}"/>
              </a:ext>
            </a:extLst>
          </p:cNvPr>
          <p:cNvSpPr txBox="1"/>
          <p:nvPr/>
        </p:nvSpPr>
        <p:spPr>
          <a:xfrm>
            <a:off x="1268456" y="5480638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muestras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F8FC986-164D-804D-A87C-FD32B69B0553}"/>
              </a:ext>
            </a:extLst>
          </p:cNvPr>
          <p:cNvSpPr/>
          <p:nvPr/>
        </p:nvSpPr>
        <p:spPr>
          <a:xfrm>
            <a:off x="4711427" y="3376044"/>
            <a:ext cx="1756228" cy="179158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04C579-EF00-C944-A85A-F858CC69C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194" y="5286831"/>
            <a:ext cx="520700" cy="406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5363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545C93E-1A62-F74F-8905-1104EE98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63" y="3036056"/>
            <a:ext cx="4058835" cy="35406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88038" y="144658"/>
            <a:ext cx="856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Intra-</a:t>
            </a:r>
            <a:r>
              <a:rPr lang="en-US" sz="4000" dirty="0" err="1"/>
              <a:t>Clase</a:t>
            </a:r>
            <a:r>
              <a:rPr lang="en-US" sz="2800" dirty="0"/>
              <a:t> (within-class covariance)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4E59B-1548-4C4C-ADEC-467DBADA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065090"/>
            <a:ext cx="2456688" cy="1050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001DD-4BF2-7C46-9678-6D526C97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57" y="2354664"/>
            <a:ext cx="5943600" cy="1099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4C050-7755-4A4F-A6BB-97C26F366B03}"/>
              </a:ext>
            </a:extLst>
          </p:cNvPr>
          <p:cNvSpPr txBox="1"/>
          <p:nvPr/>
        </p:nvSpPr>
        <p:spPr>
          <a:xfrm>
            <a:off x="725557" y="4214696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Covarianza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59298B-103D-3A4D-83DA-0878355EA6B8}"/>
              </a:ext>
            </a:extLst>
          </p:cNvPr>
          <p:cNvCxnSpPr/>
          <p:nvPr/>
        </p:nvCxnSpPr>
        <p:spPr>
          <a:xfrm flipV="1">
            <a:off x="974035" y="3299796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E411AC-EE8B-E049-8593-51D3EA86288F}"/>
              </a:ext>
            </a:extLst>
          </p:cNvPr>
          <p:cNvSpPr txBox="1"/>
          <p:nvPr/>
        </p:nvSpPr>
        <p:spPr>
          <a:xfrm>
            <a:off x="4068418" y="1379343"/>
            <a:ext cx="428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ponderado</a:t>
            </a:r>
            <a:r>
              <a:rPr lang="en-US" dirty="0"/>
              <a:t> de las </a:t>
            </a:r>
            <a:r>
              <a:rPr lang="en-US" dirty="0" err="1"/>
              <a:t>Covarianzas</a:t>
            </a:r>
            <a:r>
              <a:rPr lang="en-US" dirty="0"/>
              <a:t> de </a:t>
            </a:r>
          </a:p>
          <a:p>
            <a:r>
              <a:rPr lang="en-US" dirty="0"/>
              <a:t>la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6E7D26-5BB5-524D-ADC9-290E5ECD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5" y="5436704"/>
            <a:ext cx="584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E60F854-FA3E-F542-A6B7-BD8136BF5834}"/>
              </a:ext>
            </a:extLst>
          </p:cNvPr>
          <p:cNvSpPr txBox="1"/>
          <p:nvPr/>
        </p:nvSpPr>
        <p:spPr>
          <a:xfrm>
            <a:off x="1268456" y="5480638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muestras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F8FC986-164D-804D-A87C-FD32B69B0553}"/>
              </a:ext>
            </a:extLst>
          </p:cNvPr>
          <p:cNvSpPr/>
          <p:nvPr/>
        </p:nvSpPr>
        <p:spPr>
          <a:xfrm>
            <a:off x="6104802" y="3332498"/>
            <a:ext cx="1756228" cy="179158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A449D56E-0CF4-4546-8615-43DF15B5B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0221" y="4198258"/>
            <a:ext cx="520700" cy="406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5670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1124678" y="283740"/>
            <a:ext cx="6894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Strategy: </a:t>
            </a:r>
            <a:r>
              <a:rPr lang="en-US" sz="2800" dirty="0">
                <a:solidFill>
                  <a:srgbClr val="FF0000"/>
                </a:solidFill>
              </a:rPr>
              <a:t>Inter-Class HIGH</a:t>
            </a:r>
            <a:r>
              <a:rPr lang="en-US" sz="2800" dirty="0"/>
              <a:t>  +   </a:t>
            </a:r>
            <a:r>
              <a:rPr lang="en-US" sz="2800" dirty="0">
                <a:solidFill>
                  <a:srgbClr val="0432FF"/>
                </a:solidFill>
              </a:rPr>
              <a:t>Intra-Class LOW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2D79F8-5E23-0A4E-B163-A5AAED8A5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56" y="1112377"/>
            <a:ext cx="6052457" cy="5022915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D469A7B-E0B6-294F-A910-D515AFDE8A50}"/>
              </a:ext>
            </a:extLst>
          </p:cNvPr>
          <p:cNvSpPr/>
          <p:nvPr/>
        </p:nvSpPr>
        <p:spPr>
          <a:xfrm>
            <a:off x="3519251" y="2797256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10A02D-1235-F149-A634-C0E1D0C2181A}"/>
              </a:ext>
            </a:extLst>
          </p:cNvPr>
          <p:cNvSpPr/>
          <p:nvPr/>
        </p:nvSpPr>
        <p:spPr>
          <a:xfrm>
            <a:off x="5345365" y="2810511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792535-B03B-C547-AE61-CBEAB57C84DD}"/>
              </a:ext>
            </a:extLst>
          </p:cNvPr>
          <p:cNvSpPr/>
          <p:nvPr/>
        </p:nvSpPr>
        <p:spPr>
          <a:xfrm>
            <a:off x="5299775" y="4313211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E6194A-B6B5-A944-8672-79C222B89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786" y="4204985"/>
            <a:ext cx="333909" cy="3116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B4D7D4-DAF2-044A-9739-982A22760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037" y="2689030"/>
            <a:ext cx="345039" cy="3116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F03BCA-5C84-5E46-AF3E-060FBDA99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752" y="2698970"/>
            <a:ext cx="345039" cy="3116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5-point Star 19">
            <a:extLst>
              <a:ext uri="{FF2B5EF4-FFF2-40B4-BE49-F238E27FC236}">
                <a16:creationId xmlns:a16="http://schemas.microsoft.com/office/drawing/2014/main" id="{5B482E99-1E84-2244-B038-E90223FCB90C}"/>
              </a:ext>
            </a:extLst>
          </p:cNvPr>
          <p:cNvSpPr/>
          <p:nvPr/>
        </p:nvSpPr>
        <p:spPr>
          <a:xfrm>
            <a:off x="4585731" y="3210281"/>
            <a:ext cx="270030" cy="22887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99FEA3-4F81-C443-8D08-86B907660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9247" y="3204759"/>
            <a:ext cx="178085" cy="255997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B7A75CB-6643-9E4A-AB3C-5EE48F308E95}"/>
              </a:ext>
            </a:extLst>
          </p:cNvPr>
          <p:cNvGrpSpPr/>
          <p:nvPr/>
        </p:nvGrpSpPr>
        <p:grpSpPr>
          <a:xfrm>
            <a:off x="3601037" y="2898553"/>
            <a:ext cx="1780524" cy="1432038"/>
            <a:chOff x="3756533" y="2966864"/>
            <a:chExt cx="1780524" cy="1432038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E86DA8C-816B-D04C-A755-AF4B7AF9067C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4867656" y="2980119"/>
              <a:ext cx="647237" cy="494892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F9C3D7E-8F27-0F4F-B950-1655FE5E4D42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>
              <a:off x="4867656" y="3475010"/>
              <a:ext cx="669401" cy="923892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3FACA0A-83D5-1741-A2AE-2747BA551A76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3756533" y="2966864"/>
              <a:ext cx="1111123" cy="508146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605758DA-408F-E54D-8AEF-8CCEB2AD26B5}"/>
              </a:ext>
            </a:extLst>
          </p:cNvPr>
          <p:cNvSpPr/>
          <p:nvPr/>
        </p:nvSpPr>
        <p:spPr>
          <a:xfrm>
            <a:off x="2788920" y="2148840"/>
            <a:ext cx="1540327" cy="1444752"/>
          </a:xfrm>
          <a:prstGeom prst="ellipse">
            <a:avLst/>
          </a:prstGeom>
          <a:solidFill>
            <a:srgbClr val="DBEEF4">
              <a:alpha val="36078"/>
            </a:srgbClr>
          </a:solidFill>
          <a:ln w="28575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AAA224-F7D6-CF4E-8FE1-19E15B58B33E}"/>
              </a:ext>
            </a:extLst>
          </p:cNvPr>
          <p:cNvSpPr/>
          <p:nvPr/>
        </p:nvSpPr>
        <p:spPr>
          <a:xfrm>
            <a:off x="4575201" y="3667083"/>
            <a:ext cx="1540327" cy="1444752"/>
          </a:xfrm>
          <a:prstGeom prst="ellipse">
            <a:avLst/>
          </a:prstGeom>
          <a:solidFill>
            <a:schemeClr val="accent3">
              <a:lumMod val="20000"/>
              <a:lumOff val="80000"/>
              <a:alpha val="36078"/>
            </a:schemeClr>
          </a:solidFill>
          <a:ln w="28575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0F44DD7-CCCE-9C49-85C0-806B980CCA5A}"/>
              </a:ext>
            </a:extLst>
          </p:cNvPr>
          <p:cNvSpPr/>
          <p:nvPr/>
        </p:nvSpPr>
        <p:spPr>
          <a:xfrm>
            <a:off x="4623110" y="2088135"/>
            <a:ext cx="1540327" cy="1444752"/>
          </a:xfrm>
          <a:prstGeom prst="ellipse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  <a:ln w="28575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360769" y="395126"/>
            <a:ext cx="3893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Criterio</a:t>
            </a:r>
            <a:r>
              <a:rPr lang="en-US" sz="4000" dirty="0"/>
              <a:t> de Fisher: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29C53-8D40-244A-B71E-9E9930680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79" y="2213110"/>
            <a:ext cx="4291377" cy="7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21CD80-78E0-4742-9714-1BD871DBD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958486"/>
            <a:ext cx="2456688" cy="10500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51F9EA-9FEA-EE4A-95F6-56D7381E09FF}"/>
              </a:ext>
            </a:extLst>
          </p:cNvPr>
          <p:cNvSpPr txBox="1"/>
          <p:nvPr/>
        </p:nvSpPr>
        <p:spPr>
          <a:xfrm>
            <a:off x="447925" y="1282581"/>
            <a:ext cx="3487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Covarianza</a:t>
            </a:r>
            <a:r>
              <a:rPr lang="en-US" sz="2800" dirty="0"/>
              <a:t>  Intra-</a:t>
            </a:r>
            <a:r>
              <a:rPr lang="en-US" sz="2800" dirty="0" err="1"/>
              <a:t>Clase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38E94-4E57-AB44-99C4-060E6E537DD5}"/>
              </a:ext>
            </a:extLst>
          </p:cNvPr>
          <p:cNvSpPr txBox="1"/>
          <p:nvPr/>
        </p:nvSpPr>
        <p:spPr>
          <a:xfrm>
            <a:off x="4424146" y="1282581"/>
            <a:ext cx="348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Covarianza</a:t>
            </a:r>
            <a:r>
              <a:rPr lang="en-US" sz="2800" dirty="0"/>
              <a:t>  Inter-</a:t>
            </a:r>
            <a:r>
              <a:rPr lang="en-US" sz="2800" dirty="0" err="1"/>
              <a:t>Clase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9C1E9-4CB5-054B-8024-DE9809CF8A55}"/>
              </a:ext>
            </a:extLst>
          </p:cNvPr>
          <p:cNvSpPr txBox="1"/>
          <p:nvPr/>
        </p:nvSpPr>
        <p:spPr>
          <a:xfrm>
            <a:off x="5346770" y="3174666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DEBE SER ALTA!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03AEA8-8342-F04C-8DBB-23EF0FF50BD4}"/>
              </a:ext>
            </a:extLst>
          </p:cNvPr>
          <p:cNvSpPr txBox="1"/>
          <p:nvPr/>
        </p:nvSpPr>
        <p:spPr>
          <a:xfrm>
            <a:off x="1132843" y="3174666"/>
            <a:ext cx="16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DEBE SER BAJA!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C0584-6037-E343-8A68-09E383F46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517" y="4472039"/>
            <a:ext cx="3594100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882995-8FB4-C849-8AEF-AA91D6D81250}"/>
              </a:ext>
            </a:extLst>
          </p:cNvPr>
          <p:cNvSpPr txBox="1"/>
          <p:nvPr/>
        </p:nvSpPr>
        <p:spPr>
          <a:xfrm>
            <a:off x="3934713" y="6025570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Suma de la diagonal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FB69CD-36A9-FA46-8A45-B4318B27F32B}"/>
              </a:ext>
            </a:extLst>
          </p:cNvPr>
          <p:cNvCxnSpPr/>
          <p:nvPr/>
        </p:nvCxnSpPr>
        <p:spPr>
          <a:xfrm flipV="1">
            <a:off x="4183191" y="5110670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40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360769" y="395126"/>
            <a:ext cx="3893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Criterio</a:t>
            </a:r>
            <a:r>
              <a:rPr lang="en-US" sz="4000" dirty="0"/>
              <a:t> de Fisher: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1F9EA-9FEA-EE4A-95F6-56D7381E09FF}"/>
              </a:ext>
            </a:extLst>
          </p:cNvPr>
          <p:cNvSpPr txBox="1"/>
          <p:nvPr/>
        </p:nvSpPr>
        <p:spPr>
          <a:xfrm>
            <a:off x="447925" y="1688980"/>
            <a:ext cx="82896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aplicar</a:t>
            </a:r>
            <a:r>
              <a:rPr lang="en-US" sz="2800" dirty="0"/>
              <a:t> para un </a:t>
            </a:r>
            <a:r>
              <a:rPr lang="en-US" sz="2800" dirty="0" err="1"/>
              <a:t>problema</a:t>
            </a:r>
            <a:r>
              <a:rPr lang="en-US" sz="2800" dirty="0"/>
              <a:t> de </a:t>
            </a:r>
            <a:r>
              <a:rPr lang="en-US" sz="2800" dirty="0" err="1"/>
              <a:t>clasificación</a:t>
            </a:r>
            <a:r>
              <a:rPr lang="en-US" sz="2800" dirty="0"/>
              <a:t> de K </a:t>
            </a:r>
            <a:r>
              <a:rPr lang="en-US" sz="2800" dirty="0" err="1"/>
              <a:t>clases</a:t>
            </a:r>
            <a:r>
              <a:rPr lang="en-US" sz="2800" dirty="0"/>
              <a:t> y m </a:t>
            </a:r>
            <a:r>
              <a:rPr lang="en-US" sz="2800" dirty="0" err="1"/>
              <a:t>características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Las matrices de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covarianza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son de m x m, J es un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escalar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D2260E-B9A8-5048-9B72-E53A9607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517" y="4472039"/>
            <a:ext cx="3594100" cy="571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58AD8B-F26A-DD4B-A4D2-ADF76D6558D6}"/>
              </a:ext>
            </a:extLst>
          </p:cNvPr>
          <p:cNvSpPr txBox="1"/>
          <p:nvPr/>
        </p:nvSpPr>
        <p:spPr>
          <a:xfrm>
            <a:off x="3934713" y="6025570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Suma de la diagonal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CBD3E1-ABFA-BC41-A030-2DF4B7460B50}"/>
              </a:ext>
            </a:extLst>
          </p:cNvPr>
          <p:cNvCxnSpPr/>
          <p:nvPr/>
        </p:nvCxnSpPr>
        <p:spPr>
          <a:xfrm flipV="1">
            <a:off x="4183191" y="5110670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0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A35E2-74DB-724D-B87A-50507D79A1AE}"/>
              </a:ext>
            </a:extLst>
          </p:cNvPr>
          <p:cNvSpPr txBox="1"/>
          <p:nvPr/>
        </p:nvSpPr>
        <p:spPr>
          <a:xfrm>
            <a:off x="1169552" y="2721114"/>
            <a:ext cx="7528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Ejemplo</a:t>
            </a:r>
            <a:r>
              <a:rPr lang="en-US" sz="4000" dirty="0"/>
              <a:t>: </a:t>
            </a:r>
            <a:r>
              <a:rPr lang="en-US" sz="4000" dirty="0">
                <a:solidFill>
                  <a:srgbClr val="FF0000"/>
                </a:solidFill>
              </a:rPr>
              <a:t>3 </a:t>
            </a:r>
            <a:r>
              <a:rPr lang="en-US" sz="4000" dirty="0" err="1">
                <a:solidFill>
                  <a:srgbClr val="FF0000"/>
                </a:solidFill>
              </a:rPr>
              <a:t>clases</a:t>
            </a:r>
            <a:r>
              <a:rPr lang="en-US" sz="4000" dirty="0"/>
              <a:t> y </a:t>
            </a:r>
            <a:r>
              <a:rPr lang="en-US" sz="4000" dirty="0">
                <a:solidFill>
                  <a:srgbClr val="00B050"/>
                </a:solidFill>
              </a:rPr>
              <a:t>2 </a:t>
            </a:r>
            <a:r>
              <a:rPr lang="en-US" sz="4000" dirty="0" err="1">
                <a:solidFill>
                  <a:srgbClr val="00B050"/>
                </a:solidFill>
              </a:rPr>
              <a:t>características</a:t>
            </a:r>
            <a:endParaRPr lang="en-US" sz="4000" dirty="0">
              <a:solidFill>
                <a:srgbClr val="00B05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2D861C-815F-9347-9385-707A5E2B1451}"/>
              </a:ext>
            </a:extLst>
          </p:cNvPr>
          <p:cNvGrpSpPr/>
          <p:nvPr/>
        </p:nvGrpSpPr>
        <p:grpSpPr>
          <a:xfrm>
            <a:off x="6356350" y="3468911"/>
            <a:ext cx="1308100" cy="1312639"/>
            <a:chOff x="6356350" y="3468911"/>
            <a:chExt cx="1308100" cy="13126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381537F-6691-F741-91AC-75FE107AB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6350" y="4311650"/>
              <a:ext cx="1308100" cy="4699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4D8CD8-107A-F14B-88E5-EB8A8BC0AD87}"/>
                </a:ext>
              </a:extLst>
            </p:cNvPr>
            <p:cNvCxnSpPr/>
            <p:nvPr/>
          </p:nvCxnSpPr>
          <p:spPr>
            <a:xfrm>
              <a:off x="6995886" y="3468911"/>
              <a:ext cx="0" cy="76925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051A94-729A-2948-AE4B-DB715C6CC6DA}"/>
              </a:ext>
            </a:extLst>
          </p:cNvPr>
          <p:cNvGrpSpPr/>
          <p:nvPr/>
        </p:nvGrpSpPr>
        <p:grpSpPr>
          <a:xfrm>
            <a:off x="3173186" y="330044"/>
            <a:ext cx="1955800" cy="2521701"/>
            <a:chOff x="3173186" y="330044"/>
            <a:chExt cx="1955800" cy="25217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082CF1-31B4-8D4C-9343-CD057FF9E80B}"/>
                </a:ext>
              </a:extLst>
            </p:cNvPr>
            <p:cNvGrpSpPr/>
            <p:nvPr/>
          </p:nvGrpSpPr>
          <p:grpSpPr>
            <a:xfrm>
              <a:off x="3173186" y="1579930"/>
              <a:ext cx="1955800" cy="1271815"/>
              <a:chOff x="3173186" y="1579930"/>
              <a:chExt cx="1955800" cy="127181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B6F33AE-38F6-4846-9B7E-DF51023CE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3186" y="1579930"/>
                <a:ext cx="1955800" cy="342900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1F43EF1-E346-4E43-A497-6485D1BC3E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9315" y="2104573"/>
                <a:ext cx="0" cy="74717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E86558B-974D-BE45-A31E-264D63AB7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6459" y="330044"/>
              <a:ext cx="1727200" cy="102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91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46DDD-A757-5145-BE98-D9C510624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E52E98-7640-384E-9B05-585240DE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0D8D59-6D93-5640-8EF0-22F84017264A}"/>
              </a:ext>
            </a:extLst>
          </p:cNvPr>
          <p:cNvSpPr/>
          <p:nvPr/>
        </p:nvSpPr>
        <p:spPr>
          <a:xfrm>
            <a:off x="2613993" y="2544415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57C39A-0F38-B94C-A28D-2CA05D2757EF}"/>
              </a:ext>
            </a:extLst>
          </p:cNvPr>
          <p:cNvSpPr/>
          <p:nvPr/>
        </p:nvSpPr>
        <p:spPr>
          <a:xfrm>
            <a:off x="4585250" y="2557669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873679-14EB-9E44-BFB7-13F5F8050AB9}"/>
              </a:ext>
            </a:extLst>
          </p:cNvPr>
          <p:cNvSpPr/>
          <p:nvPr/>
        </p:nvSpPr>
        <p:spPr>
          <a:xfrm>
            <a:off x="4568688" y="4191001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AC1028-9050-FF48-88A2-E9A1D4AA2E69}"/>
              </a:ext>
            </a:extLst>
          </p:cNvPr>
          <p:cNvSpPr/>
          <p:nvPr/>
        </p:nvSpPr>
        <p:spPr>
          <a:xfrm>
            <a:off x="7598619" y="1733247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6C736-A7AD-3D4B-808A-A2926DD5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082775"/>
            <a:ext cx="381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C818A-14B3-6C44-AD6C-8B839DC5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80" y="2436189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7DBE7-64E0-7941-8C32-07210B6AE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8" y="2446128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F92D7-3582-ED47-B37E-180132EB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17" y="1625021"/>
            <a:ext cx="4064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0418A-0D8C-CD40-A257-D6E3153E19FB}"/>
              </a:ext>
            </a:extLst>
          </p:cNvPr>
          <p:cNvSpPr txBox="1"/>
          <p:nvPr/>
        </p:nvSpPr>
        <p:spPr>
          <a:xfrm>
            <a:off x="7257631" y="962821"/>
            <a:ext cx="17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r>
              <a:rPr lang="en-US" dirty="0"/>
              <a:t>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537CF51-8ECA-3140-B050-EE19DE10C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5370" y="2162144"/>
            <a:ext cx="990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0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E52E98-7640-384E-9B05-585240DE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0D8D59-6D93-5640-8EF0-22F84017264A}"/>
              </a:ext>
            </a:extLst>
          </p:cNvPr>
          <p:cNvSpPr/>
          <p:nvPr/>
        </p:nvSpPr>
        <p:spPr>
          <a:xfrm>
            <a:off x="2613993" y="2544415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57C39A-0F38-B94C-A28D-2CA05D2757EF}"/>
              </a:ext>
            </a:extLst>
          </p:cNvPr>
          <p:cNvSpPr/>
          <p:nvPr/>
        </p:nvSpPr>
        <p:spPr>
          <a:xfrm>
            <a:off x="4585250" y="2557669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873679-14EB-9E44-BFB7-13F5F8050AB9}"/>
              </a:ext>
            </a:extLst>
          </p:cNvPr>
          <p:cNvSpPr/>
          <p:nvPr/>
        </p:nvSpPr>
        <p:spPr>
          <a:xfrm>
            <a:off x="4568688" y="4191001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AC1028-9050-FF48-88A2-E9A1D4AA2E69}"/>
              </a:ext>
            </a:extLst>
          </p:cNvPr>
          <p:cNvSpPr/>
          <p:nvPr/>
        </p:nvSpPr>
        <p:spPr>
          <a:xfrm>
            <a:off x="7598619" y="1733247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6C736-A7AD-3D4B-808A-A2926DD5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082775"/>
            <a:ext cx="381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C818A-14B3-6C44-AD6C-8B839DC5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80" y="2436189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7DBE7-64E0-7941-8C32-07210B6AE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8" y="2446128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F92D7-3582-ED47-B37E-180132EB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17" y="1625021"/>
            <a:ext cx="4064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0418A-0D8C-CD40-A257-D6E3153E19FB}"/>
              </a:ext>
            </a:extLst>
          </p:cNvPr>
          <p:cNvSpPr txBox="1"/>
          <p:nvPr/>
        </p:nvSpPr>
        <p:spPr>
          <a:xfrm>
            <a:off x="7257631" y="962821"/>
            <a:ext cx="17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r>
              <a:rPr lang="en-US" dirty="0"/>
              <a:t>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C4899D84-7FAD-F14B-B8C7-9A5397DACEDE}"/>
              </a:ext>
            </a:extLst>
          </p:cNvPr>
          <p:cNvSpPr/>
          <p:nvPr/>
        </p:nvSpPr>
        <p:spPr>
          <a:xfrm>
            <a:off x="3607903" y="3160643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5F680F04-40B5-DA48-A97C-7D610B4426A3}"/>
              </a:ext>
            </a:extLst>
          </p:cNvPr>
          <p:cNvSpPr/>
          <p:nvPr/>
        </p:nvSpPr>
        <p:spPr>
          <a:xfrm>
            <a:off x="7575414" y="3938799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498C16-28D4-FD42-9A44-B5F95AE17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420" y="3155121"/>
            <a:ext cx="203200" cy="2921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F72E4-991C-BA4F-BDBE-A4577B6E7401}"/>
              </a:ext>
            </a:extLst>
          </p:cNvPr>
          <p:cNvSpPr txBox="1"/>
          <p:nvPr/>
        </p:nvSpPr>
        <p:spPr>
          <a:xfrm>
            <a:off x="7316452" y="2791789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pPr algn="ctr"/>
            <a:r>
              <a:rPr lang="en-US" dirty="0"/>
              <a:t>de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muestras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BF16B7-063C-0E4E-8B10-98A1D23F7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303" y="3938799"/>
            <a:ext cx="203200" cy="2921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37CF51-8ECA-3140-B050-EE19DE10C3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5370" y="2162144"/>
            <a:ext cx="990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8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E52E98-7640-384E-9B05-585240DE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0D8D59-6D93-5640-8EF0-22F84017264A}"/>
              </a:ext>
            </a:extLst>
          </p:cNvPr>
          <p:cNvSpPr/>
          <p:nvPr/>
        </p:nvSpPr>
        <p:spPr>
          <a:xfrm>
            <a:off x="2613993" y="2544415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57C39A-0F38-B94C-A28D-2CA05D2757EF}"/>
              </a:ext>
            </a:extLst>
          </p:cNvPr>
          <p:cNvSpPr/>
          <p:nvPr/>
        </p:nvSpPr>
        <p:spPr>
          <a:xfrm>
            <a:off x="4585250" y="2557669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873679-14EB-9E44-BFB7-13F5F8050AB9}"/>
              </a:ext>
            </a:extLst>
          </p:cNvPr>
          <p:cNvSpPr/>
          <p:nvPr/>
        </p:nvSpPr>
        <p:spPr>
          <a:xfrm>
            <a:off x="4568688" y="4191001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AC1028-9050-FF48-88A2-E9A1D4AA2E69}"/>
              </a:ext>
            </a:extLst>
          </p:cNvPr>
          <p:cNvSpPr/>
          <p:nvPr/>
        </p:nvSpPr>
        <p:spPr>
          <a:xfrm>
            <a:off x="7598619" y="1733247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6C736-A7AD-3D4B-808A-A2926DD5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082775"/>
            <a:ext cx="381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C818A-14B3-6C44-AD6C-8B839DC5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80" y="2436189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7DBE7-64E0-7941-8C32-07210B6AE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8" y="2446128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F92D7-3582-ED47-B37E-180132EB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17" y="1625021"/>
            <a:ext cx="4064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0418A-0D8C-CD40-A257-D6E3153E19FB}"/>
              </a:ext>
            </a:extLst>
          </p:cNvPr>
          <p:cNvSpPr txBox="1"/>
          <p:nvPr/>
        </p:nvSpPr>
        <p:spPr>
          <a:xfrm>
            <a:off x="7257631" y="962821"/>
            <a:ext cx="17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r>
              <a:rPr lang="en-US" dirty="0"/>
              <a:t>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C4899D84-7FAD-F14B-B8C7-9A5397DACEDE}"/>
              </a:ext>
            </a:extLst>
          </p:cNvPr>
          <p:cNvSpPr/>
          <p:nvPr/>
        </p:nvSpPr>
        <p:spPr>
          <a:xfrm>
            <a:off x="3607903" y="3160643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5F680F04-40B5-DA48-A97C-7D610B4426A3}"/>
              </a:ext>
            </a:extLst>
          </p:cNvPr>
          <p:cNvSpPr/>
          <p:nvPr/>
        </p:nvSpPr>
        <p:spPr>
          <a:xfrm>
            <a:off x="7575414" y="3938799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498C16-28D4-FD42-9A44-B5F95AE17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420" y="3155121"/>
            <a:ext cx="203200" cy="2921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F72E4-991C-BA4F-BDBE-A4577B6E7401}"/>
              </a:ext>
            </a:extLst>
          </p:cNvPr>
          <p:cNvSpPr txBox="1"/>
          <p:nvPr/>
        </p:nvSpPr>
        <p:spPr>
          <a:xfrm>
            <a:off x="7316452" y="2791789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pPr algn="ctr"/>
            <a:r>
              <a:rPr lang="en-US" dirty="0"/>
              <a:t>de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muestras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BF16B7-063C-0E4E-8B10-98A1D23F7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303" y="3938799"/>
            <a:ext cx="203200" cy="2921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37CF51-8ECA-3140-B050-EE19DE10C3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5370" y="2162144"/>
            <a:ext cx="990600" cy="17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DD404B-0A08-6741-8DC8-0070CBE9E6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4727" y="5771322"/>
            <a:ext cx="431800" cy="304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5129EA-7F87-EB44-8424-40A21FF925F4}"/>
              </a:ext>
            </a:extLst>
          </p:cNvPr>
          <p:cNvSpPr txBox="1"/>
          <p:nvPr/>
        </p:nvSpPr>
        <p:spPr>
          <a:xfrm>
            <a:off x="7257631" y="4793424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Probabilidad</a:t>
            </a:r>
            <a:r>
              <a:rPr lang="en-US" dirty="0"/>
              <a:t> a priori de que </a:t>
            </a:r>
            <a:r>
              <a:rPr lang="en-US" dirty="0" err="1"/>
              <a:t>ocurra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31390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236A22D-0981-FA47-A8D0-769E6DAF1268}"/>
              </a:ext>
            </a:extLst>
          </p:cNvPr>
          <p:cNvSpPr/>
          <p:nvPr/>
        </p:nvSpPr>
        <p:spPr>
          <a:xfrm>
            <a:off x="5326808" y="4892198"/>
            <a:ext cx="3499139" cy="152848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C60E2A-C56A-7E4A-80A6-61207B1186C4}"/>
              </a:ext>
            </a:extLst>
          </p:cNvPr>
          <p:cNvSpPr/>
          <p:nvPr/>
        </p:nvSpPr>
        <p:spPr>
          <a:xfrm>
            <a:off x="5326808" y="3060030"/>
            <a:ext cx="3499139" cy="169087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BC5FC3C-FF37-454E-AA9E-A7714DE20DC6}"/>
              </a:ext>
            </a:extLst>
          </p:cNvPr>
          <p:cNvSpPr/>
          <p:nvPr/>
        </p:nvSpPr>
        <p:spPr>
          <a:xfrm>
            <a:off x="5326808" y="2184952"/>
            <a:ext cx="3499139" cy="68745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25FE0-C5D3-714B-88F5-1C5B2475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7" y="2184952"/>
            <a:ext cx="5098722" cy="4452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B424E4-C4BC-4E47-AA93-26BE11128D24}"/>
              </a:ext>
            </a:extLst>
          </p:cNvPr>
          <p:cNvSpPr txBox="1"/>
          <p:nvPr/>
        </p:nvSpPr>
        <p:spPr>
          <a:xfrm>
            <a:off x="594929" y="220318"/>
            <a:ext cx="7449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Matriz</a:t>
            </a:r>
            <a:r>
              <a:rPr lang="en-US" sz="4000" dirty="0"/>
              <a:t> de </a:t>
            </a:r>
            <a:r>
              <a:rPr lang="en-US" sz="4000" dirty="0" err="1"/>
              <a:t>Covarianza</a:t>
            </a:r>
            <a:r>
              <a:rPr lang="en-US" sz="4000" dirty="0"/>
              <a:t>          </a:t>
            </a:r>
            <a:r>
              <a:rPr lang="en-US" sz="2400" dirty="0"/>
              <a:t>(</a:t>
            </a:r>
            <a:r>
              <a:rPr lang="en-US" sz="2400" dirty="0" err="1"/>
              <a:t>recordatorio</a:t>
            </a:r>
            <a:r>
              <a:rPr lang="en-US" sz="2400" dirty="0"/>
              <a:t>)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A97D5-A5C0-994A-A191-2DFFA8CD5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91" y="877290"/>
            <a:ext cx="5443883" cy="12037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5B9FC9-A472-514F-B094-2CDDBF45CE0C}"/>
              </a:ext>
            </a:extLst>
          </p:cNvPr>
          <p:cNvSpPr txBox="1"/>
          <p:nvPr/>
        </p:nvSpPr>
        <p:spPr>
          <a:xfrm>
            <a:off x="5973801" y="2331442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muestras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7749E1-44C9-B74A-B236-0C3E40481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893" y="2274096"/>
            <a:ext cx="482600" cy="444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30A0E8A-38C2-7E47-B983-42CB7D8FD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959" y="3471539"/>
            <a:ext cx="2077966" cy="11475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88A1F6-F0C4-8745-8483-6CEA692EC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0959" y="5261530"/>
            <a:ext cx="2971800" cy="558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E79DD4E-77FF-D641-8102-D4345A89FA77}"/>
              </a:ext>
            </a:extLst>
          </p:cNvPr>
          <p:cNvSpPr/>
          <p:nvPr/>
        </p:nvSpPr>
        <p:spPr>
          <a:xfrm>
            <a:off x="6300840" y="3071537"/>
            <a:ext cx="1631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centro</a:t>
            </a:r>
            <a:r>
              <a:rPr lang="en-US" dirty="0">
                <a:cs typeface="Times New Roman" panose="02020603050405020304" pitchFamily="18" charset="0"/>
              </a:rPr>
              <a:t> de masa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DCA31B-F8B4-404D-B26D-EE70A9CD99CB}"/>
              </a:ext>
            </a:extLst>
          </p:cNvPr>
          <p:cNvSpPr/>
          <p:nvPr/>
        </p:nvSpPr>
        <p:spPr>
          <a:xfrm>
            <a:off x="6509567" y="4892198"/>
            <a:ext cx="1073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56112D1-A9C9-6F4E-89B5-227DA02AD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177" y="6061834"/>
            <a:ext cx="1079500" cy="2159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40B4C30-0193-C74D-8BB1-691798B12566}"/>
              </a:ext>
            </a:extLst>
          </p:cNvPr>
          <p:cNvGrpSpPr/>
          <p:nvPr/>
        </p:nvGrpSpPr>
        <p:grpSpPr>
          <a:xfrm>
            <a:off x="2671507" y="3771288"/>
            <a:ext cx="5587254" cy="698085"/>
            <a:chOff x="2671507" y="3771288"/>
            <a:chExt cx="5587254" cy="698085"/>
          </a:xfrm>
        </p:grpSpPr>
        <p:sp>
          <p:nvSpPr>
            <p:cNvPr id="51" name="5-point Star 50">
              <a:extLst>
                <a:ext uri="{FF2B5EF4-FFF2-40B4-BE49-F238E27FC236}">
                  <a16:creationId xmlns:a16="http://schemas.microsoft.com/office/drawing/2014/main" id="{CF02BF9A-DF96-9B41-B406-F4399F19E746}"/>
                </a:ext>
              </a:extLst>
            </p:cNvPr>
            <p:cNvSpPr/>
            <p:nvPr/>
          </p:nvSpPr>
          <p:spPr>
            <a:xfrm>
              <a:off x="7950648" y="3771288"/>
              <a:ext cx="308113" cy="268357"/>
            </a:xfrm>
            <a:prstGeom prst="star5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5-point Star 53">
              <a:extLst>
                <a:ext uri="{FF2B5EF4-FFF2-40B4-BE49-F238E27FC236}">
                  <a16:creationId xmlns:a16="http://schemas.microsoft.com/office/drawing/2014/main" id="{499F792A-3BE4-D84F-89A0-3F28C26DA38B}"/>
                </a:ext>
              </a:extLst>
            </p:cNvPr>
            <p:cNvSpPr/>
            <p:nvPr/>
          </p:nvSpPr>
          <p:spPr>
            <a:xfrm>
              <a:off x="2671507" y="4201016"/>
              <a:ext cx="308113" cy="268357"/>
            </a:xfrm>
            <a:prstGeom prst="star5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E9CA87-2621-8347-B350-D8909A6ADF55}"/>
              </a:ext>
            </a:extLst>
          </p:cNvPr>
          <p:cNvGrpSpPr/>
          <p:nvPr/>
        </p:nvGrpSpPr>
        <p:grpSpPr>
          <a:xfrm>
            <a:off x="3556001" y="5203474"/>
            <a:ext cx="1770807" cy="452964"/>
            <a:chOff x="3556001" y="5203474"/>
            <a:chExt cx="1770807" cy="4529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711933C-1179-9E40-9BEC-6B42423DA4E4}"/>
                </a:ext>
              </a:extLst>
            </p:cNvPr>
            <p:cNvSpPr/>
            <p:nvPr/>
          </p:nvSpPr>
          <p:spPr>
            <a:xfrm>
              <a:off x="3556001" y="5203474"/>
              <a:ext cx="217714" cy="279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258EF25-665F-F14F-9773-919F4B98CD6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3770860" y="5398415"/>
              <a:ext cx="1555948" cy="2580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81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E52E98-7640-384E-9B05-585240DE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0D8D59-6D93-5640-8EF0-22F84017264A}"/>
              </a:ext>
            </a:extLst>
          </p:cNvPr>
          <p:cNvSpPr/>
          <p:nvPr/>
        </p:nvSpPr>
        <p:spPr>
          <a:xfrm>
            <a:off x="2613993" y="2544415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57C39A-0F38-B94C-A28D-2CA05D2757EF}"/>
              </a:ext>
            </a:extLst>
          </p:cNvPr>
          <p:cNvSpPr/>
          <p:nvPr/>
        </p:nvSpPr>
        <p:spPr>
          <a:xfrm>
            <a:off x="4585250" y="2557669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873679-14EB-9E44-BFB7-13F5F8050AB9}"/>
              </a:ext>
            </a:extLst>
          </p:cNvPr>
          <p:cNvSpPr/>
          <p:nvPr/>
        </p:nvSpPr>
        <p:spPr>
          <a:xfrm>
            <a:off x="4568688" y="4191001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AC1028-9050-FF48-88A2-E9A1D4AA2E69}"/>
              </a:ext>
            </a:extLst>
          </p:cNvPr>
          <p:cNvSpPr/>
          <p:nvPr/>
        </p:nvSpPr>
        <p:spPr>
          <a:xfrm>
            <a:off x="7598619" y="1733247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6C736-A7AD-3D4B-808A-A2926DD5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082775"/>
            <a:ext cx="381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C818A-14B3-6C44-AD6C-8B839DC5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80" y="2436189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7DBE7-64E0-7941-8C32-07210B6AE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8" y="2446128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F92D7-3582-ED47-B37E-180132EB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17" y="1625021"/>
            <a:ext cx="4064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0418A-0D8C-CD40-A257-D6E3153E19FB}"/>
              </a:ext>
            </a:extLst>
          </p:cNvPr>
          <p:cNvSpPr txBox="1"/>
          <p:nvPr/>
        </p:nvSpPr>
        <p:spPr>
          <a:xfrm>
            <a:off x="7257631" y="962821"/>
            <a:ext cx="17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r>
              <a:rPr lang="en-US" dirty="0"/>
              <a:t>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C4899D84-7FAD-F14B-B8C7-9A5397DACEDE}"/>
              </a:ext>
            </a:extLst>
          </p:cNvPr>
          <p:cNvSpPr/>
          <p:nvPr/>
        </p:nvSpPr>
        <p:spPr>
          <a:xfrm>
            <a:off x="3607903" y="3160643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5F680F04-40B5-DA48-A97C-7D610B4426A3}"/>
              </a:ext>
            </a:extLst>
          </p:cNvPr>
          <p:cNvSpPr/>
          <p:nvPr/>
        </p:nvSpPr>
        <p:spPr>
          <a:xfrm>
            <a:off x="7575414" y="3938799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498C16-28D4-FD42-9A44-B5F95AE17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420" y="3155121"/>
            <a:ext cx="203200" cy="2921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F72E4-991C-BA4F-BDBE-A4577B6E7401}"/>
              </a:ext>
            </a:extLst>
          </p:cNvPr>
          <p:cNvSpPr txBox="1"/>
          <p:nvPr/>
        </p:nvSpPr>
        <p:spPr>
          <a:xfrm>
            <a:off x="7316452" y="2791789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pPr algn="ctr"/>
            <a:r>
              <a:rPr lang="en-US" dirty="0"/>
              <a:t>de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muestras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BF16B7-063C-0E4E-8B10-98A1D23F7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303" y="3938799"/>
            <a:ext cx="203200" cy="2921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37CF51-8ECA-3140-B050-EE19DE10C3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5370" y="2162144"/>
            <a:ext cx="990600" cy="17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DD404B-0A08-6741-8DC8-0070CBE9E6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4727" y="5771322"/>
            <a:ext cx="431800" cy="304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5129EA-7F87-EB44-8424-40A21FF925F4}"/>
              </a:ext>
            </a:extLst>
          </p:cNvPr>
          <p:cNvSpPr txBox="1"/>
          <p:nvPr/>
        </p:nvSpPr>
        <p:spPr>
          <a:xfrm>
            <a:off x="7257631" y="4793424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Probabilidad</a:t>
            </a:r>
            <a:r>
              <a:rPr lang="en-US" dirty="0"/>
              <a:t> a priori de que </a:t>
            </a:r>
            <a:r>
              <a:rPr lang="en-US" dirty="0" err="1"/>
              <a:t>ocurra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D7D906-79A1-6942-B7CB-57F65E769004}"/>
              </a:ext>
            </a:extLst>
          </p:cNvPr>
          <p:cNvSpPr txBox="1"/>
          <p:nvPr/>
        </p:nvSpPr>
        <p:spPr>
          <a:xfrm>
            <a:off x="594929" y="220318"/>
            <a:ext cx="2740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Definiciones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801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17558" y="235621"/>
            <a:ext cx="8937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Inter-</a:t>
            </a:r>
            <a:r>
              <a:rPr lang="en-US" sz="4000" dirty="0" err="1"/>
              <a:t>Clase</a:t>
            </a:r>
            <a:r>
              <a:rPr lang="en-US" sz="4000" dirty="0"/>
              <a:t> </a:t>
            </a:r>
            <a:r>
              <a:rPr lang="en-US" sz="2800" dirty="0"/>
              <a:t>(between class covariance)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29C53-8D40-244A-B71E-9E9930680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26" y="1126125"/>
            <a:ext cx="4291377" cy="7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3FFC82-A5F8-294B-BB1C-E0046820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1715881"/>
            <a:ext cx="6052457" cy="502291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1AEBFFE-15AD-3E47-99A9-F8259A045FD6}"/>
              </a:ext>
            </a:extLst>
          </p:cNvPr>
          <p:cNvSpPr/>
          <p:nvPr/>
        </p:nvSpPr>
        <p:spPr>
          <a:xfrm>
            <a:off x="3528395" y="3400760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0136D1-BFBC-2B44-BBDB-857EA274C380}"/>
              </a:ext>
            </a:extLst>
          </p:cNvPr>
          <p:cNvSpPr/>
          <p:nvPr/>
        </p:nvSpPr>
        <p:spPr>
          <a:xfrm>
            <a:off x="5354509" y="3414015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CE02A6-9769-184C-9A76-29F7D2652A12}"/>
              </a:ext>
            </a:extLst>
          </p:cNvPr>
          <p:cNvSpPr/>
          <p:nvPr/>
        </p:nvSpPr>
        <p:spPr>
          <a:xfrm>
            <a:off x="5308919" y="4916715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E12BB2-0426-6443-AA35-A5D68621E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930" y="4808489"/>
            <a:ext cx="333909" cy="3116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DF1BD8-B616-F14C-9B9B-A8175B14D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181" y="3292534"/>
            <a:ext cx="345039" cy="3116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3BE0B8-2E0C-A647-AB9D-FA911762C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896" y="3302474"/>
            <a:ext cx="345039" cy="3116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5-point Star 18">
            <a:extLst>
              <a:ext uri="{FF2B5EF4-FFF2-40B4-BE49-F238E27FC236}">
                <a16:creationId xmlns:a16="http://schemas.microsoft.com/office/drawing/2014/main" id="{28BFBB8C-D37B-E549-8AD9-AF1ADF86CF18}"/>
              </a:ext>
            </a:extLst>
          </p:cNvPr>
          <p:cNvSpPr/>
          <p:nvPr/>
        </p:nvSpPr>
        <p:spPr>
          <a:xfrm>
            <a:off x="4594875" y="3813785"/>
            <a:ext cx="270030" cy="22887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FA8D40-1B5C-2A4D-B5E0-457593999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391" y="3808263"/>
            <a:ext cx="178085" cy="255997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D01DCAF-CD0A-2640-985D-7B4D60C6B2D5}"/>
              </a:ext>
            </a:extLst>
          </p:cNvPr>
          <p:cNvGrpSpPr/>
          <p:nvPr/>
        </p:nvGrpSpPr>
        <p:grpSpPr>
          <a:xfrm>
            <a:off x="3610181" y="3502057"/>
            <a:ext cx="1780524" cy="1432038"/>
            <a:chOff x="3765677" y="3570368"/>
            <a:chExt cx="1780524" cy="143203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E9D7F7-5F9C-9A41-90FD-97ED5206997F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4876800" y="3583623"/>
              <a:ext cx="647237" cy="494892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3DB55C-9B4E-BF44-B6D3-C8AFC993A784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>
              <a:off x="4876800" y="4078514"/>
              <a:ext cx="669401" cy="923892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8AAE63-CB30-3F48-A115-C53F56F428C5}"/>
                </a:ext>
              </a:extLst>
            </p:cNvPr>
            <p:cNvCxnSpPr>
              <a:cxnSpLocks/>
              <a:stCxn id="11" idx="5"/>
            </p:cNvCxnSpPr>
            <p:nvPr/>
          </p:nvCxnSpPr>
          <p:spPr>
            <a:xfrm>
              <a:off x="3765677" y="3570368"/>
              <a:ext cx="1111123" cy="50814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40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9722</TotalTime>
  <Words>281</Words>
  <Application>Microsoft Macintosh PowerPoint</Application>
  <PresentationFormat>On-screen Show (4:3)</PresentationFormat>
  <Paragraphs>71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63</cp:revision>
  <dcterms:created xsi:type="dcterms:W3CDTF">2015-02-23T15:04:12Z</dcterms:created>
  <dcterms:modified xsi:type="dcterms:W3CDTF">2021-04-29T14:18:03Z</dcterms:modified>
</cp:coreProperties>
</file>