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7" r:id="rId3"/>
    <p:sldId id="262" r:id="rId4"/>
    <p:sldId id="257" r:id="rId5"/>
    <p:sldId id="288" r:id="rId6"/>
    <p:sldId id="289" r:id="rId7"/>
    <p:sldId id="291" r:id="rId8"/>
    <p:sldId id="293" r:id="rId9"/>
    <p:sldId id="264" r:id="rId10"/>
    <p:sldId id="280" r:id="rId11"/>
    <p:sldId id="277" r:id="rId12"/>
    <p:sldId id="294" r:id="rId13"/>
    <p:sldId id="295" r:id="rId14"/>
    <p:sldId id="296" r:id="rId15"/>
    <p:sldId id="297" r:id="rId16"/>
  </p:sldIdLst>
  <p:sldSz cx="12192000" cy="6858000"/>
  <p:notesSz cx="6858000" cy="9144000"/>
  <p:defaultText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8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830"/>
  </p:normalViewPr>
  <p:slideViewPr>
    <p:cSldViewPr snapToGrid="0" snapToObjects="1">
      <p:cViewPr varScale="1">
        <p:scale>
          <a:sx n="101" d="100"/>
          <a:sy n="101" d="100"/>
        </p:scale>
        <p:origin x="22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6C35-5D3A-CC47-A5AC-9CF826CB92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L"/>
          </a:p>
        </p:txBody>
      </p:sp>
      <p:sp>
        <p:nvSpPr>
          <p:cNvPr id="3" name="Subtitle 2">
            <a:extLst>
              <a:ext uri="{FF2B5EF4-FFF2-40B4-BE49-F238E27FC236}">
                <a16:creationId xmlns:a16="http://schemas.microsoft.com/office/drawing/2014/main" id="{5ED24CAF-1C28-9946-B488-B42161805C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L"/>
          </a:p>
        </p:txBody>
      </p:sp>
      <p:sp>
        <p:nvSpPr>
          <p:cNvPr id="4" name="Date Placeholder 3">
            <a:extLst>
              <a:ext uri="{FF2B5EF4-FFF2-40B4-BE49-F238E27FC236}">
                <a16:creationId xmlns:a16="http://schemas.microsoft.com/office/drawing/2014/main" id="{E5BD1328-B706-2647-83E4-E4EBE0E74A82}"/>
              </a:ext>
            </a:extLst>
          </p:cNvPr>
          <p:cNvSpPr>
            <a:spLocks noGrp="1"/>
          </p:cNvSpPr>
          <p:nvPr>
            <p:ph type="dt" sz="half" idx="10"/>
          </p:nvPr>
        </p:nvSpPr>
        <p:spPr/>
        <p:txBody>
          <a:bodyPr/>
          <a:lstStyle/>
          <a:p>
            <a:fld id="{08E859BF-103A-124E-BB0E-D80502AA6328}" type="datetimeFigureOut">
              <a:rPr lang="en-CL" smtClean="0"/>
              <a:t>23-05-23</a:t>
            </a:fld>
            <a:endParaRPr lang="en-CL"/>
          </a:p>
        </p:txBody>
      </p:sp>
      <p:sp>
        <p:nvSpPr>
          <p:cNvPr id="5" name="Footer Placeholder 4">
            <a:extLst>
              <a:ext uri="{FF2B5EF4-FFF2-40B4-BE49-F238E27FC236}">
                <a16:creationId xmlns:a16="http://schemas.microsoft.com/office/drawing/2014/main" id="{C53EB93B-E7F2-2142-B356-F19A434AC92C}"/>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0B966624-0EDE-ED4B-BA04-4065C7D0602E}"/>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3632938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1F9C-2FC3-6441-99E5-20B7ED43748D}"/>
              </a:ext>
            </a:extLst>
          </p:cNvPr>
          <p:cNvSpPr>
            <a:spLocks noGrp="1"/>
          </p:cNvSpPr>
          <p:nvPr>
            <p:ph type="title"/>
          </p:nvPr>
        </p:nvSpPr>
        <p:spPr/>
        <p:txBody>
          <a:bodyPr/>
          <a:lstStyle/>
          <a:p>
            <a:r>
              <a:rPr lang="en-US"/>
              <a:t>Click to edit Master title style</a:t>
            </a:r>
            <a:endParaRPr lang="en-CL"/>
          </a:p>
        </p:txBody>
      </p:sp>
      <p:sp>
        <p:nvSpPr>
          <p:cNvPr id="3" name="Vertical Text Placeholder 2">
            <a:extLst>
              <a:ext uri="{FF2B5EF4-FFF2-40B4-BE49-F238E27FC236}">
                <a16:creationId xmlns:a16="http://schemas.microsoft.com/office/drawing/2014/main" id="{0853A570-758B-4049-A620-6045989B99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240E62F5-0983-ED4D-ACE3-EF2126ABA1FE}"/>
              </a:ext>
            </a:extLst>
          </p:cNvPr>
          <p:cNvSpPr>
            <a:spLocks noGrp="1"/>
          </p:cNvSpPr>
          <p:nvPr>
            <p:ph type="dt" sz="half" idx="10"/>
          </p:nvPr>
        </p:nvSpPr>
        <p:spPr/>
        <p:txBody>
          <a:bodyPr/>
          <a:lstStyle/>
          <a:p>
            <a:fld id="{08E859BF-103A-124E-BB0E-D80502AA6328}" type="datetimeFigureOut">
              <a:rPr lang="en-CL" smtClean="0"/>
              <a:t>23-05-23</a:t>
            </a:fld>
            <a:endParaRPr lang="en-CL"/>
          </a:p>
        </p:txBody>
      </p:sp>
      <p:sp>
        <p:nvSpPr>
          <p:cNvPr id="5" name="Footer Placeholder 4">
            <a:extLst>
              <a:ext uri="{FF2B5EF4-FFF2-40B4-BE49-F238E27FC236}">
                <a16:creationId xmlns:a16="http://schemas.microsoft.com/office/drawing/2014/main" id="{E315B426-3793-DA47-BC28-6B4371EE00AD}"/>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C5E582CB-8996-7947-A72A-194C76BE462D}"/>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188291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61AFBE-7A9D-7D4D-A704-761E7C866C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L"/>
          </a:p>
        </p:txBody>
      </p:sp>
      <p:sp>
        <p:nvSpPr>
          <p:cNvPr id="3" name="Vertical Text Placeholder 2">
            <a:extLst>
              <a:ext uri="{FF2B5EF4-FFF2-40B4-BE49-F238E27FC236}">
                <a16:creationId xmlns:a16="http://schemas.microsoft.com/office/drawing/2014/main" id="{2A0BDC57-FB9E-A344-AA02-0E20FB2EC2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0CD80943-4CC8-FB49-BDBF-305E89CA00C0}"/>
              </a:ext>
            </a:extLst>
          </p:cNvPr>
          <p:cNvSpPr>
            <a:spLocks noGrp="1"/>
          </p:cNvSpPr>
          <p:nvPr>
            <p:ph type="dt" sz="half" idx="10"/>
          </p:nvPr>
        </p:nvSpPr>
        <p:spPr/>
        <p:txBody>
          <a:bodyPr/>
          <a:lstStyle/>
          <a:p>
            <a:fld id="{08E859BF-103A-124E-BB0E-D80502AA6328}" type="datetimeFigureOut">
              <a:rPr lang="en-CL" smtClean="0"/>
              <a:t>23-05-23</a:t>
            </a:fld>
            <a:endParaRPr lang="en-CL"/>
          </a:p>
        </p:txBody>
      </p:sp>
      <p:sp>
        <p:nvSpPr>
          <p:cNvPr id="5" name="Footer Placeholder 4">
            <a:extLst>
              <a:ext uri="{FF2B5EF4-FFF2-40B4-BE49-F238E27FC236}">
                <a16:creationId xmlns:a16="http://schemas.microsoft.com/office/drawing/2014/main" id="{DA1BEE37-9230-E44D-8CB9-89B96B1FD453}"/>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9C5E93AD-2376-9E40-9766-8E4AA6FE95C3}"/>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337841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6728-E482-2F4D-8E14-87FF91B1B6D4}"/>
              </a:ext>
            </a:extLst>
          </p:cNvPr>
          <p:cNvSpPr>
            <a:spLocks noGrp="1"/>
          </p:cNvSpPr>
          <p:nvPr>
            <p:ph type="title"/>
          </p:nvPr>
        </p:nvSpPr>
        <p:spPr/>
        <p:txBody>
          <a:bodyPr/>
          <a:lstStyle/>
          <a:p>
            <a:r>
              <a:rPr lang="en-US"/>
              <a:t>Click to edit Master title style</a:t>
            </a:r>
            <a:endParaRPr lang="en-CL"/>
          </a:p>
        </p:txBody>
      </p:sp>
      <p:sp>
        <p:nvSpPr>
          <p:cNvPr id="3" name="Content Placeholder 2">
            <a:extLst>
              <a:ext uri="{FF2B5EF4-FFF2-40B4-BE49-F238E27FC236}">
                <a16:creationId xmlns:a16="http://schemas.microsoft.com/office/drawing/2014/main" id="{4F958AEE-4C65-2C48-BAEF-23BE100D21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CC848128-9B04-A547-9FBB-261350A89F67}"/>
              </a:ext>
            </a:extLst>
          </p:cNvPr>
          <p:cNvSpPr>
            <a:spLocks noGrp="1"/>
          </p:cNvSpPr>
          <p:nvPr>
            <p:ph type="dt" sz="half" idx="10"/>
          </p:nvPr>
        </p:nvSpPr>
        <p:spPr/>
        <p:txBody>
          <a:bodyPr/>
          <a:lstStyle/>
          <a:p>
            <a:fld id="{08E859BF-103A-124E-BB0E-D80502AA6328}" type="datetimeFigureOut">
              <a:rPr lang="en-CL" smtClean="0"/>
              <a:t>23-05-23</a:t>
            </a:fld>
            <a:endParaRPr lang="en-CL"/>
          </a:p>
        </p:txBody>
      </p:sp>
      <p:sp>
        <p:nvSpPr>
          <p:cNvPr id="5" name="Footer Placeholder 4">
            <a:extLst>
              <a:ext uri="{FF2B5EF4-FFF2-40B4-BE49-F238E27FC236}">
                <a16:creationId xmlns:a16="http://schemas.microsoft.com/office/drawing/2014/main" id="{F8A73CE5-3449-8B45-9A94-4E841B97983E}"/>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5E5404BE-3521-B64C-9E8B-718FB7A07835}"/>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169441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537F-B0F9-A149-A157-B30072F006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L"/>
          </a:p>
        </p:txBody>
      </p:sp>
      <p:sp>
        <p:nvSpPr>
          <p:cNvPr id="3" name="Text Placeholder 2">
            <a:extLst>
              <a:ext uri="{FF2B5EF4-FFF2-40B4-BE49-F238E27FC236}">
                <a16:creationId xmlns:a16="http://schemas.microsoft.com/office/drawing/2014/main" id="{9ECBDFF2-8C0D-3344-B91B-5F11E901D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85D592-E51D-EB45-A392-D887CFAD685F}"/>
              </a:ext>
            </a:extLst>
          </p:cNvPr>
          <p:cNvSpPr>
            <a:spLocks noGrp="1"/>
          </p:cNvSpPr>
          <p:nvPr>
            <p:ph type="dt" sz="half" idx="10"/>
          </p:nvPr>
        </p:nvSpPr>
        <p:spPr/>
        <p:txBody>
          <a:bodyPr/>
          <a:lstStyle/>
          <a:p>
            <a:fld id="{08E859BF-103A-124E-BB0E-D80502AA6328}" type="datetimeFigureOut">
              <a:rPr lang="en-CL" smtClean="0"/>
              <a:t>23-05-23</a:t>
            </a:fld>
            <a:endParaRPr lang="en-CL"/>
          </a:p>
        </p:txBody>
      </p:sp>
      <p:sp>
        <p:nvSpPr>
          <p:cNvPr id="5" name="Footer Placeholder 4">
            <a:extLst>
              <a:ext uri="{FF2B5EF4-FFF2-40B4-BE49-F238E27FC236}">
                <a16:creationId xmlns:a16="http://schemas.microsoft.com/office/drawing/2014/main" id="{87CE7CE0-BEA9-844B-BE91-BBB426EA34D4}"/>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B2934067-0BC6-FA43-9778-006DE443EA21}"/>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209232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768D-3F41-FF43-A830-8FEC5AEEF444}"/>
              </a:ext>
            </a:extLst>
          </p:cNvPr>
          <p:cNvSpPr>
            <a:spLocks noGrp="1"/>
          </p:cNvSpPr>
          <p:nvPr>
            <p:ph type="title"/>
          </p:nvPr>
        </p:nvSpPr>
        <p:spPr/>
        <p:txBody>
          <a:bodyPr/>
          <a:lstStyle/>
          <a:p>
            <a:r>
              <a:rPr lang="en-US"/>
              <a:t>Click to edit Master title style</a:t>
            </a:r>
            <a:endParaRPr lang="en-CL"/>
          </a:p>
        </p:txBody>
      </p:sp>
      <p:sp>
        <p:nvSpPr>
          <p:cNvPr id="3" name="Content Placeholder 2">
            <a:extLst>
              <a:ext uri="{FF2B5EF4-FFF2-40B4-BE49-F238E27FC236}">
                <a16:creationId xmlns:a16="http://schemas.microsoft.com/office/drawing/2014/main" id="{49899410-39D1-D141-8F6F-C4C9424A4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Content Placeholder 3">
            <a:extLst>
              <a:ext uri="{FF2B5EF4-FFF2-40B4-BE49-F238E27FC236}">
                <a16:creationId xmlns:a16="http://schemas.microsoft.com/office/drawing/2014/main" id="{A6745BF3-4B7F-754F-97F7-DA77CD83F7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5" name="Date Placeholder 4">
            <a:extLst>
              <a:ext uri="{FF2B5EF4-FFF2-40B4-BE49-F238E27FC236}">
                <a16:creationId xmlns:a16="http://schemas.microsoft.com/office/drawing/2014/main" id="{24D29F07-E57D-9F48-BB9B-C77C0DF0754A}"/>
              </a:ext>
            </a:extLst>
          </p:cNvPr>
          <p:cNvSpPr>
            <a:spLocks noGrp="1"/>
          </p:cNvSpPr>
          <p:nvPr>
            <p:ph type="dt" sz="half" idx="10"/>
          </p:nvPr>
        </p:nvSpPr>
        <p:spPr/>
        <p:txBody>
          <a:bodyPr/>
          <a:lstStyle/>
          <a:p>
            <a:fld id="{08E859BF-103A-124E-BB0E-D80502AA6328}" type="datetimeFigureOut">
              <a:rPr lang="en-CL" smtClean="0"/>
              <a:t>23-05-23</a:t>
            </a:fld>
            <a:endParaRPr lang="en-CL"/>
          </a:p>
        </p:txBody>
      </p:sp>
      <p:sp>
        <p:nvSpPr>
          <p:cNvPr id="6" name="Footer Placeholder 5">
            <a:extLst>
              <a:ext uri="{FF2B5EF4-FFF2-40B4-BE49-F238E27FC236}">
                <a16:creationId xmlns:a16="http://schemas.microsoft.com/office/drawing/2014/main" id="{227DEDA9-3983-1746-B5BD-F56E265B416D}"/>
              </a:ext>
            </a:extLst>
          </p:cNvPr>
          <p:cNvSpPr>
            <a:spLocks noGrp="1"/>
          </p:cNvSpPr>
          <p:nvPr>
            <p:ph type="ftr" sz="quarter" idx="11"/>
          </p:nvPr>
        </p:nvSpPr>
        <p:spPr/>
        <p:txBody>
          <a:bodyPr/>
          <a:lstStyle/>
          <a:p>
            <a:endParaRPr lang="en-CL"/>
          </a:p>
        </p:txBody>
      </p:sp>
      <p:sp>
        <p:nvSpPr>
          <p:cNvPr id="7" name="Slide Number Placeholder 6">
            <a:extLst>
              <a:ext uri="{FF2B5EF4-FFF2-40B4-BE49-F238E27FC236}">
                <a16:creationId xmlns:a16="http://schemas.microsoft.com/office/drawing/2014/main" id="{62CF96E1-1C4A-2743-B39D-94D2D7461CE9}"/>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77123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970C-542D-9C42-9CC3-3D06FF08BC7D}"/>
              </a:ext>
            </a:extLst>
          </p:cNvPr>
          <p:cNvSpPr>
            <a:spLocks noGrp="1"/>
          </p:cNvSpPr>
          <p:nvPr>
            <p:ph type="title"/>
          </p:nvPr>
        </p:nvSpPr>
        <p:spPr>
          <a:xfrm>
            <a:off x="839788" y="365125"/>
            <a:ext cx="10515600" cy="1325563"/>
          </a:xfrm>
        </p:spPr>
        <p:txBody>
          <a:bodyPr/>
          <a:lstStyle/>
          <a:p>
            <a:r>
              <a:rPr lang="en-US"/>
              <a:t>Click to edit Master title style</a:t>
            </a:r>
            <a:endParaRPr lang="en-CL"/>
          </a:p>
        </p:txBody>
      </p:sp>
      <p:sp>
        <p:nvSpPr>
          <p:cNvPr id="3" name="Text Placeholder 2">
            <a:extLst>
              <a:ext uri="{FF2B5EF4-FFF2-40B4-BE49-F238E27FC236}">
                <a16:creationId xmlns:a16="http://schemas.microsoft.com/office/drawing/2014/main" id="{8F656406-34C4-F442-8E8A-D7F3CA0FC3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F21BDA-658A-FE4D-885E-D3EDAE66C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5" name="Text Placeholder 4">
            <a:extLst>
              <a:ext uri="{FF2B5EF4-FFF2-40B4-BE49-F238E27FC236}">
                <a16:creationId xmlns:a16="http://schemas.microsoft.com/office/drawing/2014/main" id="{CDC6CEED-DCC9-D446-8EC2-FA2ADEAF4F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CCDEAA-BC2D-5B42-84C1-1CA0EA2507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7" name="Date Placeholder 6">
            <a:extLst>
              <a:ext uri="{FF2B5EF4-FFF2-40B4-BE49-F238E27FC236}">
                <a16:creationId xmlns:a16="http://schemas.microsoft.com/office/drawing/2014/main" id="{F24B9CCD-6C4F-1E4F-BD0D-1D2D4E9E7112}"/>
              </a:ext>
            </a:extLst>
          </p:cNvPr>
          <p:cNvSpPr>
            <a:spLocks noGrp="1"/>
          </p:cNvSpPr>
          <p:nvPr>
            <p:ph type="dt" sz="half" idx="10"/>
          </p:nvPr>
        </p:nvSpPr>
        <p:spPr/>
        <p:txBody>
          <a:bodyPr/>
          <a:lstStyle/>
          <a:p>
            <a:fld id="{08E859BF-103A-124E-BB0E-D80502AA6328}" type="datetimeFigureOut">
              <a:rPr lang="en-CL" smtClean="0"/>
              <a:t>23-05-23</a:t>
            </a:fld>
            <a:endParaRPr lang="en-CL"/>
          </a:p>
        </p:txBody>
      </p:sp>
      <p:sp>
        <p:nvSpPr>
          <p:cNvPr id="8" name="Footer Placeholder 7">
            <a:extLst>
              <a:ext uri="{FF2B5EF4-FFF2-40B4-BE49-F238E27FC236}">
                <a16:creationId xmlns:a16="http://schemas.microsoft.com/office/drawing/2014/main" id="{D89B6F14-C7F2-4244-ACD1-76D046FD2B2C}"/>
              </a:ext>
            </a:extLst>
          </p:cNvPr>
          <p:cNvSpPr>
            <a:spLocks noGrp="1"/>
          </p:cNvSpPr>
          <p:nvPr>
            <p:ph type="ftr" sz="quarter" idx="11"/>
          </p:nvPr>
        </p:nvSpPr>
        <p:spPr/>
        <p:txBody>
          <a:bodyPr/>
          <a:lstStyle/>
          <a:p>
            <a:endParaRPr lang="en-CL"/>
          </a:p>
        </p:txBody>
      </p:sp>
      <p:sp>
        <p:nvSpPr>
          <p:cNvPr id="9" name="Slide Number Placeholder 8">
            <a:extLst>
              <a:ext uri="{FF2B5EF4-FFF2-40B4-BE49-F238E27FC236}">
                <a16:creationId xmlns:a16="http://schemas.microsoft.com/office/drawing/2014/main" id="{F7B0F6A4-75DA-2C47-9869-810554C2AC9A}"/>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2172708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2177-2379-834D-AD3B-CCBC899869A9}"/>
              </a:ext>
            </a:extLst>
          </p:cNvPr>
          <p:cNvSpPr>
            <a:spLocks noGrp="1"/>
          </p:cNvSpPr>
          <p:nvPr>
            <p:ph type="title"/>
          </p:nvPr>
        </p:nvSpPr>
        <p:spPr/>
        <p:txBody>
          <a:bodyPr/>
          <a:lstStyle/>
          <a:p>
            <a:r>
              <a:rPr lang="en-US"/>
              <a:t>Click to edit Master title style</a:t>
            </a:r>
            <a:endParaRPr lang="en-CL"/>
          </a:p>
        </p:txBody>
      </p:sp>
      <p:sp>
        <p:nvSpPr>
          <p:cNvPr id="3" name="Date Placeholder 2">
            <a:extLst>
              <a:ext uri="{FF2B5EF4-FFF2-40B4-BE49-F238E27FC236}">
                <a16:creationId xmlns:a16="http://schemas.microsoft.com/office/drawing/2014/main" id="{E838166A-776D-2C45-8E05-85E1F2C97A30}"/>
              </a:ext>
            </a:extLst>
          </p:cNvPr>
          <p:cNvSpPr>
            <a:spLocks noGrp="1"/>
          </p:cNvSpPr>
          <p:nvPr>
            <p:ph type="dt" sz="half" idx="10"/>
          </p:nvPr>
        </p:nvSpPr>
        <p:spPr/>
        <p:txBody>
          <a:bodyPr/>
          <a:lstStyle/>
          <a:p>
            <a:fld id="{08E859BF-103A-124E-BB0E-D80502AA6328}" type="datetimeFigureOut">
              <a:rPr lang="en-CL" smtClean="0"/>
              <a:t>23-05-23</a:t>
            </a:fld>
            <a:endParaRPr lang="en-CL"/>
          </a:p>
        </p:txBody>
      </p:sp>
      <p:sp>
        <p:nvSpPr>
          <p:cNvPr id="4" name="Footer Placeholder 3">
            <a:extLst>
              <a:ext uri="{FF2B5EF4-FFF2-40B4-BE49-F238E27FC236}">
                <a16:creationId xmlns:a16="http://schemas.microsoft.com/office/drawing/2014/main" id="{2C9ADFE9-0A57-0E4F-8660-BCBAE89F3D78}"/>
              </a:ext>
            </a:extLst>
          </p:cNvPr>
          <p:cNvSpPr>
            <a:spLocks noGrp="1"/>
          </p:cNvSpPr>
          <p:nvPr>
            <p:ph type="ftr" sz="quarter" idx="11"/>
          </p:nvPr>
        </p:nvSpPr>
        <p:spPr/>
        <p:txBody>
          <a:bodyPr/>
          <a:lstStyle/>
          <a:p>
            <a:endParaRPr lang="en-CL"/>
          </a:p>
        </p:txBody>
      </p:sp>
      <p:sp>
        <p:nvSpPr>
          <p:cNvPr id="5" name="Slide Number Placeholder 4">
            <a:extLst>
              <a:ext uri="{FF2B5EF4-FFF2-40B4-BE49-F238E27FC236}">
                <a16:creationId xmlns:a16="http://schemas.microsoft.com/office/drawing/2014/main" id="{4B395867-D249-4A46-8C0F-F96807CCE0F5}"/>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55590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1CD9DC-B0C6-804A-B91D-4E8411A07E95}"/>
              </a:ext>
            </a:extLst>
          </p:cNvPr>
          <p:cNvSpPr>
            <a:spLocks noGrp="1"/>
          </p:cNvSpPr>
          <p:nvPr>
            <p:ph type="dt" sz="half" idx="10"/>
          </p:nvPr>
        </p:nvSpPr>
        <p:spPr/>
        <p:txBody>
          <a:bodyPr/>
          <a:lstStyle/>
          <a:p>
            <a:fld id="{08E859BF-103A-124E-BB0E-D80502AA6328}" type="datetimeFigureOut">
              <a:rPr lang="en-CL" smtClean="0"/>
              <a:t>23-05-23</a:t>
            </a:fld>
            <a:endParaRPr lang="en-CL"/>
          </a:p>
        </p:txBody>
      </p:sp>
      <p:sp>
        <p:nvSpPr>
          <p:cNvPr id="3" name="Footer Placeholder 2">
            <a:extLst>
              <a:ext uri="{FF2B5EF4-FFF2-40B4-BE49-F238E27FC236}">
                <a16:creationId xmlns:a16="http://schemas.microsoft.com/office/drawing/2014/main" id="{3D976C59-FAB7-9245-91BC-868C5FBB2229}"/>
              </a:ext>
            </a:extLst>
          </p:cNvPr>
          <p:cNvSpPr>
            <a:spLocks noGrp="1"/>
          </p:cNvSpPr>
          <p:nvPr>
            <p:ph type="ftr" sz="quarter" idx="11"/>
          </p:nvPr>
        </p:nvSpPr>
        <p:spPr/>
        <p:txBody>
          <a:bodyPr/>
          <a:lstStyle/>
          <a:p>
            <a:endParaRPr lang="en-CL"/>
          </a:p>
        </p:txBody>
      </p:sp>
      <p:sp>
        <p:nvSpPr>
          <p:cNvPr id="4" name="Slide Number Placeholder 3">
            <a:extLst>
              <a:ext uri="{FF2B5EF4-FFF2-40B4-BE49-F238E27FC236}">
                <a16:creationId xmlns:a16="http://schemas.microsoft.com/office/drawing/2014/main" id="{EDB971EE-4E56-3549-8CC1-5C3481032F21}"/>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317656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5BC3-801C-5E46-9B7E-33CC757B9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L"/>
          </a:p>
        </p:txBody>
      </p:sp>
      <p:sp>
        <p:nvSpPr>
          <p:cNvPr id="3" name="Content Placeholder 2">
            <a:extLst>
              <a:ext uri="{FF2B5EF4-FFF2-40B4-BE49-F238E27FC236}">
                <a16:creationId xmlns:a16="http://schemas.microsoft.com/office/drawing/2014/main" id="{88A654C0-177B-7445-BFAA-501BEEC5DA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Text Placeholder 3">
            <a:extLst>
              <a:ext uri="{FF2B5EF4-FFF2-40B4-BE49-F238E27FC236}">
                <a16:creationId xmlns:a16="http://schemas.microsoft.com/office/drawing/2014/main" id="{1D91FCAA-AD6C-0944-9949-CA91E616F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7C8B6-BAD7-9F4D-8474-0B859D36394B}"/>
              </a:ext>
            </a:extLst>
          </p:cNvPr>
          <p:cNvSpPr>
            <a:spLocks noGrp="1"/>
          </p:cNvSpPr>
          <p:nvPr>
            <p:ph type="dt" sz="half" idx="10"/>
          </p:nvPr>
        </p:nvSpPr>
        <p:spPr/>
        <p:txBody>
          <a:bodyPr/>
          <a:lstStyle/>
          <a:p>
            <a:fld id="{08E859BF-103A-124E-BB0E-D80502AA6328}" type="datetimeFigureOut">
              <a:rPr lang="en-CL" smtClean="0"/>
              <a:t>23-05-23</a:t>
            </a:fld>
            <a:endParaRPr lang="en-CL"/>
          </a:p>
        </p:txBody>
      </p:sp>
      <p:sp>
        <p:nvSpPr>
          <p:cNvPr id="6" name="Footer Placeholder 5">
            <a:extLst>
              <a:ext uri="{FF2B5EF4-FFF2-40B4-BE49-F238E27FC236}">
                <a16:creationId xmlns:a16="http://schemas.microsoft.com/office/drawing/2014/main" id="{C10875B2-6518-144E-A2A7-85D8E86AD128}"/>
              </a:ext>
            </a:extLst>
          </p:cNvPr>
          <p:cNvSpPr>
            <a:spLocks noGrp="1"/>
          </p:cNvSpPr>
          <p:nvPr>
            <p:ph type="ftr" sz="quarter" idx="11"/>
          </p:nvPr>
        </p:nvSpPr>
        <p:spPr/>
        <p:txBody>
          <a:bodyPr/>
          <a:lstStyle/>
          <a:p>
            <a:endParaRPr lang="en-CL"/>
          </a:p>
        </p:txBody>
      </p:sp>
      <p:sp>
        <p:nvSpPr>
          <p:cNvPr id="7" name="Slide Number Placeholder 6">
            <a:extLst>
              <a:ext uri="{FF2B5EF4-FFF2-40B4-BE49-F238E27FC236}">
                <a16:creationId xmlns:a16="http://schemas.microsoft.com/office/drawing/2014/main" id="{53121132-91D2-7B46-A61A-C20E304C4D87}"/>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155514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0C91-67C5-AE4D-A98F-118C159D8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L"/>
          </a:p>
        </p:txBody>
      </p:sp>
      <p:sp>
        <p:nvSpPr>
          <p:cNvPr id="3" name="Picture Placeholder 2">
            <a:extLst>
              <a:ext uri="{FF2B5EF4-FFF2-40B4-BE49-F238E27FC236}">
                <a16:creationId xmlns:a16="http://schemas.microsoft.com/office/drawing/2014/main" id="{BAE2821F-5389-CB40-AF30-BEABAF178C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L"/>
          </a:p>
        </p:txBody>
      </p:sp>
      <p:sp>
        <p:nvSpPr>
          <p:cNvPr id="4" name="Text Placeholder 3">
            <a:extLst>
              <a:ext uri="{FF2B5EF4-FFF2-40B4-BE49-F238E27FC236}">
                <a16:creationId xmlns:a16="http://schemas.microsoft.com/office/drawing/2014/main" id="{3B4FBE00-C952-B541-995C-C06E09B65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235793-E741-464C-B630-4E2D868860D7}"/>
              </a:ext>
            </a:extLst>
          </p:cNvPr>
          <p:cNvSpPr>
            <a:spLocks noGrp="1"/>
          </p:cNvSpPr>
          <p:nvPr>
            <p:ph type="dt" sz="half" idx="10"/>
          </p:nvPr>
        </p:nvSpPr>
        <p:spPr/>
        <p:txBody>
          <a:bodyPr/>
          <a:lstStyle/>
          <a:p>
            <a:fld id="{08E859BF-103A-124E-BB0E-D80502AA6328}" type="datetimeFigureOut">
              <a:rPr lang="en-CL" smtClean="0"/>
              <a:t>23-05-23</a:t>
            </a:fld>
            <a:endParaRPr lang="en-CL"/>
          </a:p>
        </p:txBody>
      </p:sp>
      <p:sp>
        <p:nvSpPr>
          <p:cNvPr id="6" name="Footer Placeholder 5">
            <a:extLst>
              <a:ext uri="{FF2B5EF4-FFF2-40B4-BE49-F238E27FC236}">
                <a16:creationId xmlns:a16="http://schemas.microsoft.com/office/drawing/2014/main" id="{8048398B-18EF-FC49-A1FD-894BEB237578}"/>
              </a:ext>
            </a:extLst>
          </p:cNvPr>
          <p:cNvSpPr>
            <a:spLocks noGrp="1"/>
          </p:cNvSpPr>
          <p:nvPr>
            <p:ph type="ftr" sz="quarter" idx="11"/>
          </p:nvPr>
        </p:nvSpPr>
        <p:spPr/>
        <p:txBody>
          <a:bodyPr/>
          <a:lstStyle/>
          <a:p>
            <a:endParaRPr lang="en-CL"/>
          </a:p>
        </p:txBody>
      </p:sp>
      <p:sp>
        <p:nvSpPr>
          <p:cNvPr id="7" name="Slide Number Placeholder 6">
            <a:extLst>
              <a:ext uri="{FF2B5EF4-FFF2-40B4-BE49-F238E27FC236}">
                <a16:creationId xmlns:a16="http://schemas.microsoft.com/office/drawing/2014/main" id="{24145095-D1CB-0644-8987-37F02C591C98}"/>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133314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82064F-CFE5-994F-AB0B-FAAE7AC30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L"/>
          </a:p>
        </p:txBody>
      </p:sp>
      <p:sp>
        <p:nvSpPr>
          <p:cNvPr id="3" name="Text Placeholder 2">
            <a:extLst>
              <a:ext uri="{FF2B5EF4-FFF2-40B4-BE49-F238E27FC236}">
                <a16:creationId xmlns:a16="http://schemas.microsoft.com/office/drawing/2014/main" id="{E628392B-AA92-D84E-8ECD-6AC07FC85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3FF7EB98-0255-0F4B-9CC4-8A6D729B8C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859BF-103A-124E-BB0E-D80502AA6328}" type="datetimeFigureOut">
              <a:rPr lang="en-CL" smtClean="0"/>
              <a:t>23-05-23</a:t>
            </a:fld>
            <a:endParaRPr lang="en-CL"/>
          </a:p>
        </p:txBody>
      </p:sp>
      <p:sp>
        <p:nvSpPr>
          <p:cNvPr id="5" name="Footer Placeholder 4">
            <a:extLst>
              <a:ext uri="{FF2B5EF4-FFF2-40B4-BE49-F238E27FC236}">
                <a16:creationId xmlns:a16="http://schemas.microsoft.com/office/drawing/2014/main" id="{C90B6659-6FEA-9145-827E-573CADE56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L"/>
          </a:p>
        </p:txBody>
      </p:sp>
      <p:sp>
        <p:nvSpPr>
          <p:cNvPr id="6" name="Slide Number Placeholder 5">
            <a:extLst>
              <a:ext uri="{FF2B5EF4-FFF2-40B4-BE49-F238E27FC236}">
                <a16:creationId xmlns:a16="http://schemas.microsoft.com/office/drawing/2014/main" id="{40DEFD55-CDEC-9B44-B26F-6C285B736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6CBD1-EB47-C44A-AE10-8A280107D37A}" type="slidenum">
              <a:rPr lang="en-CL" smtClean="0"/>
              <a:t>‹#›</a:t>
            </a:fld>
            <a:endParaRPr lang="en-CL"/>
          </a:p>
        </p:txBody>
      </p:sp>
    </p:spTree>
    <p:extLst>
      <p:ext uri="{BB962C8B-B14F-4D97-AF65-F5344CB8AC3E}">
        <p14:creationId xmlns:p14="http://schemas.microsoft.com/office/powerpoint/2010/main" val="133332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ABCC-7656-6240-91A9-3815FC540EDF}"/>
              </a:ext>
            </a:extLst>
          </p:cNvPr>
          <p:cNvSpPr>
            <a:spLocks noGrp="1"/>
          </p:cNvSpPr>
          <p:nvPr>
            <p:ph type="ctrTitle"/>
          </p:nvPr>
        </p:nvSpPr>
        <p:spPr/>
        <p:txBody>
          <a:bodyPr/>
          <a:lstStyle/>
          <a:p>
            <a:r>
              <a:rPr lang="en-CL" dirty="0"/>
              <a:t>Reconocimiento de Iris</a:t>
            </a:r>
          </a:p>
        </p:txBody>
      </p:sp>
      <p:sp>
        <p:nvSpPr>
          <p:cNvPr id="3" name="Subtitle 2">
            <a:extLst>
              <a:ext uri="{FF2B5EF4-FFF2-40B4-BE49-F238E27FC236}">
                <a16:creationId xmlns:a16="http://schemas.microsoft.com/office/drawing/2014/main" id="{C8FC5F9B-36B6-6647-AFF3-0E2BEB8B3D28}"/>
              </a:ext>
            </a:extLst>
          </p:cNvPr>
          <p:cNvSpPr>
            <a:spLocks noGrp="1"/>
          </p:cNvSpPr>
          <p:nvPr>
            <p:ph type="subTitle" idx="1"/>
          </p:nvPr>
        </p:nvSpPr>
        <p:spPr/>
        <p:txBody>
          <a:bodyPr/>
          <a:lstStyle/>
          <a:p>
            <a:r>
              <a:rPr lang="en-CL" sz="4000" dirty="0">
                <a:solidFill>
                  <a:schemeClr val="accent2"/>
                </a:solidFill>
              </a:rPr>
              <a:t>Proyecto</a:t>
            </a:r>
          </a:p>
          <a:p>
            <a:r>
              <a:rPr lang="en-CL" dirty="0"/>
              <a:t>Reconocimiento de Patrones</a:t>
            </a:r>
          </a:p>
          <a:p>
            <a:r>
              <a:rPr lang="en-CL" dirty="0"/>
              <a:t>2023</a:t>
            </a:r>
          </a:p>
        </p:txBody>
      </p:sp>
    </p:spTree>
    <p:extLst>
      <p:ext uri="{BB962C8B-B14F-4D97-AF65-F5344CB8AC3E}">
        <p14:creationId xmlns:p14="http://schemas.microsoft.com/office/powerpoint/2010/main" val="1320423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B36B-CDBB-624C-A816-8CBCA4ED8A3C}"/>
              </a:ext>
            </a:extLst>
          </p:cNvPr>
          <p:cNvSpPr>
            <a:spLocks noGrp="1"/>
          </p:cNvSpPr>
          <p:nvPr>
            <p:ph type="title"/>
          </p:nvPr>
        </p:nvSpPr>
        <p:spPr>
          <a:xfrm>
            <a:off x="590005" y="1619159"/>
            <a:ext cx="10515600" cy="1325563"/>
          </a:xfrm>
        </p:spPr>
        <p:txBody>
          <a:bodyPr>
            <a:normAutofit/>
          </a:bodyPr>
          <a:lstStyle/>
          <a:p>
            <a:pPr algn="ctr"/>
            <a:r>
              <a:rPr lang="en-CL" sz="6000" dirty="0">
                <a:solidFill>
                  <a:srgbClr val="FF0000"/>
                </a:solidFill>
              </a:rPr>
              <a:t>ENTREGA 29 de mayo 9pm</a:t>
            </a:r>
          </a:p>
        </p:txBody>
      </p:sp>
      <p:sp>
        <p:nvSpPr>
          <p:cNvPr id="3" name="Content Placeholder 2">
            <a:extLst>
              <a:ext uri="{FF2B5EF4-FFF2-40B4-BE49-F238E27FC236}">
                <a16:creationId xmlns:a16="http://schemas.microsoft.com/office/drawing/2014/main" id="{040C7ADF-0C06-0045-BC83-4D01FA5206F1}"/>
              </a:ext>
            </a:extLst>
          </p:cNvPr>
          <p:cNvSpPr>
            <a:spLocks noGrp="1"/>
          </p:cNvSpPr>
          <p:nvPr>
            <p:ph idx="1"/>
          </p:nvPr>
        </p:nvSpPr>
        <p:spPr>
          <a:xfrm>
            <a:off x="2504802" y="3414156"/>
            <a:ext cx="6686006" cy="4351338"/>
          </a:xfrm>
        </p:spPr>
        <p:txBody>
          <a:bodyPr/>
          <a:lstStyle/>
          <a:p>
            <a:pPr marL="0" indent="0" algn="ctr">
              <a:buNone/>
            </a:pPr>
            <a:r>
              <a:rPr lang="en-US" dirty="0"/>
              <a:t>Y</a:t>
            </a:r>
            <a:r>
              <a:rPr lang="en-CL" dirty="0"/>
              <a:t>a no se entrega el plan de trabajo, cada estudiante entrega un zip con las 20 imágenes. La calificaciión es individual, si las fotos no cumplen con los estándares no serán consideradas en la base de datos.</a:t>
            </a:r>
          </a:p>
        </p:txBody>
      </p:sp>
    </p:spTree>
    <p:extLst>
      <p:ext uri="{BB962C8B-B14F-4D97-AF65-F5344CB8AC3E}">
        <p14:creationId xmlns:p14="http://schemas.microsoft.com/office/powerpoint/2010/main" val="25044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p:txBody>
          <a:bodyPr/>
          <a:lstStyle/>
          <a:p>
            <a:r>
              <a:rPr lang="en-CL" dirty="0"/>
              <a:t>PROYECTO</a:t>
            </a:r>
            <a:endParaRPr lang="en-CL" sz="2000" dirty="0"/>
          </a:p>
        </p:txBody>
      </p:sp>
      <p:sp>
        <p:nvSpPr>
          <p:cNvPr id="3" name="TextBox 2">
            <a:extLst>
              <a:ext uri="{FF2B5EF4-FFF2-40B4-BE49-F238E27FC236}">
                <a16:creationId xmlns:a16="http://schemas.microsoft.com/office/drawing/2014/main" id="{859F00BB-83BE-9E01-948E-F194A78A0A07}"/>
              </a:ext>
            </a:extLst>
          </p:cNvPr>
          <p:cNvSpPr txBox="1"/>
          <p:nvPr/>
        </p:nvSpPr>
        <p:spPr>
          <a:xfrm>
            <a:off x="838200" y="2149434"/>
            <a:ext cx="8862554" cy="646331"/>
          </a:xfrm>
          <a:prstGeom prst="rect">
            <a:avLst/>
          </a:prstGeom>
          <a:noFill/>
        </p:spPr>
        <p:txBody>
          <a:bodyPr wrap="none" rtlCol="0">
            <a:spAutoFit/>
          </a:bodyPr>
          <a:lstStyle/>
          <a:p>
            <a:r>
              <a:rPr lang="en-CL" dirty="0"/>
              <a:t>FOTOS:		IDxxx_nnn.png		xxx: 001, 002, 003, ... 150 (id de la persona)</a:t>
            </a:r>
          </a:p>
          <a:p>
            <a:r>
              <a:rPr lang="en-CL" dirty="0"/>
              <a:t>					nnn: 001, 002, ... 020 (número de la foto)</a:t>
            </a:r>
          </a:p>
        </p:txBody>
      </p:sp>
      <p:sp>
        <p:nvSpPr>
          <p:cNvPr id="5" name="Rectangle 4">
            <a:extLst>
              <a:ext uri="{FF2B5EF4-FFF2-40B4-BE49-F238E27FC236}">
                <a16:creationId xmlns:a16="http://schemas.microsoft.com/office/drawing/2014/main" id="{2C321F58-9545-71E0-3A03-AFC36AE35494}"/>
              </a:ext>
            </a:extLst>
          </p:cNvPr>
          <p:cNvSpPr/>
          <p:nvPr/>
        </p:nvSpPr>
        <p:spPr>
          <a:xfrm>
            <a:off x="1294410" y="3859481"/>
            <a:ext cx="4320000" cy="10806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L" dirty="0"/>
          </a:p>
        </p:txBody>
      </p:sp>
      <p:sp>
        <p:nvSpPr>
          <p:cNvPr id="6" name="Rectangle 5">
            <a:extLst>
              <a:ext uri="{FF2B5EF4-FFF2-40B4-BE49-F238E27FC236}">
                <a16:creationId xmlns:a16="http://schemas.microsoft.com/office/drawing/2014/main" id="{429AC55C-9362-0A7E-66DC-5EB77B1C0CD7}"/>
              </a:ext>
            </a:extLst>
          </p:cNvPr>
          <p:cNvSpPr/>
          <p:nvPr/>
        </p:nvSpPr>
        <p:spPr>
          <a:xfrm>
            <a:off x="5614410" y="3859481"/>
            <a:ext cx="1440000" cy="108065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L"/>
          </a:p>
        </p:txBody>
      </p:sp>
      <p:sp>
        <p:nvSpPr>
          <p:cNvPr id="7" name="Rectangle 6">
            <a:extLst>
              <a:ext uri="{FF2B5EF4-FFF2-40B4-BE49-F238E27FC236}">
                <a16:creationId xmlns:a16="http://schemas.microsoft.com/office/drawing/2014/main" id="{3E6DB97F-D6A3-CA9B-453A-F987F16CAFA2}"/>
              </a:ext>
            </a:extLst>
          </p:cNvPr>
          <p:cNvSpPr/>
          <p:nvPr/>
        </p:nvSpPr>
        <p:spPr>
          <a:xfrm>
            <a:off x="7054410" y="3859481"/>
            <a:ext cx="1440000" cy="1080654"/>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L"/>
          </a:p>
        </p:txBody>
      </p:sp>
      <p:sp>
        <p:nvSpPr>
          <p:cNvPr id="8" name="Left Brace 7">
            <a:extLst>
              <a:ext uri="{FF2B5EF4-FFF2-40B4-BE49-F238E27FC236}">
                <a16:creationId xmlns:a16="http://schemas.microsoft.com/office/drawing/2014/main" id="{85643EA9-AA5B-B15F-BEFD-5FD5E05CAD95}"/>
              </a:ext>
            </a:extLst>
          </p:cNvPr>
          <p:cNvSpPr/>
          <p:nvPr/>
        </p:nvSpPr>
        <p:spPr>
          <a:xfrm rot="16200000">
            <a:off x="3075710" y="3491344"/>
            <a:ext cx="510639" cy="40732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L"/>
          </a:p>
        </p:txBody>
      </p:sp>
      <p:sp>
        <p:nvSpPr>
          <p:cNvPr id="9" name="TextBox 8">
            <a:extLst>
              <a:ext uri="{FF2B5EF4-FFF2-40B4-BE49-F238E27FC236}">
                <a16:creationId xmlns:a16="http://schemas.microsoft.com/office/drawing/2014/main" id="{32262829-B2EC-4568-AFF0-0D9615E7BB31}"/>
              </a:ext>
            </a:extLst>
          </p:cNvPr>
          <p:cNvSpPr txBox="1"/>
          <p:nvPr/>
        </p:nvSpPr>
        <p:spPr>
          <a:xfrm>
            <a:off x="2206650" y="5931125"/>
            <a:ext cx="2248757" cy="369332"/>
          </a:xfrm>
          <a:prstGeom prst="rect">
            <a:avLst/>
          </a:prstGeom>
          <a:noFill/>
        </p:spPr>
        <p:txBody>
          <a:bodyPr wrap="none" rtlCol="0">
            <a:spAutoFit/>
          </a:bodyPr>
          <a:lstStyle/>
          <a:p>
            <a:r>
              <a:rPr lang="en-US" dirty="0"/>
              <a:t>F</a:t>
            </a:r>
            <a:r>
              <a:rPr lang="en-CL" dirty="0"/>
              <a:t>otos 001, 002, ... 012</a:t>
            </a:r>
          </a:p>
        </p:txBody>
      </p:sp>
      <p:sp>
        <p:nvSpPr>
          <p:cNvPr id="10" name="TextBox 9">
            <a:extLst>
              <a:ext uri="{FF2B5EF4-FFF2-40B4-BE49-F238E27FC236}">
                <a16:creationId xmlns:a16="http://schemas.microsoft.com/office/drawing/2014/main" id="{941E666F-4DFD-48E4-E8AD-5C48DF2F7E5F}"/>
              </a:ext>
            </a:extLst>
          </p:cNvPr>
          <p:cNvSpPr txBox="1"/>
          <p:nvPr/>
        </p:nvSpPr>
        <p:spPr>
          <a:xfrm>
            <a:off x="5685660" y="5931123"/>
            <a:ext cx="1175322" cy="369332"/>
          </a:xfrm>
          <a:prstGeom prst="rect">
            <a:avLst/>
          </a:prstGeom>
          <a:noFill/>
        </p:spPr>
        <p:txBody>
          <a:bodyPr wrap="none" rtlCol="0">
            <a:spAutoFit/>
          </a:bodyPr>
          <a:lstStyle/>
          <a:p>
            <a:r>
              <a:rPr lang="es-ES" dirty="0"/>
              <a:t>013,...,016</a:t>
            </a:r>
            <a:endParaRPr lang="en-CL" dirty="0"/>
          </a:p>
        </p:txBody>
      </p:sp>
      <p:sp>
        <p:nvSpPr>
          <p:cNvPr id="11" name="Left Brace 10">
            <a:extLst>
              <a:ext uri="{FF2B5EF4-FFF2-40B4-BE49-F238E27FC236}">
                <a16:creationId xmlns:a16="http://schemas.microsoft.com/office/drawing/2014/main" id="{7B3259FD-A797-8D62-30A4-22E84F32D61D}"/>
              </a:ext>
            </a:extLst>
          </p:cNvPr>
          <p:cNvSpPr/>
          <p:nvPr/>
        </p:nvSpPr>
        <p:spPr>
          <a:xfrm rot="16200000">
            <a:off x="6027113" y="4875204"/>
            <a:ext cx="510639" cy="13055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L"/>
          </a:p>
        </p:txBody>
      </p:sp>
      <p:sp>
        <p:nvSpPr>
          <p:cNvPr id="12" name="TextBox 11">
            <a:extLst>
              <a:ext uri="{FF2B5EF4-FFF2-40B4-BE49-F238E27FC236}">
                <a16:creationId xmlns:a16="http://schemas.microsoft.com/office/drawing/2014/main" id="{89D58233-E168-F4D3-BA37-712BDC5780D4}"/>
              </a:ext>
            </a:extLst>
          </p:cNvPr>
          <p:cNvSpPr txBox="1"/>
          <p:nvPr/>
        </p:nvSpPr>
        <p:spPr>
          <a:xfrm>
            <a:off x="7191846" y="5929143"/>
            <a:ext cx="1175322" cy="369332"/>
          </a:xfrm>
          <a:prstGeom prst="rect">
            <a:avLst/>
          </a:prstGeom>
          <a:noFill/>
        </p:spPr>
        <p:txBody>
          <a:bodyPr wrap="none" rtlCol="0">
            <a:spAutoFit/>
          </a:bodyPr>
          <a:lstStyle/>
          <a:p>
            <a:r>
              <a:rPr lang="es-ES" dirty="0"/>
              <a:t>017,...,020</a:t>
            </a:r>
            <a:endParaRPr lang="en-CL" dirty="0"/>
          </a:p>
        </p:txBody>
      </p:sp>
      <p:sp>
        <p:nvSpPr>
          <p:cNvPr id="13" name="Left Brace 12">
            <a:extLst>
              <a:ext uri="{FF2B5EF4-FFF2-40B4-BE49-F238E27FC236}">
                <a16:creationId xmlns:a16="http://schemas.microsoft.com/office/drawing/2014/main" id="{A7538FBD-BA67-3FA7-AC7C-3655C8C5645A}"/>
              </a:ext>
            </a:extLst>
          </p:cNvPr>
          <p:cNvSpPr/>
          <p:nvPr/>
        </p:nvSpPr>
        <p:spPr>
          <a:xfrm rot="16200000">
            <a:off x="7533299" y="4873224"/>
            <a:ext cx="510639" cy="13055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L"/>
          </a:p>
        </p:txBody>
      </p:sp>
      <p:sp>
        <p:nvSpPr>
          <p:cNvPr id="14" name="TextBox 13">
            <a:extLst>
              <a:ext uri="{FF2B5EF4-FFF2-40B4-BE49-F238E27FC236}">
                <a16:creationId xmlns:a16="http://schemas.microsoft.com/office/drawing/2014/main" id="{71BA0C74-9E10-6CBE-4C97-C9B643B5FDF2}"/>
              </a:ext>
            </a:extLst>
          </p:cNvPr>
          <p:cNvSpPr txBox="1"/>
          <p:nvPr/>
        </p:nvSpPr>
        <p:spPr>
          <a:xfrm>
            <a:off x="7378019" y="4215142"/>
            <a:ext cx="792781" cy="369332"/>
          </a:xfrm>
          <a:prstGeom prst="rect">
            <a:avLst/>
          </a:prstGeom>
          <a:noFill/>
        </p:spPr>
        <p:txBody>
          <a:bodyPr wrap="none" rtlCol="0">
            <a:spAutoFit/>
          </a:bodyPr>
          <a:lstStyle/>
          <a:p>
            <a:r>
              <a:rPr lang="en-CL" dirty="0"/>
              <a:t>TEST-2</a:t>
            </a:r>
          </a:p>
        </p:txBody>
      </p:sp>
      <p:sp>
        <p:nvSpPr>
          <p:cNvPr id="15" name="TextBox 14">
            <a:extLst>
              <a:ext uri="{FF2B5EF4-FFF2-40B4-BE49-F238E27FC236}">
                <a16:creationId xmlns:a16="http://schemas.microsoft.com/office/drawing/2014/main" id="{F833430D-2A0E-0457-3742-5049943CE2A2}"/>
              </a:ext>
            </a:extLst>
          </p:cNvPr>
          <p:cNvSpPr txBox="1"/>
          <p:nvPr/>
        </p:nvSpPr>
        <p:spPr>
          <a:xfrm>
            <a:off x="5969716" y="4221079"/>
            <a:ext cx="792781" cy="369332"/>
          </a:xfrm>
          <a:prstGeom prst="rect">
            <a:avLst/>
          </a:prstGeom>
          <a:noFill/>
        </p:spPr>
        <p:txBody>
          <a:bodyPr wrap="none" rtlCol="0">
            <a:spAutoFit/>
          </a:bodyPr>
          <a:lstStyle/>
          <a:p>
            <a:r>
              <a:rPr lang="en-CL" dirty="0"/>
              <a:t>TEST-1</a:t>
            </a:r>
          </a:p>
        </p:txBody>
      </p:sp>
      <p:sp>
        <p:nvSpPr>
          <p:cNvPr id="16" name="TextBox 15">
            <a:extLst>
              <a:ext uri="{FF2B5EF4-FFF2-40B4-BE49-F238E27FC236}">
                <a16:creationId xmlns:a16="http://schemas.microsoft.com/office/drawing/2014/main" id="{7B1E0882-A825-3FEF-2CE2-8A47FDB2E63C}"/>
              </a:ext>
            </a:extLst>
          </p:cNvPr>
          <p:cNvSpPr txBox="1"/>
          <p:nvPr/>
        </p:nvSpPr>
        <p:spPr>
          <a:xfrm>
            <a:off x="2934637" y="4215142"/>
            <a:ext cx="1334404" cy="369332"/>
          </a:xfrm>
          <a:prstGeom prst="rect">
            <a:avLst/>
          </a:prstGeom>
          <a:noFill/>
        </p:spPr>
        <p:txBody>
          <a:bodyPr wrap="none" rtlCol="0">
            <a:spAutoFit/>
          </a:bodyPr>
          <a:lstStyle/>
          <a:p>
            <a:r>
              <a:rPr lang="en-CL" dirty="0"/>
              <a:t>TRAIN + VAL</a:t>
            </a:r>
          </a:p>
        </p:txBody>
      </p:sp>
      <p:sp>
        <p:nvSpPr>
          <p:cNvPr id="17" name="TextBox 16">
            <a:extLst>
              <a:ext uri="{FF2B5EF4-FFF2-40B4-BE49-F238E27FC236}">
                <a16:creationId xmlns:a16="http://schemas.microsoft.com/office/drawing/2014/main" id="{9C2CA35E-5B1F-B139-D8E4-F53172AB2651}"/>
              </a:ext>
            </a:extLst>
          </p:cNvPr>
          <p:cNvSpPr txBox="1"/>
          <p:nvPr/>
        </p:nvSpPr>
        <p:spPr>
          <a:xfrm>
            <a:off x="9274629" y="3716977"/>
            <a:ext cx="2461264" cy="2308324"/>
          </a:xfrm>
          <a:prstGeom prst="rect">
            <a:avLst/>
          </a:prstGeom>
          <a:noFill/>
        </p:spPr>
        <p:txBody>
          <a:bodyPr wrap="square" rtlCol="0">
            <a:spAutoFit/>
          </a:bodyPr>
          <a:lstStyle/>
          <a:p>
            <a:r>
              <a:rPr lang="en-CL" dirty="0"/>
              <a:t>Se entrena y valida con Grupo 0, se genera un modelo que se prueba con Test-1 (disponible), luego de la entrega los ayduante prueban con el Test-2 (no disponible para los estudiantes)</a:t>
            </a:r>
          </a:p>
        </p:txBody>
      </p:sp>
      <p:sp>
        <p:nvSpPr>
          <p:cNvPr id="18" name="TextBox 17">
            <a:extLst>
              <a:ext uri="{FF2B5EF4-FFF2-40B4-BE49-F238E27FC236}">
                <a16:creationId xmlns:a16="http://schemas.microsoft.com/office/drawing/2014/main" id="{68073BAB-A160-712C-0FD7-3D4B9C33AB02}"/>
              </a:ext>
            </a:extLst>
          </p:cNvPr>
          <p:cNvSpPr txBox="1"/>
          <p:nvPr/>
        </p:nvSpPr>
        <p:spPr>
          <a:xfrm>
            <a:off x="1253321" y="3455421"/>
            <a:ext cx="1106393" cy="369332"/>
          </a:xfrm>
          <a:prstGeom prst="rect">
            <a:avLst/>
          </a:prstGeom>
          <a:noFill/>
        </p:spPr>
        <p:txBody>
          <a:bodyPr wrap="none" rtlCol="0">
            <a:spAutoFit/>
          </a:bodyPr>
          <a:lstStyle/>
          <a:p>
            <a:r>
              <a:rPr lang="en-CL" dirty="0"/>
              <a:t>GRUPO 0:</a:t>
            </a:r>
          </a:p>
        </p:txBody>
      </p:sp>
      <p:sp>
        <p:nvSpPr>
          <p:cNvPr id="19" name="TextBox 18">
            <a:extLst>
              <a:ext uri="{FF2B5EF4-FFF2-40B4-BE49-F238E27FC236}">
                <a16:creationId xmlns:a16="http://schemas.microsoft.com/office/drawing/2014/main" id="{DAC99BA3-8B41-53ED-2CE4-C987F8CFFA88}"/>
              </a:ext>
            </a:extLst>
          </p:cNvPr>
          <p:cNvSpPr txBox="1"/>
          <p:nvPr/>
        </p:nvSpPr>
        <p:spPr>
          <a:xfrm>
            <a:off x="5542803" y="3455421"/>
            <a:ext cx="1106393" cy="369332"/>
          </a:xfrm>
          <a:prstGeom prst="rect">
            <a:avLst/>
          </a:prstGeom>
          <a:noFill/>
        </p:spPr>
        <p:txBody>
          <a:bodyPr wrap="none" rtlCol="0">
            <a:spAutoFit/>
          </a:bodyPr>
          <a:lstStyle/>
          <a:p>
            <a:r>
              <a:rPr lang="en-CL" dirty="0"/>
              <a:t>GRUPO 1:</a:t>
            </a:r>
          </a:p>
        </p:txBody>
      </p:sp>
      <p:sp>
        <p:nvSpPr>
          <p:cNvPr id="20" name="TextBox 19">
            <a:extLst>
              <a:ext uri="{FF2B5EF4-FFF2-40B4-BE49-F238E27FC236}">
                <a16:creationId xmlns:a16="http://schemas.microsoft.com/office/drawing/2014/main" id="{0EB07C27-4C4A-CAEE-D9AC-5457CAC5D11C}"/>
              </a:ext>
            </a:extLst>
          </p:cNvPr>
          <p:cNvSpPr txBox="1"/>
          <p:nvPr/>
        </p:nvSpPr>
        <p:spPr>
          <a:xfrm>
            <a:off x="7041197" y="3416228"/>
            <a:ext cx="1106393" cy="369332"/>
          </a:xfrm>
          <a:prstGeom prst="rect">
            <a:avLst/>
          </a:prstGeom>
          <a:noFill/>
        </p:spPr>
        <p:txBody>
          <a:bodyPr wrap="none" rtlCol="0">
            <a:spAutoFit/>
          </a:bodyPr>
          <a:lstStyle/>
          <a:p>
            <a:r>
              <a:rPr lang="en-CL" dirty="0"/>
              <a:t>GRUPO 2:</a:t>
            </a:r>
          </a:p>
        </p:txBody>
      </p:sp>
    </p:spTree>
    <p:extLst>
      <p:ext uri="{BB962C8B-B14F-4D97-AF65-F5344CB8AC3E}">
        <p14:creationId xmlns:p14="http://schemas.microsoft.com/office/powerpoint/2010/main" val="1066383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F079-3DB7-9DC8-9CDB-4B5E07A91584}"/>
              </a:ext>
            </a:extLst>
          </p:cNvPr>
          <p:cNvSpPr>
            <a:spLocks noGrp="1"/>
          </p:cNvSpPr>
          <p:nvPr>
            <p:ph type="title"/>
          </p:nvPr>
        </p:nvSpPr>
        <p:spPr/>
        <p:txBody>
          <a:bodyPr/>
          <a:lstStyle/>
          <a:p>
            <a:r>
              <a:rPr lang="en-CL" dirty="0"/>
              <a:t>Diseño</a:t>
            </a:r>
          </a:p>
        </p:txBody>
      </p:sp>
      <p:sp>
        <p:nvSpPr>
          <p:cNvPr id="3" name="Content Placeholder 2">
            <a:extLst>
              <a:ext uri="{FF2B5EF4-FFF2-40B4-BE49-F238E27FC236}">
                <a16:creationId xmlns:a16="http://schemas.microsoft.com/office/drawing/2014/main" id="{AC9E8E73-E69B-35D1-E2EB-15B8AE1EB5D8}"/>
              </a:ext>
            </a:extLst>
          </p:cNvPr>
          <p:cNvSpPr>
            <a:spLocks noGrp="1"/>
          </p:cNvSpPr>
          <p:nvPr>
            <p:ph idx="1"/>
          </p:nvPr>
        </p:nvSpPr>
        <p:spPr/>
        <p:txBody>
          <a:bodyPr>
            <a:normAutofit fontScale="85000" lnSpcReduction="20000"/>
          </a:bodyPr>
          <a:lstStyle/>
          <a:p>
            <a:r>
              <a:rPr lang="en-CL" dirty="0"/>
              <a:t>Extracción de características: probar con features vistas en clases y al menos tres familias de features no vistas en clases.</a:t>
            </a:r>
          </a:p>
          <a:p>
            <a:endParaRPr lang="en-CL" dirty="0"/>
          </a:p>
          <a:p>
            <a:r>
              <a:rPr lang="en-CL" dirty="0"/>
              <a:t>Selección/Transformación: probar con algoritmos de selección y transformación vistos en clases y al menos tres algoritmos de selección o transformación  no vistos en clase.</a:t>
            </a:r>
          </a:p>
          <a:p>
            <a:endParaRPr lang="en-CL" dirty="0"/>
          </a:p>
          <a:p>
            <a:r>
              <a:rPr lang="en-CL" dirty="0"/>
              <a:t>Probar con los clasificadores vistos en clases (dmin, knn, lda, qda, mahalanobis, árboles de decisión, random forest, svm (lineal y RBF) y redes neuronales (de no más de 2 capas ocultas).</a:t>
            </a:r>
          </a:p>
          <a:p>
            <a:endParaRPr lang="en-CL" dirty="0"/>
          </a:p>
          <a:p>
            <a:r>
              <a:rPr lang="en-CL" dirty="0"/>
              <a:t>Probar con estrategias de ensamble de clasificadores (mayoría de votos por ejemplo).</a:t>
            </a:r>
          </a:p>
        </p:txBody>
      </p:sp>
    </p:spTree>
    <p:extLst>
      <p:ext uri="{BB962C8B-B14F-4D97-AF65-F5344CB8AC3E}">
        <p14:creationId xmlns:p14="http://schemas.microsoft.com/office/powerpoint/2010/main" val="1028981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F05D-E704-EA20-596A-7A7DF250EFCD}"/>
              </a:ext>
            </a:extLst>
          </p:cNvPr>
          <p:cNvSpPr>
            <a:spLocks noGrp="1"/>
          </p:cNvSpPr>
          <p:nvPr>
            <p:ph type="title"/>
          </p:nvPr>
        </p:nvSpPr>
        <p:spPr/>
        <p:txBody>
          <a:bodyPr/>
          <a:lstStyle/>
          <a:p>
            <a:r>
              <a:rPr lang="en-CL" dirty="0"/>
              <a:t>Evaluación de Desempeño (1/2):</a:t>
            </a:r>
          </a:p>
        </p:txBody>
      </p:sp>
      <p:sp>
        <p:nvSpPr>
          <p:cNvPr id="3" name="Content Placeholder 2">
            <a:extLst>
              <a:ext uri="{FF2B5EF4-FFF2-40B4-BE49-F238E27FC236}">
                <a16:creationId xmlns:a16="http://schemas.microsoft.com/office/drawing/2014/main" id="{B8F6CA3E-0AE8-49C6-BD8D-9E38563E50E9}"/>
              </a:ext>
            </a:extLst>
          </p:cNvPr>
          <p:cNvSpPr>
            <a:spLocks noGrp="1"/>
          </p:cNvSpPr>
          <p:nvPr>
            <p:ph idx="1"/>
          </p:nvPr>
        </p:nvSpPr>
        <p:spPr/>
        <p:txBody>
          <a:bodyPr>
            <a:normAutofit/>
          </a:bodyPr>
          <a:lstStyle/>
          <a:p>
            <a:r>
              <a:rPr lang="en-CL" dirty="0"/>
              <a:t>MODELO 1) Hold Out: 8 training (de grupo 0) y 4 testing (de grupo 0). Buscar el modelo que maximice el accuracy del testing y re-entrenarlo con las 12 imagenes de grupo 0. Entregar este modelo.</a:t>
            </a:r>
          </a:p>
          <a:p>
            <a:endParaRPr lang="en-CL" dirty="0"/>
          </a:p>
          <a:p>
            <a:r>
              <a:rPr lang="en-CL" dirty="0"/>
              <a:t>MODELO 2) Cross-Val con 4 folds (no aleatorios) en las imágenes del grupo 0. Buscar el modelo que maximice el accuracy del cross-val y re-entrenarlo con las 12 imagenes de grupo 0. Entregar este modelo. </a:t>
            </a:r>
          </a:p>
          <a:p>
            <a:endParaRPr lang="en-CL" dirty="0"/>
          </a:p>
          <a:p>
            <a:r>
              <a:rPr lang="en-CL" dirty="0"/>
              <a:t>MODELO 3) Proponer otra estrategia y entregar modelo.</a:t>
            </a:r>
          </a:p>
        </p:txBody>
      </p:sp>
    </p:spTree>
    <p:extLst>
      <p:ext uri="{BB962C8B-B14F-4D97-AF65-F5344CB8AC3E}">
        <p14:creationId xmlns:p14="http://schemas.microsoft.com/office/powerpoint/2010/main" val="388188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F05D-E704-EA20-596A-7A7DF250EFCD}"/>
              </a:ext>
            </a:extLst>
          </p:cNvPr>
          <p:cNvSpPr>
            <a:spLocks noGrp="1"/>
          </p:cNvSpPr>
          <p:nvPr>
            <p:ph type="title"/>
          </p:nvPr>
        </p:nvSpPr>
        <p:spPr/>
        <p:txBody>
          <a:bodyPr/>
          <a:lstStyle/>
          <a:p>
            <a:r>
              <a:rPr lang="en-CL" dirty="0"/>
              <a:t>Evaluación de Desempeño (2/2):</a:t>
            </a:r>
          </a:p>
        </p:txBody>
      </p:sp>
      <p:sp>
        <p:nvSpPr>
          <p:cNvPr id="3" name="Content Placeholder 2">
            <a:extLst>
              <a:ext uri="{FF2B5EF4-FFF2-40B4-BE49-F238E27FC236}">
                <a16:creationId xmlns:a16="http://schemas.microsoft.com/office/drawing/2014/main" id="{B8F6CA3E-0AE8-49C6-BD8D-9E38563E50E9}"/>
              </a:ext>
            </a:extLst>
          </p:cNvPr>
          <p:cNvSpPr>
            <a:spLocks noGrp="1"/>
          </p:cNvSpPr>
          <p:nvPr>
            <p:ph idx="1"/>
          </p:nvPr>
        </p:nvSpPr>
        <p:spPr/>
        <p:txBody>
          <a:bodyPr>
            <a:normAutofit lnSpcReduction="10000"/>
          </a:bodyPr>
          <a:lstStyle/>
          <a:p>
            <a:pPr marL="0" indent="0">
              <a:buNone/>
            </a:pPr>
            <a:r>
              <a:rPr lang="en-CL" dirty="0"/>
              <a:t>En los tres casos se tiene un modelo que debe ser probado con Test-1 (disponible) y reportar el Accuracy-1</a:t>
            </a:r>
          </a:p>
          <a:p>
            <a:pPr marL="0" indent="0">
              <a:buNone/>
            </a:pPr>
            <a:endParaRPr lang="en-CL" dirty="0"/>
          </a:p>
          <a:p>
            <a:pPr marL="0" indent="0">
              <a:buNone/>
            </a:pPr>
            <a:r>
              <a:rPr lang="en-CL" dirty="0"/>
              <a:t>Los ayudantes probarán los tres modelos en Test-2 (no dipsonible para los estudiantes) y se reporta el Accuracy-2.</a:t>
            </a:r>
          </a:p>
          <a:p>
            <a:pPr marL="0" indent="0">
              <a:buNone/>
            </a:pPr>
            <a:endParaRPr lang="en-CL" dirty="0"/>
          </a:p>
          <a:p>
            <a:pPr marL="0" indent="0">
              <a:buNone/>
            </a:pPr>
            <a:r>
              <a:rPr lang="en-CL" dirty="0"/>
              <a:t>En ambos casos se deberá diseñar una función que reciba un string con el link de dropbox del conjunto Test-1 (o Test-2). La función deberá extraer las características necesarias, seleccionarlas y/o transformarlas y luego clasificarlas con el mejor clasificador encontrado.</a:t>
            </a:r>
          </a:p>
          <a:p>
            <a:endParaRPr lang="en-CL" dirty="0"/>
          </a:p>
        </p:txBody>
      </p:sp>
    </p:spTree>
    <p:extLst>
      <p:ext uri="{BB962C8B-B14F-4D97-AF65-F5344CB8AC3E}">
        <p14:creationId xmlns:p14="http://schemas.microsoft.com/office/powerpoint/2010/main" val="2649282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DBB5-9B5F-CF85-B756-544981028C1A}"/>
              </a:ext>
            </a:extLst>
          </p:cNvPr>
          <p:cNvSpPr>
            <a:spLocks noGrp="1"/>
          </p:cNvSpPr>
          <p:nvPr>
            <p:ph type="title"/>
          </p:nvPr>
        </p:nvSpPr>
        <p:spPr/>
        <p:txBody>
          <a:bodyPr/>
          <a:lstStyle/>
          <a:p>
            <a:r>
              <a:rPr lang="en-CL" dirty="0"/>
              <a:t>Fechas</a:t>
            </a:r>
          </a:p>
        </p:txBody>
      </p:sp>
      <p:sp>
        <p:nvSpPr>
          <p:cNvPr id="3" name="Content Placeholder 2">
            <a:extLst>
              <a:ext uri="{FF2B5EF4-FFF2-40B4-BE49-F238E27FC236}">
                <a16:creationId xmlns:a16="http://schemas.microsoft.com/office/drawing/2014/main" id="{C9D753A6-925F-4C17-4453-8C6B867BD46C}"/>
              </a:ext>
            </a:extLst>
          </p:cNvPr>
          <p:cNvSpPr>
            <a:spLocks noGrp="1"/>
          </p:cNvSpPr>
          <p:nvPr>
            <p:ph idx="1"/>
          </p:nvPr>
        </p:nvSpPr>
        <p:spPr/>
        <p:txBody>
          <a:bodyPr/>
          <a:lstStyle/>
          <a:p>
            <a:pPr marL="0" indent="0">
              <a:buNone/>
            </a:pPr>
            <a:r>
              <a:rPr lang="en-CL" dirty="0"/>
              <a:t>22/may	Formación de grupos</a:t>
            </a:r>
          </a:p>
          <a:p>
            <a:pPr marL="0" indent="0">
              <a:buNone/>
            </a:pPr>
            <a:r>
              <a:rPr lang="en-CL" dirty="0"/>
              <a:t>29/may	Entrega de 20 fotos de iris</a:t>
            </a:r>
          </a:p>
          <a:p>
            <a:pPr marL="0" indent="0">
              <a:buNone/>
            </a:pPr>
            <a:r>
              <a:rPr lang="en-CL" dirty="0"/>
              <a:t>12/jun	Entrega Avance (se espera al menos dos modelos que</a:t>
            </a:r>
          </a:p>
          <a:p>
            <a:pPr marL="0" indent="0">
              <a:buNone/>
            </a:pPr>
            <a:r>
              <a:rPr lang="en-CL" dirty="0"/>
              <a:t>		funciones con Test-1, video de 5 minutos)</a:t>
            </a:r>
          </a:p>
          <a:p>
            <a:pPr marL="0" indent="0">
              <a:buNone/>
            </a:pPr>
            <a:r>
              <a:rPr lang="en-CL" dirty="0"/>
              <a:t>28/jun	Informe final (máximo 8 páginas)</a:t>
            </a:r>
          </a:p>
          <a:p>
            <a:pPr marL="0" indent="0">
              <a:buNone/>
            </a:pPr>
            <a:r>
              <a:rPr lang="en-CL" dirty="0"/>
              <a:t>27 y 29/jun	Presentaciones finales en horario de clases</a:t>
            </a:r>
          </a:p>
        </p:txBody>
      </p:sp>
    </p:spTree>
    <p:extLst>
      <p:ext uri="{BB962C8B-B14F-4D97-AF65-F5344CB8AC3E}">
        <p14:creationId xmlns:p14="http://schemas.microsoft.com/office/powerpoint/2010/main" val="375376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a:extLst>
              <a:ext uri="{FF2B5EF4-FFF2-40B4-BE49-F238E27FC236}">
                <a16:creationId xmlns:a16="http://schemas.microsoft.com/office/drawing/2014/main" id="{71AC459A-05DF-1041-BA26-7BFD6DBCFB2A}"/>
              </a:ext>
            </a:extLst>
          </p:cNvPr>
          <p:cNvSpPr/>
          <p:nvPr/>
        </p:nvSpPr>
        <p:spPr>
          <a:xfrm>
            <a:off x="6357179" y="3404050"/>
            <a:ext cx="432487" cy="420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L"/>
          </a:p>
        </p:txBody>
      </p:sp>
      <p:pic>
        <p:nvPicPr>
          <p:cNvPr id="1026" name="Picture 2" descr="Cómo Fotografiar los Ojos de una Persona desde muy Cerca">
            <a:extLst>
              <a:ext uri="{FF2B5EF4-FFF2-40B4-BE49-F238E27FC236}">
                <a16:creationId xmlns:a16="http://schemas.microsoft.com/office/drawing/2014/main" id="{FC6D68BE-9460-227C-7217-3BE2F27843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71" t="6066" r="20975" b="11413"/>
          <a:stretch/>
        </p:blipFill>
        <p:spPr bwMode="auto">
          <a:xfrm>
            <a:off x="812946" y="1384655"/>
            <a:ext cx="4737743" cy="44589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89B2E7-1683-0F29-EABD-52503B5A4A2D}"/>
              </a:ext>
            </a:extLst>
          </p:cNvPr>
          <p:cNvSpPr txBox="1"/>
          <p:nvPr/>
        </p:nvSpPr>
        <p:spPr>
          <a:xfrm>
            <a:off x="7338646" y="3229393"/>
            <a:ext cx="3073855" cy="769441"/>
          </a:xfrm>
          <a:prstGeom prst="rect">
            <a:avLst/>
          </a:prstGeom>
          <a:noFill/>
        </p:spPr>
        <p:txBody>
          <a:bodyPr wrap="none" rtlCol="0">
            <a:spAutoFit/>
          </a:bodyPr>
          <a:lstStyle/>
          <a:p>
            <a:r>
              <a:rPr lang="en-CL" sz="4400" dirty="0"/>
              <a:t>PERSONA 27</a:t>
            </a:r>
          </a:p>
        </p:txBody>
      </p:sp>
    </p:spTree>
    <p:extLst>
      <p:ext uri="{BB962C8B-B14F-4D97-AF65-F5344CB8AC3E}">
        <p14:creationId xmlns:p14="http://schemas.microsoft.com/office/powerpoint/2010/main" val="84973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p:txBody>
          <a:bodyPr/>
          <a:lstStyle/>
          <a:p>
            <a:r>
              <a:rPr lang="en-CL" dirty="0"/>
              <a:t>PASO 1: Adquisición de fotos</a:t>
            </a:r>
            <a:endParaRPr lang="en-CL" sz="2000" dirty="0"/>
          </a:p>
        </p:txBody>
      </p:sp>
      <p:sp>
        <p:nvSpPr>
          <p:cNvPr id="4" name="Content Placeholder 3">
            <a:extLst>
              <a:ext uri="{FF2B5EF4-FFF2-40B4-BE49-F238E27FC236}">
                <a16:creationId xmlns:a16="http://schemas.microsoft.com/office/drawing/2014/main" id="{31B361BC-A3C1-9741-8B8F-C913B5B37443}"/>
              </a:ext>
            </a:extLst>
          </p:cNvPr>
          <p:cNvSpPr>
            <a:spLocks noGrp="1"/>
          </p:cNvSpPr>
          <p:nvPr>
            <p:ph idx="1"/>
          </p:nvPr>
        </p:nvSpPr>
        <p:spPr/>
        <p:txBody>
          <a:bodyPr>
            <a:normAutofit fontScale="92500"/>
          </a:bodyPr>
          <a:lstStyle/>
          <a:p>
            <a:r>
              <a:rPr lang="en-CL" dirty="0"/>
              <a:t>Cada estudiante debe tomar con al menos 4 celulares distintos un total de 20 fotos </a:t>
            </a:r>
            <a:r>
              <a:rPr lang="en-CL" u="sng" dirty="0">
                <a:solidFill>
                  <a:srgbClr val="FF0000"/>
                </a:solidFill>
              </a:rPr>
              <a:t>horizontales</a:t>
            </a:r>
            <a:r>
              <a:rPr lang="en-CL" dirty="0"/>
              <a:t> del ojo izquierdo de una misma persona (no importa quién es, ni cómo se llama la persona), lo que importa es que sea una foto a color de buena calidad, que no sea el ojo derecho, que sea horizontal y que sea de la misma persona. </a:t>
            </a:r>
          </a:p>
          <a:p>
            <a:r>
              <a:rPr lang="en-CL" dirty="0"/>
              <a:t>A cada foto se le debe hacer un crop y un resize (ver indicación más adelante).</a:t>
            </a:r>
          </a:p>
          <a:p>
            <a:r>
              <a:rPr lang="en-CL" dirty="0"/>
              <a:t>Cada foto debe guardarse con el nombre RUT_nn.png, donde RUT es tu RUT (sin puntos, sin guión y con digito verificador, no es necesariamente el RUT de la persona de la foto) y nn es un número de dos dígitos (de 01 a 20: respetar el cero a la izquierda). </a:t>
            </a:r>
            <a:r>
              <a:rPr lang="en-CL" dirty="0">
                <a:solidFill>
                  <a:srgbClr val="FF0000"/>
                </a:solidFill>
              </a:rPr>
              <a:t>El formato debe ser png.</a:t>
            </a:r>
          </a:p>
        </p:txBody>
      </p:sp>
    </p:spTree>
    <p:extLst>
      <p:ext uri="{BB962C8B-B14F-4D97-AF65-F5344CB8AC3E}">
        <p14:creationId xmlns:p14="http://schemas.microsoft.com/office/powerpoint/2010/main" val="241191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a:xfrm>
            <a:off x="838199" y="365125"/>
            <a:ext cx="10905309" cy="1325563"/>
          </a:xfrm>
        </p:spPr>
        <p:txBody>
          <a:bodyPr/>
          <a:lstStyle/>
          <a:p>
            <a:r>
              <a:rPr lang="en-CL" dirty="0"/>
              <a:t>PASO 1: Adquisición de fotos  </a:t>
            </a:r>
            <a:r>
              <a:rPr lang="en-CL" sz="2000" dirty="0"/>
              <a:t>(foto ojo izquierdo)</a:t>
            </a:r>
          </a:p>
        </p:txBody>
      </p:sp>
      <p:pic>
        <p:nvPicPr>
          <p:cNvPr id="2050" name="Picture 2" descr="Cómo es la anatomía de nuestros ojos? | Lubristil ®">
            <a:extLst>
              <a:ext uri="{FF2B5EF4-FFF2-40B4-BE49-F238E27FC236}">
                <a16:creationId xmlns:a16="http://schemas.microsoft.com/office/drawing/2014/main" id="{A5DC1469-7EB1-EB05-03B9-F534B25AB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649" y="1690688"/>
            <a:ext cx="7324408" cy="4583723"/>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9F7AAF31-3B2A-FEF3-9733-F56C36112B4F}"/>
              </a:ext>
            </a:extLst>
          </p:cNvPr>
          <p:cNvSpPr/>
          <p:nvPr/>
        </p:nvSpPr>
        <p:spPr>
          <a:xfrm>
            <a:off x="3574472" y="4096986"/>
            <a:ext cx="688769" cy="74814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L"/>
          </a:p>
        </p:txBody>
      </p:sp>
      <p:sp>
        <p:nvSpPr>
          <p:cNvPr id="5" name="TextBox 4">
            <a:extLst>
              <a:ext uri="{FF2B5EF4-FFF2-40B4-BE49-F238E27FC236}">
                <a16:creationId xmlns:a16="http://schemas.microsoft.com/office/drawing/2014/main" id="{C95DC239-5AD9-533F-A251-BFF6A806D021}"/>
              </a:ext>
            </a:extLst>
          </p:cNvPr>
          <p:cNvSpPr txBox="1"/>
          <p:nvPr/>
        </p:nvSpPr>
        <p:spPr>
          <a:xfrm>
            <a:off x="650175" y="4128312"/>
            <a:ext cx="2093025" cy="923330"/>
          </a:xfrm>
          <a:prstGeom prst="rect">
            <a:avLst/>
          </a:prstGeom>
          <a:noFill/>
        </p:spPr>
        <p:txBody>
          <a:bodyPr wrap="square">
            <a:spAutoFit/>
          </a:bodyPr>
          <a:lstStyle/>
          <a:p>
            <a:r>
              <a:rPr lang="en-US" dirty="0"/>
              <a:t>E</a:t>
            </a:r>
            <a:r>
              <a:rPr lang="en-CL" dirty="0"/>
              <a:t>l lagrimal debe estar a la izquierda de la foto.</a:t>
            </a:r>
          </a:p>
        </p:txBody>
      </p:sp>
    </p:spTree>
    <p:extLst>
      <p:ext uri="{BB962C8B-B14F-4D97-AF65-F5344CB8AC3E}">
        <p14:creationId xmlns:p14="http://schemas.microsoft.com/office/powerpoint/2010/main" val="50110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a:xfrm>
            <a:off x="838199" y="365125"/>
            <a:ext cx="10905309" cy="1325563"/>
          </a:xfrm>
        </p:spPr>
        <p:txBody>
          <a:bodyPr/>
          <a:lstStyle/>
          <a:p>
            <a:r>
              <a:rPr lang="en-CL" dirty="0"/>
              <a:t>PASO 1: Adquisición de fotos  </a:t>
            </a:r>
            <a:r>
              <a:rPr lang="en-CL" sz="2000" dirty="0"/>
              <a:t>(foto ojo izquierdo)</a:t>
            </a:r>
          </a:p>
        </p:txBody>
      </p:sp>
      <p:pic>
        <p:nvPicPr>
          <p:cNvPr id="4098" name="Picture 2" descr="La vista: partes de la vista y el sentido de la vista | ESCOLAR | OJO">
            <a:extLst>
              <a:ext uri="{FF2B5EF4-FFF2-40B4-BE49-F238E27FC236}">
                <a16:creationId xmlns:a16="http://schemas.microsoft.com/office/drawing/2014/main" id="{EC334233-2251-A11F-C906-4627A49F8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949" y="1995853"/>
            <a:ext cx="8152101" cy="439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3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a:xfrm>
            <a:off x="838199" y="365125"/>
            <a:ext cx="10905309" cy="1325563"/>
          </a:xfrm>
        </p:spPr>
        <p:txBody>
          <a:bodyPr/>
          <a:lstStyle/>
          <a:p>
            <a:r>
              <a:rPr lang="en-CL" dirty="0"/>
              <a:t>PASO 1: Adquisición de fotos  </a:t>
            </a:r>
            <a:r>
              <a:rPr lang="en-CL" sz="2000" dirty="0"/>
              <a:t>(foto ojo izquierdo)</a:t>
            </a:r>
          </a:p>
        </p:txBody>
      </p:sp>
      <p:pic>
        <p:nvPicPr>
          <p:cNvPr id="6146" name="Picture 2" descr="Aquí está la razón por la que tu ojo se contrae y cómo hacerlo desaparecer  - Elisa Aribau">
            <a:extLst>
              <a:ext uri="{FF2B5EF4-FFF2-40B4-BE49-F238E27FC236}">
                <a16:creationId xmlns:a16="http://schemas.microsoft.com/office/drawing/2014/main" id="{18225B22-B278-916E-15E7-FE360A869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861" y="1863066"/>
            <a:ext cx="8370277" cy="462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84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p:txBody>
          <a:bodyPr/>
          <a:lstStyle/>
          <a:p>
            <a:r>
              <a:rPr lang="en-CL" dirty="0"/>
              <a:t>PASO 2: Cropping &amp; Resize</a:t>
            </a:r>
            <a:endParaRPr lang="en-CL" sz="2000" dirty="0"/>
          </a:p>
        </p:txBody>
      </p:sp>
      <p:sp>
        <p:nvSpPr>
          <p:cNvPr id="4" name="Content Placeholder 3">
            <a:extLst>
              <a:ext uri="{FF2B5EF4-FFF2-40B4-BE49-F238E27FC236}">
                <a16:creationId xmlns:a16="http://schemas.microsoft.com/office/drawing/2014/main" id="{31B361BC-A3C1-9741-8B8F-C913B5B37443}"/>
              </a:ext>
            </a:extLst>
          </p:cNvPr>
          <p:cNvSpPr>
            <a:spLocks noGrp="1"/>
          </p:cNvSpPr>
          <p:nvPr>
            <p:ph idx="1"/>
          </p:nvPr>
        </p:nvSpPr>
        <p:spPr/>
        <p:txBody>
          <a:bodyPr/>
          <a:lstStyle/>
          <a:p>
            <a:pPr marL="0" indent="0">
              <a:buNone/>
            </a:pPr>
            <a:r>
              <a:rPr lang="en-CL" dirty="0"/>
              <a:t>A) Cropping: escoger un cuadrado de la foto de tal forma que el tamaño de la foto recortada sea cuadrada de N x N pixels, y que el lado del cuadrado a sea 1.4 veces el diámetro de del iris.</a:t>
            </a:r>
          </a:p>
        </p:txBody>
      </p:sp>
      <p:sp>
        <p:nvSpPr>
          <p:cNvPr id="20" name="TextBox 19">
            <a:extLst>
              <a:ext uri="{FF2B5EF4-FFF2-40B4-BE49-F238E27FC236}">
                <a16:creationId xmlns:a16="http://schemas.microsoft.com/office/drawing/2014/main" id="{6656C16B-192E-CE44-91F7-BA1ABD8AB6A6}"/>
              </a:ext>
            </a:extLst>
          </p:cNvPr>
          <p:cNvSpPr txBox="1"/>
          <p:nvPr/>
        </p:nvSpPr>
        <p:spPr>
          <a:xfrm>
            <a:off x="6990835" y="910474"/>
            <a:ext cx="6098058" cy="369332"/>
          </a:xfrm>
          <a:prstGeom prst="rect">
            <a:avLst/>
          </a:prstGeom>
          <a:noFill/>
        </p:spPr>
        <p:txBody>
          <a:bodyPr wrap="square">
            <a:spAutoFit/>
          </a:bodyPr>
          <a:lstStyle/>
          <a:p>
            <a:r>
              <a:rPr lang="en-CL" sz="1800" dirty="0"/>
              <a:t>(para cada foto)</a:t>
            </a:r>
            <a:endParaRPr lang="en-CL" dirty="0"/>
          </a:p>
        </p:txBody>
      </p:sp>
      <p:pic>
        <p:nvPicPr>
          <p:cNvPr id="6" name="Content Placeholder 4">
            <a:extLst>
              <a:ext uri="{FF2B5EF4-FFF2-40B4-BE49-F238E27FC236}">
                <a16:creationId xmlns:a16="http://schemas.microsoft.com/office/drawing/2014/main" id="{A3F317A2-1076-D5B4-B3DF-779BB190F1C9}"/>
              </a:ext>
            </a:extLst>
          </p:cNvPr>
          <p:cNvPicPr>
            <a:picLocks noChangeAspect="1"/>
          </p:cNvPicPr>
          <p:nvPr/>
        </p:nvPicPr>
        <p:blipFill>
          <a:blip r:embed="rId2"/>
          <a:srcRect l="725" r="725"/>
          <a:stretch/>
        </p:blipFill>
        <p:spPr>
          <a:xfrm>
            <a:off x="1422732" y="3271371"/>
            <a:ext cx="4471441" cy="2550448"/>
          </a:xfrm>
          <a:prstGeom prst="rect">
            <a:avLst/>
          </a:prstGeom>
        </p:spPr>
      </p:pic>
      <p:sp>
        <p:nvSpPr>
          <p:cNvPr id="8" name="Rectangle 7">
            <a:extLst>
              <a:ext uri="{FF2B5EF4-FFF2-40B4-BE49-F238E27FC236}">
                <a16:creationId xmlns:a16="http://schemas.microsoft.com/office/drawing/2014/main" id="{D3537055-B77B-0405-3F88-6890B18B0EE7}"/>
              </a:ext>
            </a:extLst>
          </p:cNvPr>
          <p:cNvSpPr/>
          <p:nvPr/>
        </p:nvSpPr>
        <p:spPr>
          <a:xfrm>
            <a:off x="2733786" y="4124913"/>
            <a:ext cx="1260000" cy="126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L"/>
          </a:p>
        </p:txBody>
      </p:sp>
      <p:sp>
        <p:nvSpPr>
          <p:cNvPr id="12" name="Right Arrow 11">
            <a:extLst>
              <a:ext uri="{FF2B5EF4-FFF2-40B4-BE49-F238E27FC236}">
                <a16:creationId xmlns:a16="http://schemas.microsoft.com/office/drawing/2014/main" id="{38BD7A4A-835A-5827-446E-49F44F788349}"/>
              </a:ext>
            </a:extLst>
          </p:cNvPr>
          <p:cNvSpPr/>
          <p:nvPr/>
        </p:nvSpPr>
        <p:spPr>
          <a:xfrm>
            <a:off x="6772277" y="4336530"/>
            <a:ext cx="432487" cy="420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L"/>
          </a:p>
        </p:txBody>
      </p:sp>
      <p:cxnSp>
        <p:nvCxnSpPr>
          <p:cNvPr id="21" name="Straight Arrow Connector 20">
            <a:extLst>
              <a:ext uri="{FF2B5EF4-FFF2-40B4-BE49-F238E27FC236}">
                <a16:creationId xmlns:a16="http://schemas.microsoft.com/office/drawing/2014/main" id="{B178022F-4BDD-5144-44C9-5416B1402A46}"/>
              </a:ext>
            </a:extLst>
          </p:cNvPr>
          <p:cNvCxnSpPr>
            <a:cxnSpLocks/>
          </p:cNvCxnSpPr>
          <p:nvPr/>
        </p:nvCxnSpPr>
        <p:spPr>
          <a:xfrm>
            <a:off x="8213837" y="5384913"/>
            <a:ext cx="12067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AB5FD7C-09A7-1A6E-9C74-EA370507D88F}"/>
              </a:ext>
            </a:extLst>
          </p:cNvPr>
          <p:cNvCxnSpPr>
            <a:cxnSpLocks/>
          </p:cNvCxnSpPr>
          <p:nvPr/>
        </p:nvCxnSpPr>
        <p:spPr>
          <a:xfrm flipV="1">
            <a:off x="9711662" y="3903075"/>
            <a:ext cx="0" cy="12870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94867DA-DA12-1B8A-1986-5A8D1B0B7F05}"/>
              </a:ext>
            </a:extLst>
          </p:cNvPr>
          <p:cNvCxnSpPr>
            <a:cxnSpLocks/>
          </p:cNvCxnSpPr>
          <p:nvPr/>
        </p:nvCxnSpPr>
        <p:spPr>
          <a:xfrm rot="16200000">
            <a:off x="-192812" y="4531371"/>
            <a:ext cx="2520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6D4B19E-B5FC-7D34-D445-15D279E7F3D4}"/>
              </a:ext>
            </a:extLst>
          </p:cNvPr>
          <p:cNvSpPr txBox="1"/>
          <p:nvPr/>
        </p:nvSpPr>
        <p:spPr>
          <a:xfrm>
            <a:off x="902049" y="4299458"/>
            <a:ext cx="303288" cy="369332"/>
          </a:xfrm>
          <a:prstGeom prst="rect">
            <a:avLst/>
          </a:prstGeom>
          <a:solidFill>
            <a:schemeClr val="bg1"/>
          </a:solidFill>
        </p:spPr>
        <p:txBody>
          <a:bodyPr wrap="none" rtlCol="0">
            <a:spAutoFit/>
          </a:bodyPr>
          <a:lstStyle/>
          <a:p>
            <a:r>
              <a:rPr lang="en-CL" dirty="0"/>
              <a:t>P</a:t>
            </a:r>
          </a:p>
        </p:txBody>
      </p:sp>
      <p:sp>
        <p:nvSpPr>
          <p:cNvPr id="28" name="TextBox 27">
            <a:extLst>
              <a:ext uri="{FF2B5EF4-FFF2-40B4-BE49-F238E27FC236}">
                <a16:creationId xmlns:a16="http://schemas.microsoft.com/office/drawing/2014/main" id="{947134C9-A8E1-D3F5-F8DE-7EBC943E043F}"/>
              </a:ext>
            </a:extLst>
          </p:cNvPr>
          <p:cNvSpPr txBox="1"/>
          <p:nvPr/>
        </p:nvSpPr>
        <p:spPr>
          <a:xfrm>
            <a:off x="9711662" y="4484124"/>
            <a:ext cx="333746" cy="369332"/>
          </a:xfrm>
          <a:prstGeom prst="rect">
            <a:avLst/>
          </a:prstGeom>
          <a:solidFill>
            <a:schemeClr val="bg1"/>
          </a:solidFill>
        </p:spPr>
        <p:txBody>
          <a:bodyPr wrap="none" rtlCol="0">
            <a:spAutoFit/>
          </a:bodyPr>
          <a:lstStyle/>
          <a:p>
            <a:r>
              <a:rPr lang="en-CL" dirty="0"/>
              <a:t>N</a:t>
            </a:r>
          </a:p>
        </p:txBody>
      </p:sp>
      <p:sp>
        <p:nvSpPr>
          <p:cNvPr id="29" name="TextBox 28">
            <a:extLst>
              <a:ext uri="{FF2B5EF4-FFF2-40B4-BE49-F238E27FC236}">
                <a16:creationId xmlns:a16="http://schemas.microsoft.com/office/drawing/2014/main" id="{1F9CFFF5-8666-DEF5-A24D-2FA1942B7FC2}"/>
              </a:ext>
            </a:extLst>
          </p:cNvPr>
          <p:cNvSpPr txBox="1"/>
          <p:nvPr/>
        </p:nvSpPr>
        <p:spPr>
          <a:xfrm>
            <a:off x="8650329" y="5422039"/>
            <a:ext cx="333746" cy="369332"/>
          </a:xfrm>
          <a:prstGeom prst="rect">
            <a:avLst/>
          </a:prstGeom>
          <a:solidFill>
            <a:schemeClr val="bg1"/>
          </a:solidFill>
        </p:spPr>
        <p:txBody>
          <a:bodyPr wrap="none" rtlCol="0">
            <a:spAutoFit/>
          </a:bodyPr>
          <a:lstStyle/>
          <a:p>
            <a:r>
              <a:rPr lang="en-CL" dirty="0"/>
              <a:t>N</a:t>
            </a:r>
          </a:p>
        </p:txBody>
      </p:sp>
      <p:cxnSp>
        <p:nvCxnSpPr>
          <p:cNvPr id="37" name="Straight Arrow Connector 36">
            <a:extLst>
              <a:ext uri="{FF2B5EF4-FFF2-40B4-BE49-F238E27FC236}">
                <a16:creationId xmlns:a16="http://schemas.microsoft.com/office/drawing/2014/main" id="{35E087E2-9EBE-08B0-360A-637EA69D71AF}"/>
              </a:ext>
            </a:extLst>
          </p:cNvPr>
          <p:cNvCxnSpPr/>
          <p:nvPr/>
        </p:nvCxnSpPr>
        <p:spPr>
          <a:xfrm>
            <a:off x="1347739" y="6213209"/>
            <a:ext cx="454643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95A4324-F8EB-495A-6D19-B8C5C58BCF02}"/>
              </a:ext>
            </a:extLst>
          </p:cNvPr>
          <p:cNvSpPr txBox="1"/>
          <p:nvPr/>
        </p:nvSpPr>
        <p:spPr>
          <a:xfrm>
            <a:off x="3454083" y="6028543"/>
            <a:ext cx="340158" cy="369332"/>
          </a:xfrm>
          <a:prstGeom prst="rect">
            <a:avLst/>
          </a:prstGeom>
          <a:solidFill>
            <a:schemeClr val="bg1"/>
          </a:solidFill>
        </p:spPr>
        <p:txBody>
          <a:bodyPr wrap="none" rtlCol="0">
            <a:spAutoFit/>
          </a:bodyPr>
          <a:lstStyle/>
          <a:p>
            <a:r>
              <a:rPr lang="en-CL" dirty="0"/>
              <a:t>Q</a:t>
            </a:r>
          </a:p>
        </p:txBody>
      </p:sp>
      <p:pic>
        <p:nvPicPr>
          <p:cNvPr id="41" name="Picture 40" descr="A close-up of a brown eye&#10;&#10;Description automatically generated">
            <a:extLst>
              <a:ext uri="{FF2B5EF4-FFF2-40B4-BE49-F238E27FC236}">
                <a16:creationId xmlns:a16="http://schemas.microsoft.com/office/drawing/2014/main" id="{AEFD971D-345C-0613-2089-A2C68221AC97}"/>
              </a:ext>
            </a:extLst>
          </p:cNvPr>
          <p:cNvPicPr>
            <a:picLocks noChangeAspect="1"/>
          </p:cNvPicPr>
          <p:nvPr/>
        </p:nvPicPr>
        <p:blipFill>
          <a:blip r:embed="rId3"/>
          <a:stretch>
            <a:fillRect/>
          </a:stretch>
        </p:blipFill>
        <p:spPr>
          <a:xfrm>
            <a:off x="8168694" y="3903075"/>
            <a:ext cx="1297016" cy="1287039"/>
          </a:xfrm>
          <a:prstGeom prst="rect">
            <a:avLst/>
          </a:prstGeom>
        </p:spPr>
      </p:pic>
    </p:spTree>
    <p:extLst>
      <p:ext uri="{BB962C8B-B14F-4D97-AF65-F5344CB8AC3E}">
        <p14:creationId xmlns:p14="http://schemas.microsoft.com/office/powerpoint/2010/main" val="3381510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p:txBody>
          <a:bodyPr/>
          <a:lstStyle/>
          <a:p>
            <a:r>
              <a:rPr lang="en-CL" dirty="0"/>
              <a:t>PASO 2: Cropping &amp; Resize</a:t>
            </a:r>
            <a:endParaRPr lang="en-CL" sz="2000" dirty="0"/>
          </a:p>
        </p:txBody>
      </p:sp>
      <p:sp>
        <p:nvSpPr>
          <p:cNvPr id="4" name="Content Placeholder 3">
            <a:extLst>
              <a:ext uri="{FF2B5EF4-FFF2-40B4-BE49-F238E27FC236}">
                <a16:creationId xmlns:a16="http://schemas.microsoft.com/office/drawing/2014/main" id="{31B361BC-A3C1-9741-8B8F-C913B5B37443}"/>
              </a:ext>
            </a:extLst>
          </p:cNvPr>
          <p:cNvSpPr>
            <a:spLocks noGrp="1"/>
          </p:cNvSpPr>
          <p:nvPr>
            <p:ph idx="1"/>
          </p:nvPr>
        </p:nvSpPr>
        <p:spPr/>
        <p:txBody>
          <a:bodyPr/>
          <a:lstStyle/>
          <a:p>
            <a:pPr marL="0" indent="0">
              <a:buNone/>
            </a:pPr>
            <a:r>
              <a:rPr lang="en-CL" dirty="0"/>
              <a:t>A) Cropping: escoger un cuadrado de la foto de tal forma que el tamaño de la foto recortada sea cuadrada de N x N pixels, y que el lado del cuadrado a sea 1.4 veces el diámetro de del iris.</a:t>
            </a:r>
          </a:p>
        </p:txBody>
      </p:sp>
      <p:sp>
        <p:nvSpPr>
          <p:cNvPr id="20" name="TextBox 19">
            <a:extLst>
              <a:ext uri="{FF2B5EF4-FFF2-40B4-BE49-F238E27FC236}">
                <a16:creationId xmlns:a16="http://schemas.microsoft.com/office/drawing/2014/main" id="{6656C16B-192E-CE44-91F7-BA1ABD8AB6A6}"/>
              </a:ext>
            </a:extLst>
          </p:cNvPr>
          <p:cNvSpPr txBox="1"/>
          <p:nvPr/>
        </p:nvSpPr>
        <p:spPr>
          <a:xfrm>
            <a:off x="6990835" y="910474"/>
            <a:ext cx="6098058" cy="369332"/>
          </a:xfrm>
          <a:prstGeom prst="rect">
            <a:avLst/>
          </a:prstGeom>
          <a:noFill/>
        </p:spPr>
        <p:txBody>
          <a:bodyPr wrap="square">
            <a:spAutoFit/>
          </a:bodyPr>
          <a:lstStyle/>
          <a:p>
            <a:r>
              <a:rPr lang="en-CL" sz="1800" dirty="0"/>
              <a:t>(para cada foto)</a:t>
            </a:r>
            <a:endParaRPr lang="en-CL" dirty="0"/>
          </a:p>
        </p:txBody>
      </p:sp>
      <p:pic>
        <p:nvPicPr>
          <p:cNvPr id="6" name="Content Placeholder 4">
            <a:extLst>
              <a:ext uri="{FF2B5EF4-FFF2-40B4-BE49-F238E27FC236}">
                <a16:creationId xmlns:a16="http://schemas.microsoft.com/office/drawing/2014/main" id="{A3F317A2-1076-D5B4-B3DF-779BB190F1C9}"/>
              </a:ext>
            </a:extLst>
          </p:cNvPr>
          <p:cNvPicPr>
            <a:picLocks noChangeAspect="1"/>
          </p:cNvPicPr>
          <p:nvPr/>
        </p:nvPicPr>
        <p:blipFill>
          <a:blip r:embed="rId2"/>
          <a:srcRect l="725" r="725"/>
          <a:stretch/>
        </p:blipFill>
        <p:spPr>
          <a:xfrm>
            <a:off x="1422732" y="3271371"/>
            <a:ext cx="4471441" cy="2550448"/>
          </a:xfrm>
          <a:prstGeom prst="rect">
            <a:avLst/>
          </a:prstGeom>
        </p:spPr>
      </p:pic>
      <p:sp>
        <p:nvSpPr>
          <p:cNvPr id="8" name="Rectangle 7">
            <a:extLst>
              <a:ext uri="{FF2B5EF4-FFF2-40B4-BE49-F238E27FC236}">
                <a16:creationId xmlns:a16="http://schemas.microsoft.com/office/drawing/2014/main" id="{D3537055-B77B-0405-3F88-6890B18B0EE7}"/>
              </a:ext>
            </a:extLst>
          </p:cNvPr>
          <p:cNvSpPr/>
          <p:nvPr/>
        </p:nvSpPr>
        <p:spPr>
          <a:xfrm>
            <a:off x="2733786" y="4124913"/>
            <a:ext cx="1260000" cy="126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L"/>
          </a:p>
        </p:txBody>
      </p:sp>
      <p:sp>
        <p:nvSpPr>
          <p:cNvPr id="12" name="Right Arrow 11">
            <a:extLst>
              <a:ext uri="{FF2B5EF4-FFF2-40B4-BE49-F238E27FC236}">
                <a16:creationId xmlns:a16="http://schemas.microsoft.com/office/drawing/2014/main" id="{38BD7A4A-835A-5827-446E-49F44F788349}"/>
              </a:ext>
            </a:extLst>
          </p:cNvPr>
          <p:cNvSpPr/>
          <p:nvPr/>
        </p:nvSpPr>
        <p:spPr>
          <a:xfrm>
            <a:off x="6772277" y="4336530"/>
            <a:ext cx="432487" cy="420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L"/>
          </a:p>
        </p:txBody>
      </p:sp>
      <p:cxnSp>
        <p:nvCxnSpPr>
          <p:cNvPr id="21" name="Straight Arrow Connector 20">
            <a:extLst>
              <a:ext uri="{FF2B5EF4-FFF2-40B4-BE49-F238E27FC236}">
                <a16:creationId xmlns:a16="http://schemas.microsoft.com/office/drawing/2014/main" id="{B178022F-4BDD-5144-44C9-5416B1402A46}"/>
              </a:ext>
            </a:extLst>
          </p:cNvPr>
          <p:cNvCxnSpPr>
            <a:cxnSpLocks/>
          </p:cNvCxnSpPr>
          <p:nvPr/>
        </p:nvCxnSpPr>
        <p:spPr>
          <a:xfrm>
            <a:off x="8213837" y="5384913"/>
            <a:ext cx="12067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AB5FD7C-09A7-1A6E-9C74-EA370507D88F}"/>
              </a:ext>
            </a:extLst>
          </p:cNvPr>
          <p:cNvCxnSpPr>
            <a:cxnSpLocks/>
          </p:cNvCxnSpPr>
          <p:nvPr/>
        </p:nvCxnSpPr>
        <p:spPr>
          <a:xfrm flipV="1">
            <a:off x="9711662" y="3903075"/>
            <a:ext cx="0" cy="12870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94867DA-DA12-1B8A-1986-5A8D1B0B7F05}"/>
              </a:ext>
            </a:extLst>
          </p:cNvPr>
          <p:cNvCxnSpPr>
            <a:cxnSpLocks/>
          </p:cNvCxnSpPr>
          <p:nvPr/>
        </p:nvCxnSpPr>
        <p:spPr>
          <a:xfrm rot="16200000">
            <a:off x="-192812" y="4531371"/>
            <a:ext cx="2520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6D4B19E-B5FC-7D34-D445-15D279E7F3D4}"/>
              </a:ext>
            </a:extLst>
          </p:cNvPr>
          <p:cNvSpPr txBox="1"/>
          <p:nvPr/>
        </p:nvSpPr>
        <p:spPr>
          <a:xfrm>
            <a:off x="902049" y="4299458"/>
            <a:ext cx="303288" cy="369332"/>
          </a:xfrm>
          <a:prstGeom prst="rect">
            <a:avLst/>
          </a:prstGeom>
          <a:solidFill>
            <a:schemeClr val="bg1"/>
          </a:solidFill>
        </p:spPr>
        <p:txBody>
          <a:bodyPr wrap="none" rtlCol="0">
            <a:spAutoFit/>
          </a:bodyPr>
          <a:lstStyle/>
          <a:p>
            <a:r>
              <a:rPr lang="en-CL" dirty="0"/>
              <a:t>P</a:t>
            </a:r>
          </a:p>
        </p:txBody>
      </p:sp>
      <p:sp>
        <p:nvSpPr>
          <p:cNvPr id="28" name="TextBox 27">
            <a:extLst>
              <a:ext uri="{FF2B5EF4-FFF2-40B4-BE49-F238E27FC236}">
                <a16:creationId xmlns:a16="http://schemas.microsoft.com/office/drawing/2014/main" id="{947134C9-A8E1-D3F5-F8DE-7EBC943E043F}"/>
              </a:ext>
            </a:extLst>
          </p:cNvPr>
          <p:cNvSpPr txBox="1"/>
          <p:nvPr/>
        </p:nvSpPr>
        <p:spPr>
          <a:xfrm>
            <a:off x="9711662" y="4484124"/>
            <a:ext cx="333746" cy="369332"/>
          </a:xfrm>
          <a:prstGeom prst="rect">
            <a:avLst/>
          </a:prstGeom>
          <a:solidFill>
            <a:schemeClr val="bg1"/>
          </a:solidFill>
        </p:spPr>
        <p:txBody>
          <a:bodyPr wrap="none" rtlCol="0">
            <a:spAutoFit/>
          </a:bodyPr>
          <a:lstStyle/>
          <a:p>
            <a:r>
              <a:rPr lang="en-CL" dirty="0"/>
              <a:t>N</a:t>
            </a:r>
          </a:p>
        </p:txBody>
      </p:sp>
      <p:sp>
        <p:nvSpPr>
          <p:cNvPr id="29" name="TextBox 28">
            <a:extLst>
              <a:ext uri="{FF2B5EF4-FFF2-40B4-BE49-F238E27FC236}">
                <a16:creationId xmlns:a16="http://schemas.microsoft.com/office/drawing/2014/main" id="{1F9CFFF5-8666-DEF5-A24D-2FA1942B7FC2}"/>
              </a:ext>
            </a:extLst>
          </p:cNvPr>
          <p:cNvSpPr txBox="1"/>
          <p:nvPr/>
        </p:nvSpPr>
        <p:spPr>
          <a:xfrm>
            <a:off x="8650329" y="5422039"/>
            <a:ext cx="333746" cy="369332"/>
          </a:xfrm>
          <a:prstGeom prst="rect">
            <a:avLst/>
          </a:prstGeom>
          <a:solidFill>
            <a:schemeClr val="bg1"/>
          </a:solidFill>
        </p:spPr>
        <p:txBody>
          <a:bodyPr wrap="none" rtlCol="0">
            <a:spAutoFit/>
          </a:bodyPr>
          <a:lstStyle/>
          <a:p>
            <a:r>
              <a:rPr lang="en-CL" dirty="0"/>
              <a:t>N</a:t>
            </a:r>
          </a:p>
        </p:txBody>
      </p:sp>
      <p:cxnSp>
        <p:nvCxnSpPr>
          <p:cNvPr id="37" name="Straight Arrow Connector 36">
            <a:extLst>
              <a:ext uri="{FF2B5EF4-FFF2-40B4-BE49-F238E27FC236}">
                <a16:creationId xmlns:a16="http://schemas.microsoft.com/office/drawing/2014/main" id="{35E087E2-9EBE-08B0-360A-637EA69D71AF}"/>
              </a:ext>
            </a:extLst>
          </p:cNvPr>
          <p:cNvCxnSpPr/>
          <p:nvPr/>
        </p:nvCxnSpPr>
        <p:spPr>
          <a:xfrm>
            <a:off x="1347739" y="6213209"/>
            <a:ext cx="454643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95A4324-F8EB-495A-6D19-B8C5C58BCF02}"/>
              </a:ext>
            </a:extLst>
          </p:cNvPr>
          <p:cNvSpPr txBox="1"/>
          <p:nvPr/>
        </p:nvSpPr>
        <p:spPr>
          <a:xfrm>
            <a:off x="3454083" y="6028543"/>
            <a:ext cx="340158" cy="369332"/>
          </a:xfrm>
          <a:prstGeom prst="rect">
            <a:avLst/>
          </a:prstGeom>
          <a:solidFill>
            <a:schemeClr val="bg1"/>
          </a:solidFill>
        </p:spPr>
        <p:txBody>
          <a:bodyPr wrap="none" rtlCol="0">
            <a:spAutoFit/>
          </a:bodyPr>
          <a:lstStyle/>
          <a:p>
            <a:r>
              <a:rPr lang="en-CL" dirty="0"/>
              <a:t>Q</a:t>
            </a:r>
          </a:p>
        </p:txBody>
      </p:sp>
      <p:pic>
        <p:nvPicPr>
          <p:cNvPr id="41" name="Picture 40" descr="A close-up of a brown eye&#10;&#10;Description automatically generated">
            <a:extLst>
              <a:ext uri="{FF2B5EF4-FFF2-40B4-BE49-F238E27FC236}">
                <a16:creationId xmlns:a16="http://schemas.microsoft.com/office/drawing/2014/main" id="{AEFD971D-345C-0613-2089-A2C68221AC97}"/>
              </a:ext>
            </a:extLst>
          </p:cNvPr>
          <p:cNvPicPr>
            <a:picLocks noChangeAspect="1"/>
          </p:cNvPicPr>
          <p:nvPr/>
        </p:nvPicPr>
        <p:blipFill>
          <a:blip r:embed="rId3"/>
          <a:stretch>
            <a:fillRect/>
          </a:stretch>
        </p:blipFill>
        <p:spPr>
          <a:xfrm>
            <a:off x="8168694" y="3903075"/>
            <a:ext cx="1297016" cy="1287039"/>
          </a:xfrm>
          <a:prstGeom prst="rect">
            <a:avLst/>
          </a:prstGeom>
        </p:spPr>
      </p:pic>
      <p:cxnSp>
        <p:nvCxnSpPr>
          <p:cNvPr id="3" name="Straight Connector 2">
            <a:extLst>
              <a:ext uri="{FF2B5EF4-FFF2-40B4-BE49-F238E27FC236}">
                <a16:creationId xmlns:a16="http://schemas.microsoft.com/office/drawing/2014/main" id="{A891DE31-C6EF-5E71-5145-A6DFDC1FB317}"/>
              </a:ext>
            </a:extLst>
          </p:cNvPr>
          <p:cNvCxnSpPr/>
          <p:nvPr/>
        </p:nvCxnSpPr>
        <p:spPr>
          <a:xfrm>
            <a:off x="3056021" y="4756660"/>
            <a:ext cx="63767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0E2DDDF-2450-F37A-224C-9CECAE71D975}"/>
              </a:ext>
            </a:extLst>
          </p:cNvPr>
          <p:cNvCxnSpPr>
            <a:cxnSpLocks/>
          </p:cNvCxnSpPr>
          <p:nvPr/>
        </p:nvCxnSpPr>
        <p:spPr>
          <a:xfrm flipV="1">
            <a:off x="3352800" y="4432343"/>
            <a:ext cx="0" cy="60960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C254F49-61E3-1B4F-2545-E86A5265276C}"/>
              </a:ext>
            </a:extLst>
          </p:cNvPr>
          <p:cNvSpPr/>
          <p:nvPr/>
        </p:nvSpPr>
        <p:spPr>
          <a:xfrm>
            <a:off x="2926666" y="4336530"/>
            <a:ext cx="900000" cy="90000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L"/>
          </a:p>
        </p:txBody>
      </p:sp>
      <p:sp>
        <p:nvSpPr>
          <p:cNvPr id="9" name="TextBox 8">
            <a:extLst>
              <a:ext uri="{FF2B5EF4-FFF2-40B4-BE49-F238E27FC236}">
                <a16:creationId xmlns:a16="http://schemas.microsoft.com/office/drawing/2014/main" id="{03C2310E-9834-1B44-B051-C31EAA6F0244}"/>
              </a:ext>
            </a:extLst>
          </p:cNvPr>
          <p:cNvSpPr txBox="1"/>
          <p:nvPr/>
        </p:nvSpPr>
        <p:spPr>
          <a:xfrm>
            <a:off x="4220084" y="4601864"/>
            <a:ext cx="93006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CL" dirty="0"/>
              <a:t>a = 1.4d</a:t>
            </a:r>
          </a:p>
        </p:txBody>
      </p:sp>
      <p:sp>
        <p:nvSpPr>
          <p:cNvPr id="10" name="Right Brace 9">
            <a:extLst>
              <a:ext uri="{FF2B5EF4-FFF2-40B4-BE49-F238E27FC236}">
                <a16:creationId xmlns:a16="http://schemas.microsoft.com/office/drawing/2014/main" id="{D7AC2D2F-EF6D-0976-D9E3-B8581E88BD79}"/>
              </a:ext>
            </a:extLst>
          </p:cNvPr>
          <p:cNvSpPr/>
          <p:nvPr/>
        </p:nvSpPr>
        <p:spPr>
          <a:xfrm>
            <a:off x="4044061" y="4124913"/>
            <a:ext cx="138148" cy="1260000"/>
          </a:xfrm>
          <a:prstGeom prst="rightBrace">
            <a:avLst/>
          </a:prstGeom>
          <a:ln w="222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L"/>
          </a:p>
        </p:txBody>
      </p:sp>
      <p:cxnSp>
        <p:nvCxnSpPr>
          <p:cNvPr id="13" name="Straight Connector 12">
            <a:extLst>
              <a:ext uri="{FF2B5EF4-FFF2-40B4-BE49-F238E27FC236}">
                <a16:creationId xmlns:a16="http://schemas.microsoft.com/office/drawing/2014/main" id="{5F667393-E690-B58D-82A5-B811A17EEE8A}"/>
              </a:ext>
            </a:extLst>
          </p:cNvPr>
          <p:cNvCxnSpPr/>
          <p:nvPr/>
        </p:nvCxnSpPr>
        <p:spPr>
          <a:xfrm>
            <a:off x="3833264" y="4123863"/>
            <a:ext cx="0" cy="100800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6B406E-A4E3-2C3E-8B88-505C7B451C64}"/>
              </a:ext>
            </a:extLst>
          </p:cNvPr>
          <p:cNvCxnSpPr/>
          <p:nvPr/>
        </p:nvCxnSpPr>
        <p:spPr>
          <a:xfrm>
            <a:off x="2926666" y="4147164"/>
            <a:ext cx="0" cy="100800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E86203-50FE-57E0-E3A4-739E6A351E0F}"/>
              </a:ext>
            </a:extLst>
          </p:cNvPr>
          <p:cNvSpPr txBox="1"/>
          <p:nvPr/>
        </p:nvSpPr>
        <p:spPr>
          <a:xfrm>
            <a:off x="3198952" y="3443776"/>
            <a:ext cx="30649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CL" dirty="0"/>
              <a:t>d</a:t>
            </a:r>
          </a:p>
        </p:txBody>
      </p:sp>
      <p:sp>
        <p:nvSpPr>
          <p:cNvPr id="16" name="Right Brace 15">
            <a:extLst>
              <a:ext uri="{FF2B5EF4-FFF2-40B4-BE49-F238E27FC236}">
                <a16:creationId xmlns:a16="http://schemas.microsoft.com/office/drawing/2014/main" id="{A61C2D87-A4A2-FC7A-7643-CC596CA2B0A0}"/>
              </a:ext>
            </a:extLst>
          </p:cNvPr>
          <p:cNvSpPr/>
          <p:nvPr/>
        </p:nvSpPr>
        <p:spPr>
          <a:xfrm rot="16200000">
            <a:off x="3275424" y="3498560"/>
            <a:ext cx="183927" cy="931753"/>
          </a:xfrm>
          <a:prstGeom prst="rightBrace">
            <a:avLst/>
          </a:prstGeom>
          <a:ln w="222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L"/>
          </a:p>
        </p:txBody>
      </p:sp>
      <p:sp>
        <p:nvSpPr>
          <p:cNvPr id="11" name="TextBox 10">
            <a:extLst>
              <a:ext uri="{FF2B5EF4-FFF2-40B4-BE49-F238E27FC236}">
                <a16:creationId xmlns:a16="http://schemas.microsoft.com/office/drawing/2014/main" id="{0C8AB264-6B15-0EE5-DB8A-53BF4B57C199}"/>
              </a:ext>
            </a:extLst>
          </p:cNvPr>
          <p:cNvSpPr txBox="1"/>
          <p:nvPr/>
        </p:nvSpPr>
        <p:spPr>
          <a:xfrm>
            <a:off x="2443032" y="5469328"/>
            <a:ext cx="1863652"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Crop </a:t>
            </a:r>
            <a:r>
              <a:rPr lang="en-US" dirty="0" err="1"/>
              <a:t>centrado</a:t>
            </a:r>
            <a:r>
              <a:rPr lang="en-US" dirty="0"/>
              <a:t> </a:t>
            </a:r>
            <a:r>
              <a:rPr lang="en-US" dirty="0" err="1"/>
              <a:t>en</a:t>
            </a:r>
            <a:r>
              <a:rPr lang="en-US" dirty="0"/>
              <a:t> </a:t>
            </a:r>
          </a:p>
          <a:p>
            <a:r>
              <a:rPr lang="en-US" dirty="0" err="1"/>
              <a:t>el</a:t>
            </a:r>
            <a:r>
              <a:rPr lang="en-US" dirty="0"/>
              <a:t> </a:t>
            </a:r>
            <a:r>
              <a:rPr lang="en-US" dirty="0" err="1"/>
              <a:t>centro</a:t>
            </a:r>
            <a:r>
              <a:rPr lang="en-US" dirty="0"/>
              <a:t> del </a:t>
            </a:r>
            <a:r>
              <a:rPr lang="en-US" dirty="0" err="1"/>
              <a:t>ojo</a:t>
            </a:r>
            <a:endParaRPr lang="en-CL" dirty="0"/>
          </a:p>
        </p:txBody>
      </p:sp>
    </p:spTree>
    <p:extLst>
      <p:ext uri="{BB962C8B-B14F-4D97-AF65-F5344CB8AC3E}">
        <p14:creationId xmlns:p14="http://schemas.microsoft.com/office/powerpoint/2010/main" val="178043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p:txBody>
          <a:bodyPr/>
          <a:lstStyle/>
          <a:p>
            <a:r>
              <a:rPr lang="en-CL" dirty="0"/>
              <a:t>PASO 2: Cropping &amp; Resize</a:t>
            </a:r>
            <a:endParaRPr lang="en-CL" sz="2000" dirty="0"/>
          </a:p>
        </p:txBody>
      </p:sp>
      <p:sp>
        <p:nvSpPr>
          <p:cNvPr id="4" name="Content Placeholder 3">
            <a:extLst>
              <a:ext uri="{FF2B5EF4-FFF2-40B4-BE49-F238E27FC236}">
                <a16:creationId xmlns:a16="http://schemas.microsoft.com/office/drawing/2014/main" id="{31B361BC-A3C1-9741-8B8F-C913B5B37443}"/>
              </a:ext>
            </a:extLst>
          </p:cNvPr>
          <p:cNvSpPr>
            <a:spLocks noGrp="1"/>
          </p:cNvSpPr>
          <p:nvPr>
            <p:ph idx="1"/>
          </p:nvPr>
        </p:nvSpPr>
        <p:spPr/>
        <p:txBody>
          <a:bodyPr/>
          <a:lstStyle/>
          <a:p>
            <a:pPr marL="0" indent="0">
              <a:buNone/>
            </a:pPr>
            <a:r>
              <a:rPr lang="en-CL" dirty="0"/>
              <a:t>B) Resize: Cambiar el tamaño de la imagen a 800 x 800 pixeles</a:t>
            </a:r>
          </a:p>
        </p:txBody>
      </p:sp>
      <p:sp>
        <p:nvSpPr>
          <p:cNvPr id="7" name="Right Arrow 6">
            <a:extLst>
              <a:ext uri="{FF2B5EF4-FFF2-40B4-BE49-F238E27FC236}">
                <a16:creationId xmlns:a16="http://schemas.microsoft.com/office/drawing/2014/main" id="{B19BD5A4-21BA-AE4D-B2E2-D6B8C8A5D45F}"/>
              </a:ext>
            </a:extLst>
          </p:cNvPr>
          <p:cNvSpPr/>
          <p:nvPr/>
        </p:nvSpPr>
        <p:spPr>
          <a:xfrm>
            <a:off x="5456889" y="3762789"/>
            <a:ext cx="432487" cy="420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L"/>
          </a:p>
        </p:txBody>
      </p:sp>
      <p:cxnSp>
        <p:nvCxnSpPr>
          <p:cNvPr id="11" name="Straight Arrow Connector 10">
            <a:extLst>
              <a:ext uri="{FF2B5EF4-FFF2-40B4-BE49-F238E27FC236}">
                <a16:creationId xmlns:a16="http://schemas.microsoft.com/office/drawing/2014/main" id="{40013D99-1048-E444-B689-CFB30CBA86FB}"/>
              </a:ext>
            </a:extLst>
          </p:cNvPr>
          <p:cNvCxnSpPr>
            <a:cxnSpLocks/>
          </p:cNvCxnSpPr>
          <p:nvPr/>
        </p:nvCxnSpPr>
        <p:spPr>
          <a:xfrm>
            <a:off x="6725517" y="5322153"/>
            <a:ext cx="18783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84356E-2BB5-DF4B-8649-E7A55209E4CC}"/>
              </a:ext>
            </a:extLst>
          </p:cNvPr>
          <p:cNvCxnSpPr>
            <a:cxnSpLocks/>
          </p:cNvCxnSpPr>
          <p:nvPr/>
        </p:nvCxnSpPr>
        <p:spPr>
          <a:xfrm flipV="1">
            <a:off x="8928744" y="3078293"/>
            <a:ext cx="0" cy="1921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BC8D6B3-17DA-4E42-94F0-6AA4D55D06D8}"/>
              </a:ext>
            </a:extLst>
          </p:cNvPr>
          <p:cNvSpPr txBox="1"/>
          <p:nvPr/>
        </p:nvSpPr>
        <p:spPr>
          <a:xfrm>
            <a:off x="8652003" y="3886162"/>
            <a:ext cx="535724" cy="369332"/>
          </a:xfrm>
          <a:prstGeom prst="rect">
            <a:avLst/>
          </a:prstGeom>
          <a:solidFill>
            <a:schemeClr val="bg1"/>
          </a:solidFill>
        </p:spPr>
        <p:txBody>
          <a:bodyPr wrap="none" rtlCol="0">
            <a:spAutoFit/>
          </a:bodyPr>
          <a:lstStyle/>
          <a:p>
            <a:r>
              <a:rPr lang="en-CL" dirty="0"/>
              <a:t>800</a:t>
            </a:r>
          </a:p>
        </p:txBody>
      </p:sp>
      <p:sp>
        <p:nvSpPr>
          <p:cNvPr id="17" name="TextBox 16">
            <a:extLst>
              <a:ext uri="{FF2B5EF4-FFF2-40B4-BE49-F238E27FC236}">
                <a16:creationId xmlns:a16="http://schemas.microsoft.com/office/drawing/2014/main" id="{709A1EC7-0112-DB41-A9F6-76C1C147E8F6}"/>
              </a:ext>
            </a:extLst>
          </p:cNvPr>
          <p:cNvSpPr txBox="1"/>
          <p:nvPr/>
        </p:nvSpPr>
        <p:spPr>
          <a:xfrm>
            <a:off x="7409243" y="5177796"/>
            <a:ext cx="535724" cy="369332"/>
          </a:xfrm>
          <a:prstGeom prst="rect">
            <a:avLst/>
          </a:prstGeom>
          <a:solidFill>
            <a:schemeClr val="bg1"/>
          </a:solidFill>
        </p:spPr>
        <p:txBody>
          <a:bodyPr wrap="none" rtlCol="0">
            <a:spAutoFit/>
          </a:bodyPr>
          <a:lstStyle/>
          <a:p>
            <a:r>
              <a:rPr lang="en-CL" dirty="0"/>
              <a:t>800</a:t>
            </a:r>
          </a:p>
        </p:txBody>
      </p:sp>
      <p:sp>
        <p:nvSpPr>
          <p:cNvPr id="22" name="TextBox 21">
            <a:extLst>
              <a:ext uri="{FF2B5EF4-FFF2-40B4-BE49-F238E27FC236}">
                <a16:creationId xmlns:a16="http://schemas.microsoft.com/office/drawing/2014/main" id="{4A9E2A35-831D-4248-9971-EA40028D1122}"/>
              </a:ext>
            </a:extLst>
          </p:cNvPr>
          <p:cNvSpPr txBox="1"/>
          <p:nvPr/>
        </p:nvSpPr>
        <p:spPr>
          <a:xfrm>
            <a:off x="6990835" y="910474"/>
            <a:ext cx="6098058" cy="369332"/>
          </a:xfrm>
          <a:prstGeom prst="rect">
            <a:avLst/>
          </a:prstGeom>
          <a:noFill/>
        </p:spPr>
        <p:txBody>
          <a:bodyPr wrap="square">
            <a:spAutoFit/>
          </a:bodyPr>
          <a:lstStyle/>
          <a:p>
            <a:r>
              <a:rPr lang="en-CL" sz="1800" dirty="0"/>
              <a:t>(para cada foto)</a:t>
            </a:r>
            <a:endParaRPr lang="en-CL" dirty="0"/>
          </a:p>
        </p:txBody>
      </p:sp>
      <p:cxnSp>
        <p:nvCxnSpPr>
          <p:cNvPr id="3" name="Straight Arrow Connector 2">
            <a:extLst>
              <a:ext uri="{FF2B5EF4-FFF2-40B4-BE49-F238E27FC236}">
                <a16:creationId xmlns:a16="http://schemas.microsoft.com/office/drawing/2014/main" id="{A805FD22-B052-66A8-964F-7546EFEDD893}"/>
              </a:ext>
            </a:extLst>
          </p:cNvPr>
          <p:cNvCxnSpPr>
            <a:cxnSpLocks/>
          </p:cNvCxnSpPr>
          <p:nvPr/>
        </p:nvCxnSpPr>
        <p:spPr>
          <a:xfrm>
            <a:off x="3121031" y="4771338"/>
            <a:ext cx="12067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7259D6B-2A32-2A96-587B-44DD5B59F39C}"/>
              </a:ext>
            </a:extLst>
          </p:cNvPr>
          <p:cNvCxnSpPr>
            <a:cxnSpLocks/>
          </p:cNvCxnSpPr>
          <p:nvPr/>
        </p:nvCxnSpPr>
        <p:spPr>
          <a:xfrm flipV="1">
            <a:off x="4618856" y="3289500"/>
            <a:ext cx="0" cy="12870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FD064CF-00CC-D69B-5717-C2FAD98B2156}"/>
              </a:ext>
            </a:extLst>
          </p:cNvPr>
          <p:cNvSpPr txBox="1"/>
          <p:nvPr/>
        </p:nvSpPr>
        <p:spPr>
          <a:xfrm>
            <a:off x="4618856" y="3870549"/>
            <a:ext cx="333746" cy="369332"/>
          </a:xfrm>
          <a:prstGeom prst="rect">
            <a:avLst/>
          </a:prstGeom>
          <a:solidFill>
            <a:schemeClr val="bg1"/>
          </a:solidFill>
        </p:spPr>
        <p:txBody>
          <a:bodyPr wrap="none" rtlCol="0">
            <a:spAutoFit/>
          </a:bodyPr>
          <a:lstStyle/>
          <a:p>
            <a:r>
              <a:rPr lang="en-CL" dirty="0"/>
              <a:t>N</a:t>
            </a:r>
          </a:p>
        </p:txBody>
      </p:sp>
      <p:sp>
        <p:nvSpPr>
          <p:cNvPr id="15" name="TextBox 14">
            <a:extLst>
              <a:ext uri="{FF2B5EF4-FFF2-40B4-BE49-F238E27FC236}">
                <a16:creationId xmlns:a16="http://schemas.microsoft.com/office/drawing/2014/main" id="{360CC041-869B-448D-C6CD-D68276E1F59A}"/>
              </a:ext>
            </a:extLst>
          </p:cNvPr>
          <p:cNvSpPr txBox="1"/>
          <p:nvPr/>
        </p:nvSpPr>
        <p:spPr>
          <a:xfrm>
            <a:off x="3557523" y="4808464"/>
            <a:ext cx="333746" cy="369332"/>
          </a:xfrm>
          <a:prstGeom prst="rect">
            <a:avLst/>
          </a:prstGeom>
          <a:solidFill>
            <a:schemeClr val="bg1"/>
          </a:solidFill>
        </p:spPr>
        <p:txBody>
          <a:bodyPr wrap="none" rtlCol="0">
            <a:spAutoFit/>
          </a:bodyPr>
          <a:lstStyle/>
          <a:p>
            <a:r>
              <a:rPr lang="en-CL" dirty="0"/>
              <a:t>N</a:t>
            </a:r>
          </a:p>
        </p:txBody>
      </p:sp>
      <p:pic>
        <p:nvPicPr>
          <p:cNvPr id="19" name="Picture 18" descr="A close-up of a brown eye&#10;&#10;Description automatically generated">
            <a:extLst>
              <a:ext uri="{FF2B5EF4-FFF2-40B4-BE49-F238E27FC236}">
                <a16:creationId xmlns:a16="http://schemas.microsoft.com/office/drawing/2014/main" id="{E6542A12-E9E7-E481-B4C4-461C19096E2E}"/>
              </a:ext>
            </a:extLst>
          </p:cNvPr>
          <p:cNvPicPr>
            <a:picLocks noChangeAspect="1"/>
          </p:cNvPicPr>
          <p:nvPr/>
        </p:nvPicPr>
        <p:blipFill>
          <a:blip r:embed="rId2"/>
          <a:stretch>
            <a:fillRect/>
          </a:stretch>
        </p:blipFill>
        <p:spPr>
          <a:xfrm>
            <a:off x="3075888" y="3289500"/>
            <a:ext cx="1297016" cy="1287039"/>
          </a:xfrm>
          <a:prstGeom prst="rect">
            <a:avLst/>
          </a:prstGeom>
        </p:spPr>
      </p:pic>
      <p:pic>
        <p:nvPicPr>
          <p:cNvPr id="20" name="Picture 19" descr="A close-up of a brown eye&#10;&#10;Description automatically generated">
            <a:extLst>
              <a:ext uri="{FF2B5EF4-FFF2-40B4-BE49-F238E27FC236}">
                <a16:creationId xmlns:a16="http://schemas.microsoft.com/office/drawing/2014/main" id="{3D81C7BA-B9C3-F3C6-95C0-43BD720190E3}"/>
              </a:ext>
            </a:extLst>
          </p:cNvPr>
          <p:cNvPicPr>
            <a:picLocks/>
          </p:cNvPicPr>
          <p:nvPr/>
        </p:nvPicPr>
        <p:blipFill>
          <a:blip r:embed="rId2"/>
          <a:stretch>
            <a:fillRect/>
          </a:stretch>
        </p:blipFill>
        <p:spPr>
          <a:xfrm>
            <a:off x="6706630" y="3078293"/>
            <a:ext cx="1908000" cy="1908000"/>
          </a:xfrm>
          <a:prstGeom prst="rect">
            <a:avLst/>
          </a:prstGeom>
        </p:spPr>
      </p:pic>
    </p:spTree>
    <p:extLst>
      <p:ext uri="{BB962C8B-B14F-4D97-AF65-F5344CB8AC3E}">
        <p14:creationId xmlns:p14="http://schemas.microsoft.com/office/powerpoint/2010/main" val="4081766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902</Words>
  <Application>Microsoft Macintosh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Reconocimiento de Iris</vt:lpstr>
      <vt:lpstr>PowerPoint Presentation</vt:lpstr>
      <vt:lpstr>PASO 1: Adquisición de fotos</vt:lpstr>
      <vt:lpstr>PASO 1: Adquisición de fotos  (foto ojo izquierdo)</vt:lpstr>
      <vt:lpstr>PASO 1: Adquisición de fotos  (foto ojo izquierdo)</vt:lpstr>
      <vt:lpstr>PASO 1: Adquisición de fotos  (foto ojo izquierdo)</vt:lpstr>
      <vt:lpstr>PASO 2: Cropping &amp; Resize</vt:lpstr>
      <vt:lpstr>PASO 2: Cropping &amp; Resize</vt:lpstr>
      <vt:lpstr>PASO 2: Cropping &amp; Resize</vt:lpstr>
      <vt:lpstr>ENTREGA 29 de mayo 9pm</vt:lpstr>
      <vt:lpstr>PROYECTO</vt:lpstr>
      <vt:lpstr>Diseño</vt:lpstr>
      <vt:lpstr>Evaluación de Desempeño (1/2):</vt:lpstr>
      <vt:lpstr>Evaluación de Desempeño (2/2):</vt:lpstr>
      <vt:lpstr>Fechas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c:title>
  <dc:creator>Domingo Mery Quiroz</dc:creator>
  <cp:lastModifiedBy>Domingo Mery</cp:lastModifiedBy>
  <cp:revision>17</cp:revision>
  <dcterms:created xsi:type="dcterms:W3CDTF">2022-10-12T11:43:36Z</dcterms:created>
  <dcterms:modified xsi:type="dcterms:W3CDTF">2023-05-23T16:59:00Z</dcterms:modified>
</cp:coreProperties>
</file>