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459" r:id="rId2"/>
    <p:sldId id="447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9" r:id="rId15"/>
    <p:sldId id="483" r:id="rId16"/>
    <p:sldId id="482" r:id="rId17"/>
    <p:sldId id="475" r:id="rId18"/>
    <p:sldId id="477" r:id="rId19"/>
    <p:sldId id="476" r:id="rId20"/>
    <p:sldId id="474" r:id="rId21"/>
    <p:sldId id="473" r:id="rId22"/>
    <p:sldId id="472" r:id="rId23"/>
    <p:sldId id="484" r:id="rId24"/>
    <p:sldId id="478" r:id="rId25"/>
    <p:sldId id="480" r:id="rId26"/>
    <p:sldId id="783" r:id="rId27"/>
    <p:sldId id="434" r:id="rId28"/>
    <p:sldId id="436" r:id="rId29"/>
    <p:sldId id="437" r:id="rId30"/>
    <p:sldId id="438" r:id="rId31"/>
    <p:sldId id="432" r:id="rId32"/>
    <p:sldId id="784" r:id="rId33"/>
    <p:sldId id="795" r:id="rId34"/>
    <p:sldId id="796" r:id="rId35"/>
    <p:sldId id="797" r:id="rId36"/>
    <p:sldId id="798" r:id="rId37"/>
    <p:sldId id="79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3"/>
    <p:restoredTop sz="90775" autoAdjust="0"/>
  </p:normalViewPr>
  <p:slideViewPr>
    <p:cSldViewPr snapToGrid="0" snapToObjects="1">
      <p:cViewPr>
        <p:scale>
          <a:sx n="187" d="100"/>
          <a:sy n="187" d="100"/>
        </p:scale>
        <p:origin x="8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1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4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53A1-28B8-8B4F-88CC-4A135F42EF1F}" type="datetime1">
              <a:rPr lang="en-AU" smtClean="0"/>
              <a:t>28/6/21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54423-22F5-4F46-A25E-9FDD644E7935}" type="datetime1">
              <a:rPr lang="en-AU" smtClean="0"/>
              <a:t>28/6/21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040A1-1010-074F-949F-684C650A5E21}" type="datetime1">
              <a:rPr lang="en-AU" smtClean="0"/>
              <a:t>28/6/21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611A-B02D-1F4F-ABE1-DD6B0E739787}" type="datetime1">
              <a:rPr lang="en-AU" smtClean="0"/>
              <a:t>28/6/21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D48BB-5A05-094B-8DBE-76C445B85513}" type="datetime1">
              <a:rPr lang="en-AU" smtClean="0"/>
              <a:t>28/6/21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5B1A-9200-414D-929C-592FC444DEFB}" type="datetime1">
              <a:rPr lang="en-AU" smtClean="0"/>
              <a:t>28/6/21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F1A5-6770-3643-87BF-3ECF50448A88}" type="datetime1">
              <a:rPr lang="en-AU" smtClean="0"/>
              <a:t>28/6/21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E451-63A8-4D49-A4E8-9BD440CA9C74}" type="datetime1">
              <a:rPr lang="en-AU" smtClean="0"/>
              <a:t>28/6/21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2912-BF01-A348-86D8-0AA8AE56D5AF}" type="datetime1">
              <a:rPr lang="en-AU" smtClean="0"/>
              <a:t>28/6/21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007-5B7B-B049-9D43-7191DBD9A336}" type="datetime1">
              <a:rPr lang="en-AU" smtClean="0"/>
              <a:t>28/6/21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3B72-D1A2-7347-A2EE-C2863BE13B6A}" type="datetime1">
              <a:rPr lang="en-AU" smtClean="0"/>
              <a:t>28/6/21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4D64-5BF8-E548-94E2-2794D88786C0}" type="datetime1">
              <a:rPr lang="en-AU" smtClean="0"/>
              <a:t>28/6/21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Clustering: K-means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78380-B876-A448-82B0-C80C8CCC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397913" y="1119194"/>
            <a:ext cx="4223151" cy="38671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F13206-7E8F-3F44-8695-0233D709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25AC43-88A8-7E40-80D1-D160E5DB82EF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90848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397913" y="1119194"/>
            <a:ext cx="4223151" cy="386715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25673E-E427-9C48-9AAC-4340F596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82DDFB-F293-5441-AAC2-50EC18B5953D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142510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22121" y="1028700"/>
            <a:ext cx="256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until convergence</a:t>
            </a:r>
          </a:p>
        </p:txBody>
      </p:sp>
      <p:sp>
        <p:nvSpPr>
          <p:cNvPr id="28" name="Oval 27"/>
          <p:cNvSpPr/>
          <p:nvPr/>
        </p:nvSpPr>
        <p:spPr>
          <a:xfrm>
            <a:off x="5941231" y="391003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276597" y="2076462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E5667D-88BB-6C43-9017-099D7D6D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12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192D02-3ED2-1049-9991-56917C143456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808752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5811" y="14269"/>
            <a:ext cx="7070590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Algorithm: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400" dirty="0"/>
              <a:t>Input Data X = {x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} and number of clusters K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Centroids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en-US" sz="2400" dirty="0"/>
              <a:t>}  = random K points of X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For each data point x</a:t>
            </a:r>
            <a:r>
              <a:rPr lang="en-US" sz="2400" baseline="-25000" dirty="0"/>
              <a:t>i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      Compute distance </a:t>
            </a:r>
            <a:r>
              <a:rPr lang="en-US" sz="2400" dirty="0" err="1"/>
              <a:t>d</a:t>
            </a:r>
            <a:r>
              <a:rPr lang="en-US" sz="2400" baseline="-25000" dirty="0" err="1"/>
              <a:t>ij</a:t>
            </a:r>
            <a:r>
              <a:rPr lang="en-US" sz="2400" dirty="0"/>
              <a:t> = d(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,c</a:t>
            </a:r>
            <a:r>
              <a:rPr lang="en-US" sz="2400" baseline="-25000" dirty="0" err="1"/>
              <a:t>j</a:t>
            </a:r>
            <a:r>
              <a:rPr lang="en-US" sz="2400" dirty="0"/>
              <a:t>)  </a:t>
            </a:r>
            <a:r>
              <a:rPr lang="en-US" sz="2400" dirty="0" err="1"/>
              <a:t>i</a:t>
            </a:r>
            <a:r>
              <a:rPr lang="en-US" sz="2400" dirty="0"/>
              <a:t>=1,...,N, j=1,...K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      Assign x</a:t>
            </a:r>
            <a:r>
              <a:rPr lang="en-US" sz="2400" baseline="-25000" dirty="0"/>
              <a:t>i</a:t>
            </a:r>
            <a:r>
              <a:rPr lang="en-US" sz="2400" dirty="0"/>
              <a:t> to the nearest centroid: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argmin</a:t>
            </a:r>
            <a:r>
              <a:rPr lang="en-US" sz="2400" baseline="-25000" dirty="0" err="1"/>
              <a:t>j</a:t>
            </a:r>
            <a:r>
              <a:rPr lang="en-US" sz="2400" dirty="0"/>
              <a:t>{</a:t>
            </a:r>
            <a:r>
              <a:rPr lang="en-US" sz="2400" dirty="0" err="1"/>
              <a:t>d</a:t>
            </a:r>
            <a:r>
              <a:rPr lang="en-US" sz="2400" baseline="-25000" dirty="0" err="1"/>
              <a:t>ij</a:t>
            </a:r>
            <a:r>
              <a:rPr lang="en-US" sz="2400" dirty="0"/>
              <a:t>}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Compute the new centroids of each cluster</a:t>
            </a:r>
          </a:p>
          <a:p>
            <a:r>
              <a:rPr lang="en-US" sz="2400" dirty="0"/>
              <a:t>	      c</a:t>
            </a:r>
            <a:r>
              <a:rPr lang="en-US" sz="16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= mean(x</a:t>
            </a:r>
            <a:r>
              <a:rPr lang="en-US" sz="2400" baseline="-25000" dirty="0"/>
              <a:t>i</a:t>
            </a:r>
            <a:r>
              <a:rPr lang="en-US" sz="2400" dirty="0"/>
              <a:t>)  for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j</a:t>
            </a:r>
          </a:p>
          <a:p>
            <a:endParaRPr lang="en-US" sz="2400" dirty="0"/>
          </a:p>
          <a:p>
            <a:pPr marL="457200" indent="-457200">
              <a:buAutoNum type="arabicPeriod" startAt="7"/>
            </a:pPr>
            <a:r>
              <a:rPr lang="en-US" sz="2400" dirty="0"/>
              <a:t>if c</a:t>
            </a:r>
            <a:r>
              <a:rPr lang="en-US" sz="16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     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</a:t>
            </a:r>
            <a:r>
              <a:rPr lang="en-US" sz="2400" dirty="0"/>
              <a:t>then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dirty="0"/>
              <a:t> = c</a:t>
            </a:r>
            <a:r>
              <a:rPr lang="en-US" sz="16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  go to step 3</a:t>
            </a:r>
          </a:p>
          <a:p>
            <a:pPr marL="457200" indent="-457200">
              <a:buAutoNum type="arabicPeriod" startAt="7"/>
            </a:pPr>
            <a:endParaRPr lang="en-US" sz="2400" dirty="0"/>
          </a:p>
          <a:p>
            <a:pPr marL="457200" indent="-457200">
              <a:buAutoNum type="arabicPeriod" startAt="7"/>
            </a:pPr>
            <a:r>
              <a:rPr lang="en-US" sz="2400" dirty="0"/>
              <a:t>Output: {c</a:t>
            </a:r>
            <a:r>
              <a:rPr lang="en-US" sz="2400" baseline="30000" dirty="0"/>
              <a:t>*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30000" dirty="0"/>
              <a:t>*</a:t>
            </a:r>
            <a:r>
              <a:rPr lang="en-US" sz="2400" baseline="-25000" dirty="0"/>
              <a:t>2</a:t>
            </a:r>
            <a:r>
              <a:rPr lang="en-US" sz="2400" dirty="0"/>
              <a:t>, ... c</a:t>
            </a:r>
            <a:r>
              <a:rPr lang="en-US" sz="2400" baseline="30000" dirty="0"/>
              <a:t>*</a:t>
            </a:r>
            <a:r>
              <a:rPr lang="en-US" sz="2400" baseline="-25000" dirty="0"/>
              <a:t>K</a:t>
            </a:r>
            <a:r>
              <a:rPr lang="en-US" sz="2400" dirty="0"/>
              <a:t>} and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for </a:t>
            </a:r>
            <a:r>
              <a:rPr lang="en-US" sz="2400" dirty="0" err="1"/>
              <a:t>i</a:t>
            </a:r>
            <a:r>
              <a:rPr lang="en-US" sz="2400" dirty="0"/>
              <a:t>=1,...,N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44" y="5619748"/>
            <a:ext cx="257184" cy="3429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449C4A-2E27-E542-A6BE-39377636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2260E-099C-544B-A590-A8D68765F71A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59113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DEC7-F0B9-9845-9D94-99D414E6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Example: Two Clouds of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B7EB1-8464-A14B-A3ED-C732E1B1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3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AE23772-2C42-9B41-B235-997A2101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95" y="0"/>
            <a:ext cx="7595810" cy="6858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D5C7BEC-DF29-4549-BF67-3DD89E4D636A}"/>
              </a:ext>
            </a:extLst>
          </p:cNvPr>
          <p:cNvGrpSpPr/>
          <p:nvPr/>
        </p:nvGrpSpPr>
        <p:grpSpPr>
          <a:xfrm>
            <a:off x="-1003800" y="-466166"/>
            <a:ext cx="10982959" cy="8144259"/>
            <a:chOff x="-1003800" y="-466166"/>
            <a:chExt cx="10982959" cy="814425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F54328-FFC2-D940-A2A6-AFF5E4EEB82D}"/>
                </a:ext>
              </a:extLst>
            </p:cNvPr>
            <p:cNvSpPr/>
            <p:nvPr/>
          </p:nvSpPr>
          <p:spPr>
            <a:xfrm>
              <a:off x="0" y="0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451FE4-D7D0-B540-97AA-B3AE1D6FBD4F}"/>
                </a:ext>
              </a:extLst>
            </p:cNvPr>
            <p:cNvSpPr/>
            <p:nvPr/>
          </p:nvSpPr>
          <p:spPr>
            <a:xfrm>
              <a:off x="0" y="6190306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02FD88D-AE71-8C4C-849C-68913C26B929}"/>
                </a:ext>
              </a:extLst>
            </p:cNvPr>
            <p:cNvSpPr/>
            <p:nvPr/>
          </p:nvSpPr>
          <p:spPr>
            <a:xfrm>
              <a:off x="-1003800" y="-4661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3D6EB0-264B-9A46-A688-75AA237FF1A4}"/>
                </a:ext>
              </a:extLst>
            </p:cNvPr>
            <p:cNvSpPr/>
            <p:nvPr/>
          </p:nvSpPr>
          <p:spPr>
            <a:xfrm>
              <a:off x="7541006" y="-3137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419312A-2D2E-1540-94BA-344E59E4F4BD}"/>
              </a:ext>
            </a:extLst>
          </p:cNvPr>
          <p:cNvSpPr txBox="1"/>
          <p:nvPr/>
        </p:nvSpPr>
        <p:spPr>
          <a:xfrm>
            <a:off x="159004" y="55055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Input Data</a:t>
            </a:r>
          </a:p>
        </p:txBody>
      </p:sp>
    </p:spTree>
    <p:extLst>
      <p:ext uri="{BB962C8B-B14F-4D97-AF65-F5344CB8AC3E}">
        <p14:creationId xmlns:p14="http://schemas.microsoft.com/office/powerpoint/2010/main" val="2538292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AE23772-2C42-9B41-B235-997A2101D62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774095" y="0"/>
            <a:ext cx="759581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641343-4E15-1B41-92EC-B0783BFC737E}"/>
              </a:ext>
            </a:extLst>
          </p:cNvPr>
          <p:cNvGrpSpPr/>
          <p:nvPr/>
        </p:nvGrpSpPr>
        <p:grpSpPr>
          <a:xfrm>
            <a:off x="-1003800" y="-466166"/>
            <a:ext cx="10982959" cy="8144259"/>
            <a:chOff x="-1003800" y="-466166"/>
            <a:chExt cx="10982959" cy="81442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C8F045-0894-B545-A572-5696BE43E90B}"/>
                </a:ext>
              </a:extLst>
            </p:cNvPr>
            <p:cNvSpPr/>
            <p:nvPr/>
          </p:nvSpPr>
          <p:spPr>
            <a:xfrm>
              <a:off x="0" y="0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F265A5-4287-F145-9AB3-5DCED9D452FD}"/>
                </a:ext>
              </a:extLst>
            </p:cNvPr>
            <p:cNvSpPr/>
            <p:nvPr/>
          </p:nvSpPr>
          <p:spPr>
            <a:xfrm>
              <a:off x="0" y="6190306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2430C9-C2B8-4243-9663-748A68682456}"/>
                </a:ext>
              </a:extLst>
            </p:cNvPr>
            <p:cNvSpPr/>
            <p:nvPr/>
          </p:nvSpPr>
          <p:spPr>
            <a:xfrm>
              <a:off x="-1003800" y="-4661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F22146-5D4C-3546-B90A-2BF2A330C0C2}"/>
                </a:ext>
              </a:extLst>
            </p:cNvPr>
            <p:cNvSpPr/>
            <p:nvPr/>
          </p:nvSpPr>
          <p:spPr>
            <a:xfrm>
              <a:off x="7541006" y="-3137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23A47BF-D3C5-E84F-B18E-EF4DAA0B0D4E}"/>
              </a:ext>
            </a:extLst>
          </p:cNvPr>
          <p:cNvSpPr/>
          <p:nvPr/>
        </p:nvSpPr>
        <p:spPr>
          <a:xfrm>
            <a:off x="6096000" y="1729839"/>
            <a:ext cx="1184783" cy="3858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08C308-0F21-294A-9BBE-FDACD8DE2B55}"/>
              </a:ext>
            </a:extLst>
          </p:cNvPr>
          <p:cNvSpPr/>
          <p:nvPr/>
        </p:nvSpPr>
        <p:spPr>
          <a:xfrm>
            <a:off x="3487783" y="2808514"/>
            <a:ext cx="80417" cy="71431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63C4D2-116B-0548-8227-15945BE6C466}"/>
              </a:ext>
            </a:extLst>
          </p:cNvPr>
          <p:cNvSpPr/>
          <p:nvPr/>
        </p:nvSpPr>
        <p:spPr>
          <a:xfrm>
            <a:off x="3860763" y="2538660"/>
            <a:ext cx="80417" cy="71431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D5BCE1-67C0-6245-BDF9-C56E76190E85}"/>
              </a:ext>
            </a:extLst>
          </p:cNvPr>
          <p:cNvSpPr txBox="1"/>
          <p:nvPr/>
        </p:nvSpPr>
        <p:spPr>
          <a:xfrm>
            <a:off x="159004" y="55055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Iteration 0:</a:t>
            </a:r>
          </a:p>
        </p:txBody>
      </p:sp>
    </p:spTree>
    <p:extLst>
      <p:ext uri="{BB962C8B-B14F-4D97-AF65-F5344CB8AC3E}">
        <p14:creationId xmlns:p14="http://schemas.microsoft.com/office/powerpoint/2010/main" val="230553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F7C0F-3743-464C-95D7-B6106C33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498952" y="-146006"/>
            <a:ext cx="8109471" cy="73733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783CC5-D016-6D45-959D-3FCEB1A0AF96}"/>
              </a:ext>
            </a:extLst>
          </p:cNvPr>
          <p:cNvCxnSpPr/>
          <p:nvPr/>
        </p:nvCxnSpPr>
        <p:spPr>
          <a:xfrm>
            <a:off x="2735924" y="1335388"/>
            <a:ext cx="3108960" cy="43368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256D292-66AA-FB4B-8196-89D03BFD4092}"/>
              </a:ext>
            </a:extLst>
          </p:cNvPr>
          <p:cNvSpPr/>
          <p:nvPr/>
        </p:nvSpPr>
        <p:spPr>
          <a:xfrm>
            <a:off x="3487783" y="2808514"/>
            <a:ext cx="80417" cy="7143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44A6E0-271A-FD40-B463-E1627BFE33E9}"/>
              </a:ext>
            </a:extLst>
          </p:cNvPr>
          <p:cNvSpPr/>
          <p:nvPr/>
        </p:nvSpPr>
        <p:spPr>
          <a:xfrm>
            <a:off x="3860763" y="2538660"/>
            <a:ext cx="80417" cy="7143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BBA082E-FCC5-2642-8D3A-4BCEDE05E378}"/>
              </a:ext>
            </a:extLst>
          </p:cNvPr>
          <p:cNvGrpSpPr/>
          <p:nvPr/>
        </p:nvGrpSpPr>
        <p:grpSpPr>
          <a:xfrm>
            <a:off x="-1003800" y="-466166"/>
            <a:ext cx="10982959" cy="8144259"/>
            <a:chOff x="-1003800" y="-466166"/>
            <a:chExt cx="10982959" cy="814425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3C17526-2551-A14C-8D54-57A11923E174}"/>
                </a:ext>
              </a:extLst>
            </p:cNvPr>
            <p:cNvSpPr/>
            <p:nvPr/>
          </p:nvSpPr>
          <p:spPr>
            <a:xfrm>
              <a:off x="0" y="0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D86972-2EDD-EF44-87C0-07A40E5B7312}"/>
                </a:ext>
              </a:extLst>
            </p:cNvPr>
            <p:cNvSpPr/>
            <p:nvPr/>
          </p:nvSpPr>
          <p:spPr>
            <a:xfrm>
              <a:off x="0" y="6190306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49313C-1803-9944-9D58-D76868D3C6EF}"/>
                </a:ext>
              </a:extLst>
            </p:cNvPr>
            <p:cNvSpPr/>
            <p:nvPr/>
          </p:nvSpPr>
          <p:spPr>
            <a:xfrm>
              <a:off x="-1003800" y="-4661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87ECA5-B730-624B-8AA6-D219309B4DC7}"/>
                </a:ext>
              </a:extLst>
            </p:cNvPr>
            <p:cNvSpPr/>
            <p:nvPr/>
          </p:nvSpPr>
          <p:spPr>
            <a:xfrm>
              <a:off x="7541006" y="-3137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39D64A-1C7F-384D-A91C-C934F339A9A0}"/>
              </a:ext>
            </a:extLst>
          </p:cNvPr>
          <p:cNvGrpSpPr/>
          <p:nvPr/>
        </p:nvGrpSpPr>
        <p:grpSpPr>
          <a:xfrm>
            <a:off x="3657600" y="2408831"/>
            <a:ext cx="5105413" cy="646331"/>
            <a:chOff x="3657600" y="2408831"/>
            <a:chExt cx="5105413" cy="64633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AB6768-49F3-2A46-A7A1-A91DF0EB2FCC}"/>
                </a:ext>
              </a:extLst>
            </p:cNvPr>
            <p:cNvSpPr txBox="1"/>
            <p:nvPr/>
          </p:nvSpPr>
          <p:spPr>
            <a:xfrm>
              <a:off x="7792876" y="2408831"/>
              <a:ext cx="9701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Random</a:t>
              </a:r>
            </a:p>
            <a:p>
              <a:r>
                <a:rPr lang="en-US" dirty="0"/>
                <a:t>points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700EB11-BCD2-4543-A46A-F727B4E116A6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09" y="2610091"/>
              <a:ext cx="3543508" cy="75439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EF13542-128B-6548-95AC-905F810C1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844229"/>
              <a:ext cx="3946117" cy="35717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41DBAB-4592-5747-9B49-70CD615DE4F3}"/>
              </a:ext>
            </a:extLst>
          </p:cNvPr>
          <p:cNvGrpSpPr/>
          <p:nvPr/>
        </p:nvGrpSpPr>
        <p:grpSpPr>
          <a:xfrm>
            <a:off x="5512631" y="4831041"/>
            <a:ext cx="3536303" cy="646331"/>
            <a:chOff x="3657600" y="2497543"/>
            <a:chExt cx="3536303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22E17AC-8C56-8F43-89E7-AC54EB4A2FFA}"/>
                </a:ext>
              </a:extLst>
            </p:cNvPr>
            <p:cNvSpPr txBox="1"/>
            <p:nvPr/>
          </p:nvSpPr>
          <p:spPr>
            <a:xfrm>
              <a:off x="5998191" y="2497543"/>
              <a:ext cx="11957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Separation</a:t>
              </a:r>
            </a:p>
            <a:p>
              <a:r>
                <a:rPr lang="en-US" dirty="0"/>
                <a:t>line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C6569D5-4487-6845-A0FE-0ED3ECC67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2808514"/>
              <a:ext cx="2306472" cy="71431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6A328DF-88ED-E64D-9CC9-BDB6BF70F79A}"/>
              </a:ext>
            </a:extLst>
          </p:cNvPr>
          <p:cNvSpPr txBox="1"/>
          <p:nvPr/>
        </p:nvSpPr>
        <p:spPr>
          <a:xfrm>
            <a:off x="159004" y="55055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Iteration 1:</a:t>
            </a:r>
          </a:p>
        </p:txBody>
      </p:sp>
    </p:spTree>
    <p:extLst>
      <p:ext uri="{BB962C8B-B14F-4D97-AF65-F5344CB8AC3E}">
        <p14:creationId xmlns:p14="http://schemas.microsoft.com/office/powerpoint/2010/main" val="121405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F7C0F-3743-464C-95D7-B6106C33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498952" y="-146006"/>
            <a:ext cx="8109471" cy="737334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A6BBC70-C20D-CD43-8B72-75E9B3691C51}"/>
              </a:ext>
            </a:extLst>
          </p:cNvPr>
          <p:cNvGrpSpPr/>
          <p:nvPr/>
        </p:nvGrpSpPr>
        <p:grpSpPr>
          <a:xfrm>
            <a:off x="-1003800" y="-466166"/>
            <a:ext cx="10982959" cy="8144259"/>
            <a:chOff x="-1003800" y="-466166"/>
            <a:chExt cx="10982959" cy="81442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FA5C2E-9042-0243-9A0D-E29294103088}"/>
                </a:ext>
              </a:extLst>
            </p:cNvPr>
            <p:cNvSpPr/>
            <p:nvPr/>
          </p:nvSpPr>
          <p:spPr>
            <a:xfrm>
              <a:off x="0" y="0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89F8DD-32C8-C440-B9D1-781121DEF10C}"/>
                </a:ext>
              </a:extLst>
            </p:cNvPr>
            <p:cNvSpPr/>
            <p:nvPr/>
          </p:nvSpPr>
          <p:spPr>
            <a:xfrm>
              <a:off x="0" y="6190306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C8AC8B-8395-1D45-BD82-41ECACD286C9}"/>
                </a:ext>
              </a:extLst>
            </p:cNvPr>
            <p:cNvSpPr/>
            <p:nvPr/>
          </p:nvSpPr>
          <p:spPr>
            <a:xfrm>
              <a:off x="-1003800" y="-4661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E79061-0F2C-D245-8C96-A1AE6E3F404F}"/>
                </a:ext>
              </a:extLst>
            </p:cNvPr>
            <p:cNvSpPr/>
            <p:nvPr/>
          </p:nvSpPr>
          <p:spPr>
            <a:xfrm>
              <a:off x="7541006" y="-3137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76B3FAA-B472-0149-A837-57E30175E9D3}"/>
              </a:ext>
            </a:extLst>
          </p:cNvPr>
          <p:cNvSpPr txBox="1"/>
          <p:nvPr/>
        </p:nvSpPr>
        <p:spPr>
          <a:xfrm>
            <a:off x="159004" y="55055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Iteration 1:</a:t>
            </a:r>
          </a:p>
        </p:txBody>
      </p:sp>
    </p:spTree>
    <p:extLst>
      <p:ext uri="{BB962C8B-B14F-4D97-AF65-F5344CB8AC3E}">
        <p14:creationId xmlns:p14="http://schemas.microsoft.com/office/powerpoint/2010/main" val="2383957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F7C0F-3743-464C-95D7-B6106C33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498952" y="-146006"/>
            <a:ext cx="8109471" cy="737334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256D292-66AA-FB4B-8196-89D03BFD4092}"/>
              </a:ext>
            </a:extLst>
          </p:cNvPr>
          <p:cNvSpPr/>
          <p:nvPr/>
        </p:nvSpPr>
        <p:spPr>
          <a:xfrm>
            <a:off x="4012745" y="3382878"/>
            <a:ext cx="80417" cy="7143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44A6E0-271A-FD40-B463-E1627BFE33E9}"/>
              </a:ext>
            </a:extLst>
          </p:cNvPr>
          <p:cNvSpPr/>
          <p:nvPr/>
        </p:nvSpPr>
        <p:spPr>
          <a:xfrm>
            <a:off x="4670161" y="3913688"/>
            <a:ext cx="80417" cy="71431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02FE42-E6F4-D645-BA5A-62C2FBA140AF}"/>
              </a:ext>
            </a:extLst>
          </p:cNvPr>
          <p:cNvCxnSpPr>
            <a:cxnSpLocks/>
          </p:cNvCxnSpPr>
          <p:nvPr/>
        </p:nvCxnSpPr>
        <p:spPr>
          <a:xfrm flipH="1">
            <a:off x="3276600" y="2533650"/>
            <a:ext cx="2152651" cy="234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4E5A0D-6A48-144D-8386-8DC4858843E3}"/>
              </a:ext>
            </a:extLst>
          </p:cNvPr>
          <p:cNvGrpSpPr/>
          <p:nvPr/>
        </p:nvGrpSpPr>
        <p:grpSpPr>
          <a:xfrm>
            <a:off x="-1003800" y="-466166"/>
            <a:ext cx="10982959" cy="8144259"/>
            <a:chOff x="-1003800" y="-466166"/>
            <a:chExt cx="10982959" cy="81442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AFF2F-EFDE-C54D-9BE2-E1AFCF84BCC8}"/>
                </a:ext>
              </a:extLst>
            </p:cNvPr>
            <p:cNvSpPr/>
            <p:nvPr/>
          </p:nvSpPr>
          <p:spPr>
            <a:xfrm>
              <a:off x="0" y="0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F80CF3B-18B7-F24B-A9E2-7DF9C29B2CF5}"/>
                </a:ext>
              </a:extLst>
            </p:cNvPr>
            <p:cNvSpPr/>
            <p:nvPr/>
          </p:nvSpPr>
          <p:spPr>
            <a:xfrm>
              <a:off x="0" y="6190306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E23687-97CE-E44A-9F14-7642C359440B}"/>
                </a:ext>
              </a:extLst>
            </p:cNvPr>
            <p:cNvSpPr/>
            <p:nvPr/>
          </p:nvSpPr>
          <p:spPr>
            <a:xfrm>
              <a:off x="-1003800" y="-4661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DAE2B5-FD7B-5443-950C-2B8BE9A724D3}"/>
                </a:ext>
              </a:extLst>
            </p:cNvPr>
            <p:cNvSpPr/>
            <p:nvPr/>
          </p:nvSpPr>
          <p:spPr>
            <a:xfrm>
              <a:off x="7541006" y="-3137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074318-90D0-3940-9399-67B6EA2D9EA4}"/>
              </a:ext>
            </a:extLst>
          </p:cNvPr>
          <p:cNvGrpSpPr/>
          <p:nvPr/>
        </p:nvGrpSpPr>
        <p:grpSpPr>
          <a:xfrm>
            <a:off x="4162567" y="2570714"/>
            <a:ext cx="4614672" cy="1342974"/>
            <a:chOff x="4162567" y="2570714"/>
            <a:chExt cx="4614672" cy="134297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295768-6F51-9F48-A77B-346FCC4BF6F9}"/>
                </a:ext>
              </a:extLst>
            </p:cNvPr>
            <p:cNvSpPr txBox="1"/>
            <p:nvPr/>
          </p:nvSpPr>
          <p:spPr>
            <a:xfrm>
              <a:off x="7694314" y="2570714"/>
              <a:ext cx="1082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Centroids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B750238-2D40-0241-B3B9-1B89A452D1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2567" y="2685530"/>
              <a:ext cx="3441150" cy="743470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199481F-61BE-594D-B803-64D163763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7660" y="2844230"/>
              <a:ext cx="2786057" cy="1069458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8B7CED-2D5F-4A40-A243-BF0C48730845}"/>
              </a:ext>
            </a:extLst>
          </p:cNvPr>
          <p:cNvGrpSpPr/>
          <p:nvPr/>
        </p:nvGrpSpPr>
        <p:grpSpPr>
          <a:xfrm>
            <a:off x="3712191" y="4544704"/>
            <a:ext cx="5336743" cy="932668"/>
            <a:chOff x="1857160" y="2211206"/>
            <a:chExt cx="5336743" cy="9326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0289E21-BC1D-334F-8B72-05E0FE132588}"/>
                </a:ext>
              </a:extLst>
            </p:cNvPr>
            <p:cNvSpPr txBox="1"/>
            <p:nvPr/>
          </p:nvSpPr>
          <p:spPr>
            <a:xfrm>
              <a:off x="5998191" y="2497543"/>
              <a:ext cx="11957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Separation</a:t>
              </a:r>
            </a:p>
            <a:p>
              <a:r>
                <a:rPr lang="en-US" dirty="0"/>
                <a:t>line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1C7789-5F80-4241-85E0-4BEE5439407F}"/>
                </a:ext>
              </a:extLst>
            </p:cNvPr>
            <p:cNvCxnSpPr>
              <a:cxnSpLocks/>
            </p:cNvCxnSpPr>
            <p:nvPr/>
          </p:nvCxnSpPr>
          <p:spPr>
            <a:xfrm>
              <a:off x="1857160" y="2211206"/>
              <a:ext cx="4106912" cy="597309"/>
            </a:xfrm>
            <a:prstGeom prst="straightConnector1">
              <a:avLst/>
            </a:prstGeom>
            <a:ln>
              <a:solidFill>
                <a:srgbClr val="0070C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96CB9E8-48C6-FB4C-B408-A0428C540D10}"/>
              </a:ext>
            </a:extLst>
          </p:cNvPr>
          <p:cNvSpPr txBox="1"/>
          <p:nvPr/>
        </p:nvSpPr>
        <p:spPr>
          <a:xfrm>
            <a:off x="159004" y="55055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Iteration 2:</a:t>
            </a:r>
          </a:p>
        </p:txBody>
      </p:sp>
    </p:spTree>
    <p:extLst>
      <p:ext uri="{BB962C8B-B14F-4D97-AF65-F5344CB8AC3E}">
        <p14:creationId xmlns:p14="http://schemas.microsoft.com/office/powerpoint/2010/main" val="393272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1747" y="14269"/>
            <a:ext cx="7070077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Algorithm: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400" dirty="0"/>
              <a:t>Input Data X = {x</a:t>
            </a:r>
            <a:r>
              <a:rPr lang="en-US" sz="2400" baseline="-25000" dirty="0"/>
              <a:t>1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} and number of clusters K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Centroids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...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en-US" sz="2400" dirty="0"/>
              <a:t>}  = random K points of X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For each data point x</a:t>
            </a:r>
            <a:r>
              <a:rPr lang="en-US" sz="2400" baseline="-25000" dirty="0"/>
              <a:t>i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      Compute distance </a:t>
            </a:r>
            <a:r>
              <a:rPr lang="en-US" sz="2400" dirty="0" err="1"/>
              <a:t>d</a:t>
            </a:r>
            <a:r>
              <a:rPr lang="en-US" sz="2400" baseline="-25000" dirty="0" err="1"/>
              <a:t>ij</a:t>
            </a:r>
            <a:r>
              <a:rPr lang="en-US" sz="2400" dirty="0"/>
              <a:t> = d(</a:t>
            </a:r>
            <a:r>
              <a:rPr lang="en-US" sz="2400" dirty="0" err="1"/>
              <a:t>x</a:t>
            </a:r>
            <a:r>
              <a:rPr lang="en-US" sz="2400" baseline="-25000" dirty="0" err="1"/>
              <a:t>i</a:t>
            </a:r>
            <a:r>
              <a:rPr lang="en-US" sz="2400" dirty="0" err="1"/>
              <a:t>,c</a:t>
            </a:r>
            <a:r>
              <a:rPr lang="en-US" sz="2400" baseline="-25000" dirty="0" err="1"/>
              <a:t>j</a:t>
            </a:r>
            <a:r>
              <a:rPr lang="en-US" sz="2400" dirty="0"/>
              <a:t>)  </a:t>
            </a:r>
            <a:r>
              <a:rPr lang="en-US" sz="2400" dirty="0" err="1"/>
              <a:t>i</a:t>
            </a:r>
            <a:r>
              <a:rPr lang="en-US" sz="2400" dirty="0"/>
              <a:t>=1,...,N, j=1,...K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       Assign x</a:t>
            </a:r>
            <a:r>
              <a:rPr lang="en-US" sz="2400" baseline="-25000" dirty="0"/>
              <a:t>i</a:t>
            </a:r>
            <a:r>
              <a:rPr lang="en-US" sz="2400" dirty="0"/>
              <a:t> to the nearest centroid: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argmin</a:t>
            </a:r>
            <a:r>
              <a:rPr lang="en-US" sz="2400" baseline="-25000" dirty="0" err="1"/>
              <a:t>j</a:t>
            </a:r>
            <a:r>
              <a:rPr lang="en-US" sz="2400" dirty="0"/>
              <a:t>{</a:t>
            </a:r>
            <a:r>
              <a:rPr lang="en-US" sz="2400" dirty="0" err="1"/>
              <a:t>d</a:t>
            </a:r>
            <a:r>
              <a:rPr lang="en-US" sz="2400" baseline="-25000" dirty="0" err="1"/>
              <a:t>ij</a:t>
            </a:r>
            <a:r>
              <a:rPr lang="en-US" sz="2400" dirty="0"/>
              <a:t>}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Compute the new centroids of each cluster</a:t>
            </a:r>
          </a:p>
          <a:p>
            <a:r>
              <a:rPr lang="en-US" sz="2400" dirty="0"/>
              <a:t>	      c</a:t>
            </a:r>
            <a:r>
              <a:rPr lang="en-US" sz="24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= mean(x</a:t>
            </a:r>
            <a:r>
              <a:rPr lang="en-US" sz="2400" baseline="-25000" dirty="0"/>
              <a:t>i</a:t>
            </a:r>
            <a:r>
              <a:rPr lang="en-US" sz="2400" dirty="0"/>
              <a:t>)  for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= j</a:t>
            </a:r>
          </a:p>
          <a:p>
            <a:endParaRPr lang="en-US" sz="2400" dirty="0"/>
          </a:p>
          <a:p>
            <a:pPr marL="457200" indent="-457200">
              <a:buAutoNum type="arabicPeriod" startAt="7"/>
            </a:pPr>
            <a:r>
              <a:rPr lang="en-US" sz="2400" dirty="0"/>
              <a:t>if c</a:t>
            </a:r>
            <a:r>
              <a:rPr lang="en-US" sz="24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     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baseline="-25000" dirty="0"/>
              <a:t> </a:t>
            </a:r>
            <a:r>
              <a:rPr lang="en-US" sz="2400" dirty="0"/>
              <a:t>then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r>
              <a:rPr lang="en-US" sz="2400" dirty="0"/>
              <a:t> = c</a:t>
            </a:r>
            <a:r>
              <a:rPr lang="en-US" sz="2400" baseline="30000" dirty="0"/>
              <a:t>*</a:t>
            </a:r>
            <a:r>
              <a:rPr lang="en-US" sz="2400" baseline="-25000" dirty="0"/>
              <a:t>j</a:t>
            </a:r>
            <a:r>
              <a:rPr lang="en-US" sz="2400" dirty="0"/>
              <a:t>   go to step 3</a:t>
            </a:r>
          </a:p>
          <a:p>
            <a:pPr marL="457200" indent="-457200">
              <a:buAutoNum type="arabicPeriod" startAt="7"/>
            </a:pPr>
            <a:endParaRPr lang="en-US" sz="2400" dirty="0"/>
          </a:p>
          <a:p>
            <a:pPr marL="457200" indent="-457200">
              <a:buAutoNum type="arabicPeriod" startAt="7"/>
            </a:pPr>
            <a:r>
              <a:rPr lang="en-US" sz="2400" dirty="0"/>
              <a:t>Output: {c</a:t>
            </a:r>
            <a:r>
              <a:rPr lang="en-US" sz="2400" baseline="30000" dirty="0"/>
              <a:t>*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30000" dirty="0"/>
              <a:t>*</a:t>
            </a:r>
            <a:r>
              <a:rPr lang="en-US" sz="2400" baseline="-25000" dirty="0"/>
              <a:t>2</a:t>
            </a:r>
            <a:r>
              <a:rPr lang="en-US" sz="2400" dirty="0"/>
              <a:t>, ... c</a:t>
            </a:r>
            <a:r>
              <a:rPr lang="en-US" sz="2400" baseline="30000" dirty="0"/>
              <a:t>*</a:t>
            </a:r>
            <a:r>
              <a:rPr lang="en-US" sz="2400" baseline="-25000" dirty="0"/>
              <a:t>K</a:t>
            </a:r>
            <a:r>
              <a:rPr lang="en-US" sz="2400" dirty="0"/>
              <a:t>} and </a:t>
            </a:r>
            <a:r>
              <a:rPr lang="en-US" sz="2400" dirty="0" err="1"/>
              <a:t>y</a:t>
            </a:r>
            <a:r>
              <a:rPr lang="en-US" sz="2400" baseline="-25000" dirty="0" err="1"/>
              <a:t>i</a:t>
            </a:r>
            <a:r>
              <a:rPr lang="en-US" sz="2400" dirty="0"/>
              <a:t> for </a:t>
            </a:r>
            <a:r>
              <a:rPr lang="en-US" sz="2400" dirty="0" err="1"/>
              <a:t>i</a:t>
            </a:r>
            <a:r>
              <a:rPr lang="en-US" sz="2400" dirty="0"/>
              <a:t>=1,...,N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909" y="5619748"/>
            <a:ext cx="257184" cy="34291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2F2BF3-7633-D246-B2E7-C78328A5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1353E-9524-C64E-941A-EAE0A813866F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3919498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AE23772-2C42-9B41-B235-997A2101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4095" y="0"/>
            <a:ext cx="7595808" cy="685799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8E48551-EE61-0A4C-A5BE-E671FEE348B5}"/>
              </a:ext>
            </a:extLst>
          </p:cNvPr>
          <p:cNvGrpSpPr/>
          <p:nvPr/>
        </p:nvGrpSpPr>
        <p:grpSpPr>
          <a:xfrm>
            <a:off x="-1003800" y="-466166"/>
            <a:ext cx="10982959" cy="8144259"/>
            <a:chOff x="-1003800" y="-466166"/>
            <a:chExt cx="10982959" cy="81442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C54F7A-B617-0A4E-98B1-2D45A3DE29FA}"/>
                </a:ext>
              </a:extLst>
            </p:cNvPr>
            <p:cNvSpPr/>
            <p:nvPr/>
          </p:nvSpPr>
          <p:spPr>
            <a:xfrm>
              <a:off x="0" y="0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8844B6-9560-D549-AA74-6BB4076EAF15}"/>
                </a:ext>
              </a:extLst>
            </p:cNvPr>
            <p:cNvSpPr/>
            <p:nvPr/>
          </p:nvSpPr>
          <p:spPr>
            <a:xfrm>
              <a:off x="0" y="6190306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DA4C00-547F-8E48-B6BC-2BAA5CA529B8}"/>
                </a:ext>
              </a:extLst>
            </p:cNvPr>
            <p:cNvSpPr/>
            <p:nvPr/>
          </p:nvSpPr>
          <p:spPr>
            <a:xfrm>
              <a:off x="-1003800" y="-4661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C275FF-A5F0-B54C-8559-B91D545E1AD5}"/>
                </a:ext>
              </a:extLst>
            </p:cNvPr>
            <p:cNvSpPr/>
            <p:nvPr/>
          </p:nvSpPr>
          <p:spPr>
            <a:xfrm>
              <a:off x="7541006" y="-3137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2F895-4912-2E49-9090-E21A7A03A964}"/>
              </a:ext>
            </a:extLst>
          </p:cNvPr>
          <p:cNvCxnSpPr>
            <a:cxnSpLocks/>
          </p:cNvCxnSpPr>
          <p:nvPr/>
        </p:nvCxnSpPr>
        <p:spPr>
          <a:xfrm flipH="1">
            <a:off x="3254992" y="2504364"/>
            <a:ext cx="2224584" cy="2388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0B7464-5381-3E4F-9E0D-9F44592DA5FE}"/>
              </a:ext>
            </a:extLst>
          </p:cNvPr>
          <p:cNvSpPr txBox="1"/>
          <p:nvPr/>
        </p:nvSpPr>
        <p:spPr>
          <a:xfrm>
            <a:off x="159004" y="55055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Iteration 3:</a:t>
            </a:r>
          </a:p>
        </p:txBody>
      </p:sp>
    </p:spTree>
    <p:extLst>
      <p:ext uri="{BB962C8B-B14F-4D97-AF65-F5344CB8AC3E}">
        <p14:creationId xmlns:p14="http://schemas.microsoft.com/office/powerpoint/2010/main" val="3126233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AE23772-2C42-9B41-B235-997A2101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4095" y="0"/>
            <a:ext cx="7595809" cy="685799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52785C0-2FE2-5746-A7FE-7C1F409891A8}"/>
              </a:ext>
            </a:extLst>
          </p:cNvPr>
          <p:cNvGrpSpPr/>
          <p:nvPr/>
        </p:nvGrpSpPr>
        <p:grpSpPr>
          <a:xfrm>
            <a:off x="-1003800" y="-466166"/>
            <a:ext cx="10982959" cy="8144259"/>
            <a:chOff x="-1003800" y="-466166"/>
            <a:chExt cx="10982959" cy="81442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B54475-BFDB-B94E-9153-3D4C571EED35}"/>
                </a:ext>
              </a:extLst>
            </p:cNvPr>
            <p:cNvSpPr/>
            <p:nvPr/>
          </p:nvSpPr>
          <p:spPr>
            <a:xfrm>
              <a:off x="0" y="0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469D48-7866-6D46-9153-C124CBD01792}"/>
                </a:ext>
              </a:extLst>
            </p:cNvPr>
            <p:cNvSpPr/>
            <p:nvPr/>
          </p:nvSpPr>
          <p:spPr>
            <a:xfrm>
              <a:off x="0" y="6190306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B7B3AA-93D8-ED4D-A539-9792633D6327}"/>
                </a:ext>
              </a:extLst>
            </p:cNvPr>
            <p:cNvSpPr/>
            <p:nvPr/>
          </p:nvSpPr>
          <p:spPr>
            <a:xfrm>
              <a:off x="-1003800" y="-4661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9BFF4D-A5C3-B54D-98E3-70A323D733E8}"/>
                </a:ext>
              </a:extLst>
            </p:cNvPr>
            <p:cNvSpPr/>
            <p:nvPr/>
          </p:nvSpPr>
          <p:spPr>
            <a:xfrm>
              <a:off x="7541006" y="-3137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B91187-C15D-1041-82E0-03C656B009E7}"/>
              </a:ext>
            </a:extLst>
          </p:cNvPr>
          <p:cNvCxnSpPr>
            <a:cxnSpLocks/>
          </p:cNvCxnSpPr>
          <p:nvPr/>
        </p:nvCxnSpPr>
        <p:spPr>
          <a:xfrm flipH="1">
            <a:off x="3220872" y="2586251"/>
            <a:ext cx="2333767" cy="21904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79CFC8-E4A2-954B-A0C7-BA8413ADEDB3}"/>
              </a:ext>
            </a:extLst>
          </p:cNvPr>
          <p:cNvSpPr txBox="1"/>
          <p:nvPr/>
        </p:nvSpPr>
        <p:spPr>
          <a:xfrm>
            <a:off x="159004" y="55055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Iteration 4:</a:t>
            </a:r>
          </a:p>
        </p:txBody>
      </p:sp>
    </p:spTree>
    <p:extLst>
      <p:ext uri="{BB962C8B-B14F-4D97-AF65-F5344CB8AC3E}">
        <p14:creationId xmlns:p14="http://schemas.microsoft.com/office/powerpoint/2010/main" val="783376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AE23772-2C42-9B41-B235-997A2101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4095" y="0"/>
            <a:ext cx="7595809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8BA6794-6CEC-E44F-83A1-63C6C1B1ECF4}"/>
              </a:ext>
            </a:extLst>
          </p:cNvPr>
          <p:cNvGrpSpPr/>
          <p:nvPr/>
        </p:nvGrpSpPr>
        <p:grpSpPr>
          <a:xfrm>
            <a:off x="-1003800" y="-466166"/>
            <a:ext cx="10982959" cy="8144259"/>
            <a:chOff x="-1003800" y="-466166"/>
            <a:chExt cx="10982959" cy="81442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6FB236-6E8F-214F-ACC9-48756B6FD033}"/>
                </a:ext>
              </a:extLst>
            </p:cNvPr>
            <p:cNvSpPr/>
            <p:nvPr/>
          </p:nvSpPr>
          <p:spPr>
            <a:xfrm>
              <a:off x="0" y="0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6961CC-5151-464D-BDD7-13541144CAE8}"/>
                </a:ext>
              </a:extLst>
            </p:cNvPr>
            <p:cNvSpPr/>
            <p:nvPr/>
          </p:nvSpPr>
          <p:spPr>
            <a:xfrm>
              <a:off x="0" y="6190306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A9DF8F-7816-6642-B207-0E18FF111840}"/>
                </a:ext>
              </a:extLst>
            </p:cNvPr>
            <p:cNvSpPr/>
            <p:nvPr/>
          </p:nvSpPr>
          <p:spPr>
            <a:xfrm>
              <a:off x="-1003800" y="-4661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75FA32-F51E-1243-BDA7-B86C87449591}"/>
                </a:ext>
              </a:extLst>
            </p:cNvPr>
            <p:cNvSpPr/>
            <p:nvPr/>
          </p:nvSpPr>
          <p:spPr>
            <a:xfrm>
              <a:off x="7541006" y="-3137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FA00B9-7BD3-A044-9B11-B2BF6649C27B}"/>
              </a:ext>
            </a:extLst>
          </p:cNvPr>
          <p:cNvCxnSpPr>
            <a:cxnSpLocks/>
          </p:cNvCxnSpPr>
          <p:nvPr/>
        </p:nvCxnSpPr>
        <p:spPr>
          <a:xfrm flipH="1">
            <a:off x="3248167" y="2586251"/>
            <a:ext cx="2306473" cy="21495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389451-BF23-8746-ABEE-4BE1121DCA0B}"/>
              </a:ext>
            </a:extLst>
          </p:cNvPr>
          <p:cNvSpPr txBox="1"/>
          <p:nvPr/>
        </p:nvSpPr>
        <p:spPr>
          <a:xfrm>
            <a:off x="159004" y="550559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Iteration 5:</a:t>
            </a:r>
          </a:p>
        </p:txBody>
      </p:sp>
    </p:spTree>
    <p:extLst>
      <p:ext uri="{BB962C8B-B14F-4D97-AF65-F5344CB8AC3E}">
        <p14:creationId xmlns:p14="http://schemas.microsoft.com/office/powerpoint/2010/main" val="2916957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AE23772-2C42-9B41-B235-997A2101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74095" y="0"/>
            <a:ext cx="7595809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8BA6794-6CEC-E44F-83A1-63C6C1B1ECF4}"/>
              </a:ext>
            </a:extLst>
          </p:cNvPr>
          <p:cNvGrpSpPr/>
          <p:nvPr/>
        </p:nvGrpSpPr>
        <p:grpSpPr>
          <a:xfrm>
            <a:off x="-1003800" y="-466166"/>
            <a:ext cx="10982959" cy="8144259"/>
            <a:chOff x="-1003800" y="-466166"/>
            <a:chExt cx="10982959" cy="81442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6FB236-6E8F-214F-ACC9-48756B6FD033}"/>
                </a:ext>
              </a:extLst>
            </p:cNvPr>
            <p:cNvSpPr/>
            <p:nvPr/>
          </p:nvSpPr>
          <p:spPr>
            <a:xfrm>
              <a:off x="0" y="0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6961CC-5151-464D-BDD7-13541144CAE8}"/>
                </a:ext>
              </a:extLst>
            </p:cNvPr>
            <p:cNvSpPr/>
            <p:nvPr/>
          </p:nvSpPr>
          <p:spPr>
            <a:xfrm>
              <a:off x="0" y="6190306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A9DF8F-7816-6642-B207-0E18FF111840}"/>
                </a:ext>
              </a:extLst>
            </p:cNvPr>
            <p:cNvSpPr/>
            <p:nvPr/>
          </p:nvSpPr>
          <p:spPr>
            <a:xfrm>
              <a:off x="-1003800" y="-4661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75FA32-F51E-1243-BDA7-B86C87449591}"/>
                </a:ext>
              </a:extLst>
            </p:cNvPr>
            <p:cNvSpPr/>
            <p:nvPr/>
          </p:nvSpPr>
          <p:spPr>
            <a:xfrm>
              <a:off x="7541006" y="-3137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E1F5B3C-B2B5-CA43-8C0A-CB64BC595C9D}"/>
              </a:ext>
            </a:extLst>
          </p:cNvPr>
          <p:cNvSpPr txBox="1"/>
          <p:nvPr/>
        </p:nvSpPr>
        <p:spPr>
          <a:xfrm>
            <a:off x="159004" y="550559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Found Clusters</a:t>
            </a:r>
          </a:p>
        </p:txBody>
      </p:sp>
    </p:spTree>
    <p:extLst>
      <p:ext uri="{BB962C8B-B14F-4D97-AF65-F5344CB8AC3E}">
        <p14:creationId xmlns:p14="http://schemas.microsoft.com/office/powerpoint/2010/main" val="3880312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AE23772-2C42-9B41-B235-997A2101D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95" y="0"/>
            <a:ext cx="759581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B2314E3-EC58-DD42-98CF-5630015C9C27}"/>
              </a:ext>
            </a:extLst>
          </p:cNvPr>
          <p:cNvGrpSpPr/>
          <p:nvPr/>
        </p:nvGrpSpPr>
        <p:grpSpPr>
          <a:xfrm>
            <a:off x="-1003800" y="-466166"/>
            <a:ext cx="10982959" cy="8144259"/>
            <a:chOff x="-1003800" y="-466166"/>
            <a:chExt cx="10982959" cy="814425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D313A2-5278-F648-97BF-27E4A791CACC}"/>
                </a:ext>
              </a:extLst>
            </p:cNvPr>
            <p:cNvSpPr/>
            <p:nvPr/>
          </p:nvSpPr>
          <p:spPr>
            <a:xfrm>
              <a:off x="0" y="0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AE3943-DC26-4145-BFDE-1BCC63952135}"/>
                </a:ext>
              </a:extLst>
            </p:cNvPr>
            <p:cNvSpPr/>
            <p:nvPr/>
          </p:nvSpPr>
          <p:spPr>
            <a:xfrm>
              <a:off x="0" y="6190306"/>
              <a:ext cx="9144000" cy="1335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DC0FC2-D727-7342-B18D-D06B03204FA0}"/>
                </a:ext>
              </a:extLst>
            </p:cNvPr>
            <p:cNvSpPr/>
            <p:nvPr/>
          </p:nvSpPr>
          <p:spPr>
            <a:xfrm>
              <a:off x="-1003800" y="-4661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CEB7C6-DD6E-F44A-B0B7-D0B6530C58F3}"/>
                </a:ext>
              </a:extLst>
            </p:cNvPr>
            <p:cNvSpPr/>
            <p:nvPr/>
          </p:nvSpPr>
          <p:spPr>
            <a:xfrm>
              <a:off x="7541006" y="-313766"/>
              <a:ext cx="2438153" cy="79918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8B2328E-D5AE-F743-AF84-1609FBF29118}"/>
              </a:ext>
            </a:extLst>
          </p:cNvPr>
          <p:cNvSpPr txBox="1"/>
          <p:nvPr/>
        </p:nvSpPr>
        <p:spPr>
          <a:xfrm>
            <a:off x="159004" y="550559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Input Data</a:t>
            </a:r>
          </a:p>
        </p:txBody>
      </p:sp>
    </p:spTree>
    <p:extLst>
      <p:ext uri="{BB962C8B-B14F-4D97-AF65-F5344CB8AC3E}">
        <p14:creationId xmlns:p14="http://schemas.microsoft.com/office/powerpoint/2010/main" val="2040880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C832-2736-7841-8F3C-8C0A2CDF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Example: Color Segmentation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6DBF9-37EC-5849-B908-27DDF026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15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32C010-6F94-7547-B4D6-7908C805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1460" y="1092082"/>
            <a:ext cx="7029450" cy="46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19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0699E-46EA-BF47-A2D8-9D3B520EB7A0}"/>
              </a:ext>
            </a:extLst>
          </p:cNvPr>
          <p:cNvSpPr txBox="1"/>
          <p:nvPr/>
        </p:nvSpPr>
        <p:spPr>
          <a:xfrm>
            <a:off x="914818" y="1385395"/>
            <a:ext cx="2823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rgbClr val="FF9300"/>
                </a:solidFill>
                <a:latin typeface="Trebuchet MS" panose="020B0703020202090204" pitchFamily="34" charset="0"/>
              </a:rPr>
              <a:t>Segmentación por </a:t>
            </a:r>
            <a:r>
              <a:rPr lang="es-ES_tradnl" sz="1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Clustering</a:t>
            </a:r>
            <a:endParaRPr lang="es-ES_tradnl" sz="1600" dirty="0">
              <a:solidFill>
                <a:srgbClr val="FF9300"/>
              </a:solidFill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FCB5D-AB98-0147-B055-667623F14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17" y="2561240"/>
            <a:ext cx="3648075" cy="24765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908484B-FCE1-1843-9622-254F132BA861}"/>
              </a:ext>
            </a:extLst>
          </p:cNvPr>
          <p:cNvGrpSpPr/>
          <p:nvPr/>
        </p:nvGrpSpPr>
        <p:grpSpPr>
          <a:xfrm>
            <a:off x="4796042" y="1521373"/>
            <a:ext cx="2465597" cy="2583263"/>
            <a:chOff x="5741581" y="885495"/>
            <a:chExt cx="3287462" cy="344435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24D57B0-ED5D-BF4D-BE39-5696827DD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8069" y="1052623"/>
              <a:ext cx="0" cy="292927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BFEB3F1-D85E-5748-AF8E-B4324554B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276" y="3657598"/>
              <a:ext cx="2066371" cy="3516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CC2C25D-3BE2-0E45-B11A-A90515B25C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1581" y="3327991"/>
              <a:ext cx="1153329" cy="670584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07CF01-C7B1-2940-8E77-EF0E4117A9B8}"/>
                </a:ext>
              </a:extLst>
            </p:cNvPr>
            <p:cNvSpPr txBox="1"/>
            <p:nvPr/>
          </p:nvSpPr>
          <p:spPr>
            <a:xfrm>
              <a:off x="8622520" y="3878442"/>
              <a:ext cx="406523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Trebuchet MS" panose="020B0703020202090204" pitchFamily="34" charset="0"/>
                </a:rPr>
                <a:t>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420EBC-91BE-7845-B52B-3273DFB5F917}"/>
                </a:ext>
              </a:extLst>
            </p:cNvPr>
            <p:cNvSpPr txBox="1"/>
            <p:nvPr/>
          </p:nvSpPr>
          <p:spPr>
            <a:xfrm>
              <a:off x="5850964" y="3628085"/>
              <a:ext cx="432171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FF00"/>
                  </a:solidFill>
                  <a:latin typeface="Trebuchet MS" panose="020B0703020202090204" pitchFamily="34" charset="0"/>
                </a:rPr>
                <a:t>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279AF68-DDF1-A84F-ACBD-AB0AAB712256}"/>
                </a:ext>
              </a:extLst>
            </p:cNvPr>
            <p:cNvSpPr txBox="1"/>
            <p:nvPr/>
          </p:nvSpPr>
          <p:spPr>
            <a:xfrm>
              <a:off x="7026773" y="885495"/>
              <a:ext cx="400109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Trebuchet MS" panose="020B0703020202090204" pitchFamily="34" charset="0"/>
                </a:rPr>
                <a:t>B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BC25A9-1078-3F4D-8B0F-E7DBA5C3671C}"/>
              </a:ext>
            </a:extLst>
          </p:cNvPr>
          <p:cNvGrpSpPr/>
          <p:nvPr/>
        </p:nvGrpSpPr>
        <p:grpSpPr>
          <a:xfrm>
            <a:off x="3469538" y="2102727"/>
            <a:ext cx="2172108" cy="859221"/>
            <a:chOff x="3972910" y="1660634"/>
            <a:chExt cx="2896144" cy="114562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FE5DEA9-ABD1-624F-B9DC-71CB6B42E7A1}"/>
                </a:ext>
              </a:extLst>
            </p:cNvPr>
            <p:cNvCxnSpPr/>
            <p:nvPr/>
          </p:nvCxnSpPr>
          <p:spPr>
            <a:xfrm flipV="1">
              <a:off x="4572000" y="2017986"/>
              <a:ext cx="0" cy="7041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DD2320-651C-9E4E-9A42-48D36D18437B}"/>
                </a:ext>
              </a:extLst>
            </p:cNvPr>
            <p:cNvSpPr txBox="1"/>
            <p:nvPr/>
          </p:nvSpPr>
          <p:spPr>
            <a:xfrm>
              <a:off x="3972910" y="1660634"/>
              <a:ext cx="1650452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rebuchet MS" panose="020B0703020202090204" pitchFamily="34" charset="0"/>
                </a:rPr>
                <a:t>(47,97,168)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C5272E-9458-3046-B80A-716054531E2A}"/>
                </a:ext>
              </a:extLst>
            </p:cNvPr>
            <p:cNvSpPr/>
            <p:nvPr/>
          </p:nvSpPr>
          <p:spPr>
            <a:xfrm>
              <a:off x="6823335" y="2521877"/>
              <a:ext cx="45719" cy="7396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rebuchet MS" panose="020B0703020202090204" pitchFamily="34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47324C9-07A0-DC44-A788-0BDCB4509BE5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5623362" y="1886337"/>
              <a:ext cx="1199973" cy="6355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E3D125A-482F-9746-92B0-561F889524A7}"/>
                </a:ext>
              </a:extLst>
            </p:cNvPr>
            <p:cNvSpPr/>
            <p:nvPr/>
          </p:nvSpPr>
          <p:spPr>
            <a:xfrm>
              <a:off x="4530438" y="2722179"/>
              <a:ext cx="89560" cy="840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rebuchet MS" panose="020B070302020209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947FF91-2280-A143-A6EB-D3EF9461C502}"/>
              </a:ext>
            </a:extLst>
          </p:cNvPr>
          <p:cNvGrpSpPr/>
          <p:nvPr/>
        </p:nvGrpSpPr>
        <p:grpSpPr>
          <a:xfrm>
            <a:off x="1901810" y="2181553"/>
            <a:ext cx="4293308" cy="2573722"/>
            <a:chOff x="3972910" y="-625367"/>
            <a:chExt cx="5724411" cy="3431629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C7FD0BF-3A4D-BE49-9BEE-5C676D1CBEFC}"/>
                </a:ext>
              </a:extLst>
            </p:cNvPr>
            <p:cNvCxnSpPr/>
            <p:nvPr/>
          </p:nvCxnSpPr>
          <p:spPr>
            <a:xfrm flipV="1">
              <a:off x="4572000" y="2017986"/>
              <a:ext cx="0" cy="7041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98F642-ADB8-6D45-A8D3-B99F019D139F}"/>
                </a:ext>
              </a:extLst>
            </p:cNvPr>
            <p:cNvSpPr txBox="1"/>
            <p:nvPr/>
          </p:nvSpPr>
          <p:spPr>
            <a:xfrm>
              <a:off x="3972910" y="1660634"/>
              <a:ext cx="1936856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rebuchet MS" panose="020B0703020202090204" pitchFamily="34" charset="0"/>
                </a:rPr>
                <a:t>(192,201,216)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0C33AFB-AA98-9C4F-ADA5-750B1A20E600}"/>
                </a:ext>
              </a:extLst>
            </p:cNvPr>
            <p:cNvSpPr/>
            <p:nvPr/>
          </p:nvSpPr>
          <p:spPr>
            <a:xfrm>
              <a:off x="9651602" y="-625367"/>
              <a:ext cx="45719" cy="73968"/>
            </a:xfrm>
            <a:prstGeom prst="ellipse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rebuchet MS" panose="020B0703020202090204" pitchFamily="34" charset="0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8FAB9B3-50FB-3643-AA7B-B37B6CC73F96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V="1">
              <a:off x="5909766" y="-545803"/>
              <a:ext cx="3731203" cy="24321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1F4AF5A-0B57-A747-B780-9AAA3614809B}"/>
                </a:ext>
              </a:extLst>
            </p:cNvPr>
            <p:cNvSpPr/>
            <p:nvPr/>
          </p:nvSpPr>
          <p:spPr>
            <a:xfrm>
              <a:off x="4530438" y="2722179"/>
              <a:ext cx="89560" cy="840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872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B635D461-5F58-2E49-9D2B-58ACE207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61" y="1708444"/>
            <a:ext cx="2533880" cy="23261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3FCB5D-AB98-0147-B055-667623F14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17" y="2561240"/>
            <a:ext cx="3648075" cy="247650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908484B-FCE1-1843-9622-254F132BA861}"/>
              </a:ext>
            </a:extLst>
          </p:cNvPr>
          <p:cNvGrpSpPr/>
          <p:nvPr/>
        </p:nvGrpSpPr>
        <p:grpSpPr>
          <a:xfrm>
            <a:off x="4796042" y="1521373"/>
            <a:ext cx="2465597" cy="2583263"/>
            <a:chOff x="5741581" y="885495"/>
            <a:chExt cx="3287462" cy="344435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24D57B0-ED5D-BF4D-BE39-5696827DD9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8069" y="1052623"/>
              <a:ext cx="0" cy="2929274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BFEB3F1-D85E-5748-AF8E-B4324554B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276" y="3657598"/>
              <a:ext cx="2066371" cy="35160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CC2C25D-3BE2-0E45-B11A-A90515B25C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1581" y="3327991"/>
              <a:ext cx="1153329" cy="670584"/>
            </a:xfrm>
            <a:prstGeom prst="straightConnector1">
              <a:avLst/>
            </a:prstGeom>
            <a:ln>
              <a:solidFill>
                <a:srgbClr val="00FF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07CF01-C7B1-2940-8E77-EF0E4117A9B8}"/>
                </a:ext>
              </a:extLst>
            </p:cNvPr>
            <p:cNvSpPr txBox="1"/>
            <p:nvPr/>
          </p:nvSpPr>
          <p:spPr>
            <a:xfrm>
              <a:off x="8622520" y="3878442"/>
              <a:ext cx="406523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Trebuchet MS" panose="020B0703020202090204" pitchFamily="34" charset="0"/>
                </a:rPr>
                <a:t>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420EBC-91BE-7845-B52B-3273DFB5F917}"/>
                </a:ext>
              </a:extLst>
            </p:cNvPr>
            <p:cNvSpPr txBox="1"/>
            <p:nvPr/>
          </p:nvSpPr>
          <p:spPr>
            <a:xfrm>
              <a:off x="5850964" y="3628085"/>
              <a:ext cx="432171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FF00"/>
                  </a:solidFill>
                  <a:latin typeface="Trebuchet MS" panose="020B0703020202090204" pitchFamily="34" charset="0"/>
                </a:rPr>
                <a:t>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279AF68-DDF1-A84F-ACBD-AB0AAB712256}"/>
                </a:ext>
              </a:extLst>
            </p:cNvPr>
            <p:cNvSpPr txBox="1"/>
            <p:nvPr/>
          </p:nvSpPr>
          <p:spPr>
            <a:xfrm>
              <a:off x="7026773" y="885495"/>
              <a:ext cx="400109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Trebuchet MS" panose="020B0703020202090204" pitchFamily="34" charset="0"/>
                </a:rPr>
                <a:t>B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C0AF5DA-185D-F541-AF1A-AC09105F5E67}"/>
              </a:ext>
            </a:extLst>
          </p:cNvPr>
          <p:cNvSpPr txBox="1"/>
          <p:nvPr/>
        </p:nvSpPr>
        <p:spPr>
          <a:xfrm>
            <a:off x="914818" y="1385395"/>
            <a:ext cx="2823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rgbClr val="FF9300"/>
                </a:solidFill>
                <a:latin typeface="Trebuchet MS" panose="020B0703020202090204" pitchFamily="34" charset="0"/>
              </a:rPr>
              <a:t>Segmentación por </a:t>
            </a:r>
            <a:r>
              <a:rPr lang="es-ES_tradnl" sz="1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Clustering</a:t>
            </a:r>
            <a:endParaRPr lang="es-ES_tradnl" sz="1600" dirty="0">
              <a:solidFill>
                <a:srgbClr val="FF9300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557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B635D461-5F58-2E49-9D2B-58ACE207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61" y="1708444"/>
            <a:ext cx="2533880" cy="23261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3FCB5D-AB98-0147-B055-667623F14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17" y="2561240"/>
            <a:ext cx="3648075" cy="24765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25E3C52-5B80-5C41-B22C-A905C0194D3C}"/>
              </a:ext>
            </a:extLst>
          </p:cNvPr>
          <p:cNvSpPr/>
          <p:nvPr/>
        </p:nvSpPr>
        <p:spPr>
          <a:xfrm rot="19052352">
            <a:off x="5351866" y="1892354"/>
            <a:ext cx="1284352" cy="760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rebuchet MS" panose="020B070302020209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C5B812-0D76-004A-8C6D-086BB0952297}"/>
              </a:ext>
            </a:extLst>
          </p:cNvPr>
          <p:cNvSpPr/>
          <p:nvPr/>
        </p:nvSpPr>
        <p:spPr>
          <a:xfrm rot="19052352">
            <a:off x="5329953" y="2443063"/>
            <a:ext cx="1430641" cy="7521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rebuchet MS" panose="020B070302020209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5899F7-A8A1-D244-941A-B076EEE004B6}"/>
              </a:ext>
            </a:extLst>
          </p:cNvPr>
          <p:cNvSpPr/>
          <p:nvPr/>
        </p:nvSpPr>
        <p:spPr>
          <a:xfrm rot="19052352">
            <a:off x="5336915" y="3197749"/>
            <a:ext cx="780374" cy="7521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rebuchet MS" panose="020B070302020209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61AB5-8B5D-B246-8E2F-20558669D348}"/>
              </a:ext>
            </a:extLst>
          </p:cNvPr>
          <p:cNvSpPr txBox="1"/>
          <p:nvPr/>
        </p:nvSpPr>
        <p:spPr>
          <a:xfrm>
            <a:off x="914818" y="1385395"/>
            <a:ext cx="2823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rgbClr val="FF9300"/>
                </a:solidFill>
                <a:latin typeface="Trebuchet MS" panose="020B0703020202090204" pitchFamily="34" charset="0"/>
              </a:rPr>
              <a:t>Segmentación por </a:t>
            </a:r>
            <a:r>
              <a:rPr lang="es-ES_tradnl" sz="1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Clustering</a:t>
            </a:r>
            <a:endParaRPr lang="es-ES_tradnl" sz="1600" dirty="0">
              <a:solidFill>
                <a:srgbClr val="FF9300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69B705-88C0-C14F-BBEC-4C6CD83C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75C3F3-7D9A-5D4D-B43F-BEA75D27A6CE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663756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B635D461-5F58-2E49-9D2B-58ACE207E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961" y="1708444"/>
            <a:ext cx="2533880" cy="23261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3FCB5D-AB98-0147-B055-667623F14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17" y="2561240"/>
            <a:ext cx="3648075" cy="24765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25E3C52-5B80-5C41-B22C-A905C0194D3C}"/>
              </a:ext>
            </a:extLst>
          </p:cNvPr>
          <p:cNvSpPr/>
          <p:nvPr/>
        </p:nvSpPr>
        <p:spPr>
          <a:xfrm rot="19052352">
            <a:off x="5351866" y="1892354"/>
            <a:ext cx="1284352" cy="760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rebuchet MS" panose="020B070302020209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8C5B812-0D76-004A-8C6D-086BB0952297}"/>
              </a:ext>
            </a:extLst>
          </p:cNvPr>
          <p:cNvSpPr/>
          <p:nvPr/>
        </p:nvSpPr>
        <p:spPr>
          <a:xfrm rot="19052352">
            <a:off x="5329953" y="2443063"/>
            <a:ext cx="1430641" cy="75214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rebuchet MS" panose="020B070302020209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5899F7-A8A1-D244-941A-B076EEE004B6}"/>
              </a:ext>
            </a:extLst>
          </p:cNvPr>
          <p:cNvSpPr/>
          <p:nvPr/>
        </p:nvSpPr>
        <p:spPr>
          <a:xfrm rot="19052352">
            <a:off x="5336915" y="3197749"/>
            <a:ext cx="780374" cy="7521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rebuchet MS" panose="020B070302020209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93C2D-83D7-3A43-97F8-79C14C256BA8}"/>
              </a:ext>
            </a:extLst>
          </p:cNvPr>
          <p:cNvSpPr txBox="1"/>
          <p:nvPr/>
        </p:nvSpPr>
        <p:spPr>
          <a:xfrm>
            <a:off x="5803016" y="1511972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rebuchet MS" panose="020B0703020202090204" pitchFamily="34" charset="0"/>
              </a:rPr>
              <a:t>cielo</a:t>
            </a:r>
            <a:endParaRPr lang="en-US" sz="1600" dirty="0">
              <a:latin typeface="Trebuchet MS" panose="020B070302020209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38A6E-5954-8140-B3D3-EA1D5774ACF0}"/>
              </a:ext>
            </a:extLst>
          </p:cNvPr>
          <p:cNvSpPr txBox="1"/>
          <p:nvPr/>
        </p:nvSpPr>
        <p:spPr>
          <a:xfrm>
            <a:off x="6358908" y="2847921"/>
            <a:ext cx="718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rebuchet MS" panose="020B0703020202090204" pitchFamily="34" charset="0"/>
              </a:rPr>
              <a:t>nubes</a:t>
            </a:r>
            <a:endParaRPr lang="en-US" sz="1600" dirty="0">
              <a:latin typeface="Trebuchet MS" panose="020B070302020209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D73D8-BF54-D144-8592-2142C06234C6}"/>
              </a:ext>
            </a:extLst>
          </p:cNvPr>
          <p:cNvSpPr txBox="1"/>
          <p:nvPr/>
        </p:nvSpPr>
        <p:spPr>
          <a:xfrm>
            <a:off x="6065708" y="3391257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Trebuchet MS" panose="020B0703020202090204" pitchFamily="34" charset="0"/>
              </a:rPr>
              <a:t>palmera</a:t>
            </a:r>
            <a:endParaRPr lang="en-US" sz="1600" dirty="0">
              <a:latin typeface="Trebuchet MS" panose="020B070302020209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603C9-7B66-6C4F-B507-75DA13C580A0}"/>
              </a:ext>
            </a:extLst>
          </p:cNvPr>
          <p:cNvSpPr txBox="1"/>
          <p:nvPr/>
        </p:nvSpPr>
        <p:spPr>
          <a:xfrm>
            <a:off x="914818" y="1385395"/>
            <a:ext cx="2823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>
                <a:solidFill>
                  <a:srgbClr val="FF9300"/>
                </a:solidFill>
                <a:latin typeface="Trebuchet MS" panose="020B0703020202090204" pitchFamily="34" charset="0"/>
              </a:rPr>
              <a:t>Segmentación por </a:t>
            </a:r>
            <a:r>
              <a:rPr lang="es-ES_tradnl" sz="16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Clustering</a:t>
            </a:r>
            <a:endParaRPr lang="es-ES_tradnl" sz="1600" dirty="0">
              <a:solidFill>
                <a:srgbClr val="FF9300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418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4922BCA-666A-1742-AF00-D1391E90B07D}"/>
              </a:ext>
            </a:extLst>
          </p:cNvPr>
          <p:cNvGrpSpPr/>
          <p:nvPr/>
        </p:nvGrpSpPr>
        <p:grpSpPr>
          <a:xfrm>
            <a:off x="4680015" y="2351340"/>
            <a:ext cx="1363389" cy="605366"/>
            <a:chOff x="3221002" y="4414897"/>
            <a:chExt cx="1817852" cy="36301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588BCC-5324-BE4F-8018-ABCD39A8233D}"/>
                </a:ext>
              </a:extLst>
            </p:cNvPr>
            <p:cNvCxnSpPr>
              <a:cxnSpLocks/>
            </p:cNvCxnSpPr>
            <p:nvPr/>
          </p:nvCxnSpPr>
          <p:spPr>
            <a:xfrm>
              <a:off x="3221002" y="4414897"/>
              <a:ext cx="0" cy="363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DFF2B5C-8E08-6A48-834A-C8C133E88685}"/>
                </a:ext>
              </a:extLst>
            </p:cNvPr>
            <p:cNvCxnSpPr>
              <a:cxnSpLocks/>
            </p:cNvCxnSpPr>
            <p:nvPr/>
          </p:nvCxnSpPr>
          <p:spPr>
            <a:xfrm>
              <a:off x="4109126" y="4414897"/>
              <a:ext cx="0" cy="363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E9EDB02-2C66-BB43-BBB1-6EB777A8C694}"/>
                </a:ext>
              </a:extLst>
            </p:cNvPr>
            <p:cNvCxnSpPr>
              <a:cxnSpLocks/>
            </p:cNvCxnSpPr>
            <p:nvPr/>
          </p:nvCxnSpPr>
          <p:spPr>
            <a:xfrm>
              <a:off x="5038854" y="4414897"/>
              <a:ext cx="0" cy="3630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987AD19-0345-DC4B-A5C8-9117AE79ECCD}"/>
              </a:ext>
            </a:extLst>
          </p:cNvPr>
          <p:cNvSpPr/>
          <p:nvPr/>
        </p:nvSpPr>
        <p:spPr>
          <a:xfrm>
            <a:off x="4384398" y="2956706"/>
            <a:ext cx="1978897" cy="7927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Clustering</a:t>
            </a:r>
            <a:endParaRPr lang="es-ES_tradnl" sz="1600" dirty="0">
              <a:solidFill>
                <a:srgbClr val="FF9300"/>
              </a:solidFill>
              <a:latin typeface="Trebuchet MS" panose="020B070302020209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C270B4-5B11-0846-9EFB-0C14CF6DBCA1}"/>
              </a:ext>
            </a:extLst>
          </p:cNvPr>
          <p:cNvSpPr/>
          <p:nvPr/>
        </p:nvSpPr>
        <p:spPr>
          <a:xfrm>
            <a:off x="4384398" y="1558582"/>
            <a:ext cx="1921425" cy="7927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chemeClr val="tx1"/>
                </a:solidFill>
                <a:latin typeface="Trebuchet MS" panose="020B0703020202090204" pitchFamily="34" charset="0"/>
              </a:rPr>
              <a:t>Descomposición de Colores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8184FC-0594-074E-A547-75E3E05ABC3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50220" y="1954961"/>
            <a:ext cx="2341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A8FB765-5D1F-1446-8BA2-BAB209F7B99A}"/>
              </a:ext>
            </a:extLst>
          </p:cNvPr>
          <p:cNvSpPr txBox="1"/>
          <p:nvPr/>
        </p:nvSpPr>
        <p:spPr>
          <a:xfrm>
            <a:off x="4408455" y="2419963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rebuchet MS" panose="020B0703020202090204" pitchFamily="34" charset="0"/>
              </a:rPr>
              <a:t>R</a:t>
            </a:r>
            <a:r>
              <a:rPr lang="en-US" sz="1600" dirty="0">
                <a:latin typeface="Trebuchet MS" panose="020B0703020202090204" pitchFamily="34" charset="0"/>
              </a:rPr>
              <a:t>             </a:t>
            </a:r>
            <a:r>
              <a:rPr lang="en-US" sz="1600" dirty="0">
                <a:solidFill>
                  <a:srgbClr val="00FF00"/>
                </a:solidFill>
                <a:latin typeface="Trebuchet MS" panose="020B0703020202090204" pitchFamily="34" charset="0"/>
              </a:rPr>
              <a:t>G</a:t>
            </a:r>
            <a:r>
              <a:rPr lang="en-US" sz="1600" dirty="0">
                <a:latin typeface="Trebuchet MS" panose="020B0703020202090204" pitchFamily="34" charset="0"/>
              </a:rPr>
              <a:t>         </a:t>
            </a:r>
            <a:r>
              <a:rPr lang="en-US" sz="1600" dirty="0">
                <a:solidFill>
                  <a:srgbClr val="0070C0"/>
                </a:solidFill>
                <a:latin typeface="Trebuchet MS" panose="020B0703020202090204" pitchFamily="34" charset="0"/>
              </a:rPr>
              <a:t>B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AC36D25-B9B3-A047-A5D6-D15F9304EE39}"/>
              </a:ext>
            </a:extLst>
          </p:cNvPr>
          <p:cNvSpPr/>
          <p:nvPr/>
        </p:nvSpPr>
        <p:spPr>
          <a:xfrm>
            <a:off x="4419885" y="4404655"/>
            <a:ext cx="1978897" cy="7927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Clusters</a:t>
            </a:r>
            <a:endParaRPr lang="es-ES_tradnl" sz="16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AEB37B-2D7A-C24E-95F7-7AF19B384642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189694" y="4801034"/>
            <a:ext cx="2301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B377DE-D754-5D4F-92F4-53653DEE2D15}"/>
              </a:ext>
            </a:extLst>
          </p:cNvPr>
          <p:cNvCxnSpPr>
            <a:cxnSpLocks/>
          </p:cNvCxnSpPr>
          <p:nvPr/>
        </p:nvCxnSpPr>
        <p:spPr>
          <a:xfrm>
            <a:off x="5349734" y="3715174"/>
            <a:ext cx="0" cy="68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5D4885C-07CA-6244-8633-108BFBE60729}"/>
              </a:ext>
            </a:extLst>
          </p:cNvPr>
          <p:cNvSpPr txBox="1"/>
          <p:nvPr/>
        </p:nvSpPr>
        <p:spPr>
          <a:xfrm>
            <a:off x="3176903" y="1851086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 panose="020B0703020202090204" pitchFamily="34" charset="0"/>
              </a:rPr>
              <a:t>INPUT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44EACD-150D-8C44-9E88-435FD874358C}"/>
              </a:ext>
            </a:extLst>
          </p:cNvPr>
          <p:cNvSpPr txBox="1"/>
          <p:nvPr/>
        </p:nvSpPr>
        <p:spPr>
          <a:xfrm>
            <a:off x="3123762" y="4706296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 panose="020B0703020202090204" pitchFamily="34" charset="0"/>
              </a:rPr>
              <a:t>OUTPUT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BC4673-93D1-F44F-92C2-79BAA91E3E42}"/>
              </a:ext>
            </a:extLst>
          </p:cNvPr>
          <p:cNvSpPr txBox="1"/>
          <p:nvPr/>
        </p:nvSpPr>
        <p:spPr>
          <a:xfrm>
            <a:off x="811946" y="1724130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rgbClr val="FF9300"/>
                </a:solidFill>
                <a:latin typeface="Trebuchet MS" panose="020B0703020202090204" pitchFamily="34" charset="0"/>
              </a:rPr>
              <a:t>Algoritmo</a:t>
            </a:r>
          </a:p>
        </p:txBody>
      </p:sp>
    </p:spTree>
    <p:extLst>
      <p:ext uri="{BB962C8B-B14F-4D97-AF65-F5344CB8AC3E}">
        <p14:creationId xmlns:p14="http://schemas.microsoft.com/office/powerpoint/2010/main" val="1937905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00A346-6DDD-0949-B2E9-8AD8126C13CD}"/>
              </a:ext>
            </a:extLst>
          </p:cNvPr>
          <p:cNvSpPr txBox="1"/>
          <p:nvPr/>
        </p:nvSpPr>
        <p:spPr>
          <a:xfrm>
            <a:off x="1199489" y="3072995"/>
            <a:ext cx="4472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Clustering</a:t>
            </a:r>
            <a:r>
              <a:rPr lang="es-ES_tradnl" sz="2800" dirty="0">
                <a:solidFill>
                  <a:srgbClr val="FF9300"/>
                </a:solidFill>
                <a:latin typeface="Trebuchet MS" panose="020B0703020202090204" pitchFamily="34" charset="0"/>
              </a:rPr>
              <a:t> usando k-</a:t>
            </a:r>
            <a:r>
              <a:rPr lang="es-ES_tradnl" sz="2800" dirty="0" err="1">
                <a:solidFill>
                  <a:srgbClr val="FF9300"/>
                </a:solidFill>
                <a:latin typeface="Trebuchet MS" panose="020B0703020202090204" pitchFamily="34" charset="0"/>
              </a:rPr>
              <a:t>means</a:t>
            </a:r>
            <a:endParaRPr lang="es-ES_tradnl" sz="2800" dirty="0">
              <a:solidFill>
                <a:srgbClr val="FF9300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72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FFE5DB-BB08-5E47-B1CE-FFBDF115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5" y="1481139"/>
            <a:ext cx="49530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5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BF38D-1184-2B4C-80FA-B410BE2156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1402482" y="1469176"/>
            <a:ext cx="5889551" cy="382087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3D6D3-D721-5543-B9D9-0E995C1B1ABF}"/>
              </a:ext>
            </a:extLst>
          </p:cNvPr>
          <p:cNvGrpSpPr/>
          <p:nvPr/>
        </p:nvGrpSpPr>
        <p:grpSpPr>
          <a:xfrm>
            <a:off x="719092" y="3928148"/>
            <a:ext cx="2482066" cy="1233288"/>
            <a:chOff x="305649" y="4094531"/>
            <a:chExt cx="3309421" cy="164438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0B0D78-9C89-0640-AE45-F9282EF8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5649" y="4094531"/>
              <a:ext cx="2489877" cy="1644384"/>
            </a:xfrm>
            <a:prstGeom prst="rect">
              <a:avLst/>
            </a:prstGeom>
          </p:spPr>
        </p:pic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7A74051A-B28A-B344-A12A-06D875E828C7}"/>
                </a:ext>
              </a:extLst>
            </p:cNvPr>
            <p:cNvSpPr/>
            <p:nvPr/>
          </p:nvSpPr>
          <p:spPr>
            <a:xfrm>
              <a:off x="3211033" y="4727577"/>
              <a:ext cx="404037" cy="378291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F6C15E-535F-294B-9722-A783BE55183B}"/>
              </a:ext>
            </a:extLst>
          </p:cNvPr>
          <p:cNvGrpSpPr/>
          <p:nvPr/>
        </p:nvGrpSpPr>
        <p:grpSpPr>
          <a:xfrm>
            <a:off x="4472079" y="2482363"/>
            <a:ext cx="2339675" cy="1213316"/>
            <a:chOff x="5309630" y="2166816"/>
            <a:chExt cx="3119567" cy="16177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4C97DC-5F32-B649-9AFE-2E77E8FE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5977" y="2166816"/>
              <a:ext cx="2483220" cy="1617755"/>
            </a:xfrm>
            <a:prstGeom prst="rect">
              <a:avLst/>
            </a:prstGeom>
          </p:spPr>
        </p:pic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83DCA690-11D7-DC49-B946-BDF1FC8F6D15}"/>
                </a:ext>
              </a:extLst>
            </p:cNvPr>
            <p:cNvSpPr/>
            <p:nvPr/>
          </p:nvSpPr>
          <p:spPr>
            <a:xfrm rot="9969828">
              <a:off x="5309630" y="3018518"/>
              <a:ext cx="404037" cy="378291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AFEE08-55DA-8547-B4E5-23B53AF16709}"/>
              </a:ext>
            </a:extLst>
          </p:cNvPr>
          <p:cNvGrpSpPr/>
          <p:nvPr/>
        </p:nvGrpSpPr>
        <p:grpSpPr>
          <a:xfrm>
            <a:off x="1257266" y="1254068"/>
            <a:ext cx="2349032" cy="1228295"/>
            <a:chOff x="1023214" y="529089"/>
            <a:chExt cx="3132043" cy="16377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07DD6A-EF25-D940-819A-14A457E14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3214" y="529089"/>
              <a:ext cx="2496535" cy="1637727"/>
            </a:xfrm>
            <a:prstGeom prst="rect">
              <a:avLst/>
            </a:prstGeom>
          </p:spPr>
        </p:pic>
        <p:sp>
          <p:nvSpPr>
            <p:cNvPr id="12" name="Left Arrow 11">
              <a:extLst>
                <a:ext uri="{FF2B5EF4-FFF2-40B4-BE49-F238E27FC236}">
                  <a16:creationId xmlns:a16="http://schemas.microsoft.com/office/drawing/2014/main" id="{25DA2312-C01E-D444-AB2D-BB271050524A}"/>
                </a:ext>
              </a:extLst>
            </p:cNvPr>
            <p:cNvSpPr/>
            <p:nvPr/>
          </p:nvSpPr>
          <p:spPr>
            <a:xfrm rot="791890">
              <a:off x="3751220" y="1271633"/>
              <a:ext cx="404037" cy="378291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6600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FC394-85EB-C74F-B351-7A747882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03" y="3429001"/>
            <a:ext cx="3667125" cy="2466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8EE9A-8110-1F44-B83C-A0ADD2AD8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85" y="957263"/>
            <a:ext cx="3648075" cy="2476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B0A140-A1AF-E24D-A4E2-DAB2EB8312A5}"/>
              </a:ext>
            </a:extLst>
          </p:cNvPr>
          <p:cNvSpPr txBox="1"/>
          <p:nvPr/>
        </p:nvSpPr>
        <p:spPr>
          <a:xfrm>
            <a:off x="4413271" y="1056611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 panose="020B0703020202090204" pitchFamily="34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9EAC2-D099-2148-BC37-508DCC064D87}"/>
              </a:ext>
            </a:extLst>
          </p:cNvPr>
          <p:cNvSpPr txBox="1"/>
          <p:nvPr/>
        </p:nvSpPr>
        <p:spPr>
          <a:xfrm>
            <a:off x="2718106" y="5529153"/>
            <a:ext cx="647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65724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32C010-6F94-7547-B4D6-7908C805D0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1460" y="1092082"/>
            <a:ext cx="7029450" cy="4673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0C9801-8315-714A-A7F2-7C3ED96E49FA}"/>
              </a:ext>
            </a:extLst>
          </p:cNvPr>
          <p:cNvSpPr txBox="1"/>
          <p:nvPr/>
        </p:nvSpPr>
        <p:spPr>
          <a:xfrm>
            <a:off x="389911" y="1250921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 panose="020B0703020202090204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88669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6B4FD5-9F76-6F4F-98EC-0D7D6C8564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070" y="1000642"/>
            <a:ext cx="7211716" cy="4851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6ED807-72E0-A846-8620-D1D3C7186552}"/>
              </a:ext>
            </a:extLst>
          </p:cNvPr>
          <p:cNvSpPr txBox="1"/>
          <p:nvPr/>
        </p:nvSpPr>
        <p:spPr>
          <a:xfrm>
            <a:off x="389911" y="1250921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rebuchet MS" panose="020B070302020209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04976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93467" y="1028700"/>
            <a:ext cx="3775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random </a:t>
            </a:r>
            <a:r>
              <a:rPr lang="en-US"/>
              <a:t>K=2 points (centroids)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E3C041-A957-824D-B974-E347D82F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006308-256C-F147-ADDC-213F3B4C5543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214950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7B6EF4-3B37-1A46-92D8-40213662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392045-AC3B-FF4F-A3D1-09B1617C5D73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195491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43000" y="800100"/>
            <a:ext cx="5041105" cy="26527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E0953-713F-0347-A52C-7EFCA13E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76D211-98F3-F14C-BC42-E26289C560C6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143915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22121" y="1028700"/>
            <a:ext cx="2990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the nearest centroid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143000" y="800100"/>
            <a:ext cx="5041105" cy="265270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7E8198-8FE6-0746-9C02-A0E31C28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261237-1396-914A-BE0D-64BADAFCFA0A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172216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2C2327-DC67-1845-A6D7-D7AF0B0C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0CF0C8-C09F-5247-8D41-CD318B43E014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44394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522121" y="1028700"/>
            <a:ext cx="242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new centroids</a:t>
            </a:r>
          </a:p>
        </p:txBody>
      </p:sp>
      <p:sp>
        <p:nvSpPr>
          <p:cNvPr id="29" name="Oval 28"/>
          <p:cNvSpPr/>
          <p:nvPr/>
        </p:nvSpPr>
        <p:spPr>
          <a:xfrm>
            <a:off x="5726917" y="3681436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62283" y="1847859"/>
            <a:ext cx="185737" cy="200025"/>
          </a:xfrm>
          <a:prstGeom prst="ellips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94260-B612-E44B-802B-28F28F8F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CEBF10-D347-4147-A645-4D8E8F5B817F}"/>
              </a:ext>
            </a:extLst>
          </p:cNvPr>
          <p:cNvSpPr txBox="1"/>
          <p:nvPr/>
        </p:nvSpPr>
        <p:spPr>
          <a:xfrm>
            <a:off x="0" y="6538912"/>
            <a:ext cx="1460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PAT06_KMeans.pptx</a:t>
            </a:r>
          </a:p>
        </p:txBody>
      </p:sp>
    </p:spTree>
    <p:extLst>
      <p:ext uri="{BB962C8B-B14F-4D97-AF65-F5344CB8AC3E}">
        <p14:creationId xmlns:p14="http://schemas.microsoft.com/office/powerpoint/2010/main" val="66724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7130</TotalTime>
  <Words>504</Words>
  <Application>Microsoft Macintosh PowerPoint</Application>
  <PresentationFormat>On-screen Show (4:3)</PresentationFormat>
  <Paragraphs>136</Paragraphs>
  <Slides>37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Two Clouds of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Color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167</cp:revision>
  <dcterms:created xsi:type="dcterms:W3CDTF">2013-11-07T20:27:34Z</dcterms:created>
  <dcterms:modified xsi:type="dcterms:W3CDTF">2021-06-29T12:28:34Z</dcterms:modified>
</cp:coreProperties>
</file>