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59" r:id="rId2"/>
    <p:sldId id="460" r:id="rId3"/>
    <p:sldId id="470" r:id="rId4"/>
    <p:sldId id="487" r:id="rId5"/>
    <p:sldId id="486" r:id="rId6"/>
    <p:sldId id="488" r:id="rId7"/>
    <p:sldId id="471" r:id="rId8"/>
    <p:sldId id="473" r:id="rId9"/>
    <p:sldId id="472" r:id="rId10"/>
    <p:sldId id="474" r:id="rId11"/>
    <p:sldId id="475" r:id="rId12"/>
    <p:sldId id="476" r:id="rId13"/>
    <p:sldId id="489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90" r:id="rId24"/>
    <p:sldId id="495" r:id="rId25"/>
    <p:sldId id="497" r:id="rId26"/>
    <p:sldId id="498" r:id="rId27"/>
    <p:sldId id="496" r:id="rId28"/>
    <p:sldId id="494" r:id="rId29"/>
    <p:sldId id="491" r:id="rId30"/>
    <p:sldId id="493" r:id="rId31"/>
    <p:sldId id="492" r:id="rId32"/>
    <p:sldId id="499" r:id="rId33"/>
    <p:sldId id="500" r:id="rId34"/>
    <p:sldId id="501" r:id="rId35"/>
    <p:sldId id="50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0775" autoAdjust="0"/>
  </p:normalViewPr>
  <p:slideViewPr>
    <p:cSldViewPr snapToGrid="0" snapToObjects="1">
      <p:cViewPr varScale="1">
        <p:scale>
          <a:sx n="111" d="100"/>
          <a:sy n="111" d="100"/>
        </p:scale>
        <p:origin x="2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DD9A-2CD6-4042-958D-CF0E40C9EE00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A09-6842-FE4B-8C43-35FCA774E26A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36A-BF65-E04F-9AD7-8788929C0739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9E6F-9944-B943-B856-705AE578AA73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0C7D-90DD-C14B-87CC-80E20AED2F41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A47D-C75D-A841-ACD8-712151A82658}" type="datetime1">
              <a:rPr lang="en-AU" smtClean="0"/>
              <a:t>28/6/21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B5-8FC0-4E47-8703-C4F312F5A51D}" type="datetime1">
              <a:rPr lang="en-AU" smtClean="0"/>
              <a:t>28/6/21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858-F8EB-0A4F-AE01-2F4AFF352C56}" type="datetime1">
              <a:rPr lang="en-AU" smtClean="0"/>
              <a:t>28/6/21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A92-ADE6-7943-AD0B-B5E0A6FA438F}" type="datetime1">
              <a:rPr lang="en-AU" smtClean="0"/>
              <a:t>28/6/21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8029-0D16-9641-9C52-4E30E9845113}" type="datetime1">
              <a:rPr lang="en-AU" smtClean="0"/>
              <a:t>28/6/21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8AD8-4A63-A947-AF9F-A369ECDD4E68}" type="datetime1">
              <a:rPr lang="en-AU" smtClean="0"/>
              <a:t>28/6/21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0026-C3D4-6545-A5C0-154E2CC2EDBD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76.8968&amp;rep=rep1&amp;type=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Mean Shift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47450-41ED-FA40-892A-FA6A3419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159C41-F40D-EE47-BA4D-A7D6C87683DB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4BC7C-98A6-ED45-8974-AB861A80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3770923" y="2399323"/>
            <a:ext cx="70741" cy="8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064021-DFDB-2A4A-993A-ECC654F93B0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25CEE-BB41-4D43-8F54-098B5FCF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  <a:p>
            <a:r>
              <a:rPr lang="en-US" sz="1600" dirty="0"/>
              <a:t>we detected a mode</a:t>
            </a:r>
          </a:p>
          <a:p>
            <a:endParaRPr lang="en-US" sz="16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8DA24-55D3-8B49-B720-C2C8265184F4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0C367-069F-D14E-B610-1E9EB105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  <a:p>
            <a:r>
              <a:rPr lang="en-US" sz="1600" dirty="0"/>
              <a:t>we detected a mode</a:t>
            </a:r>
          </a:p>
          <a:p>
            <a:endParaRPr lang="en-US" sz="1600" dirty="0"/>
          </a:p>
        </p:txBody>
      </p:sp>
      <p:sp>
        <p:nvSpPr>
          <p:cNvPr id="3" name="Sun 2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AFF892-0301-B740-B542-EB3132C4E4CB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B58F3D0C-3546-B04A-909A-88AC8E8F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348524" y="3412902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FC2797-FB32-CE4E-AD21-3FCC4B3B03F2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32E27994-8B22-2A4B-B0AB-ED654F2A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7" name="Straight Arrow Connector 146"/>
          <p:cNvCxnSpPr>
            <a:endCxn id="74" idx="7"/>
          </p:cNvCxnSpPr>
          <p:nvPr/>
        </p:nvCxnSpPr>
        <p:spPr>
          <a:xfrm flipH="1">
            <a:off x="5559219" y="4319644"/>
            <a:ext cx="631992" cy="453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5348524" y="3412902"/>
            <a:ext cx="1726412" cy="1804992"/>
            <a:chOff x="3981446" y="1524002"/>
            <a:chExt cx="1726412" cy="1804992"/>
          </a:xfrm>
        </p:grpSpPr>
        <p:sp>
          <p:nvSpPr>
            <p:cNvPr id="193" name="Oval 19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BA9C03F3-E60F-B649-9091-E8B3B5BEC136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43C73-38CD-5544-9DF3-6F1E1EC9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BA6F39-E5E3-4741-8B01-275C2CFF8889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42F82-D74F-4849-9AB3-D157433B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4907560" y="4689446"/>
            <a:ext cx="687897" cy="2013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EA793EC-F452-004D-80E5-379698B74B1E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311A3-E3BD-AC4D-B1E9-8689FD41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882AC1-C73A-B747-A669-1A6B9E168008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A5093-4BC1-5A46-A816-040D32CD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81" idx="2"/>
          </p:cNvCxnSpPr>
          <p:nvPr/>
        </p:nvCxnSpPr>
        <p:spPr>
          <a:xfrm flipH="1">
            <a:off x="4117124" y="4882393"/>
            <a:ext cx="815604" cy="295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38B1F28-D0DA-5144-9EC4-428D331B5911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DF80-5992-C742-88DD-2FE4853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3" name="Oval 11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29" name="Oval 12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2518D3-8272-3048-BABB-584F9E8CC764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F333A-4C29-0D44-9B8D-97FBDAD2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417FF6-1131-864D-B3BC-493ECFE38949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06EC99-970B-C649-82CB-497580E2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900591" y="4126653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68" idx="1"/>
          </p:cNvCxnSpPr>
          <p:nvPr/>
        </p:nvCxnSpPr>
        <p:spPr>
          <a:xfrm flipH="1">
            <a:off x="3719694" y="4907560"/>
            <a:ext cx="449635" cy="1069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DAB741-951F-2044-8ED9-221496A34FD7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ACBBB-8985-F348-9EC2-2184CFB8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900591" y="4126653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  <a:p>
            <a:r>
              <a:rPr lang="en-US" sz="1600" dirty="0"/>
              <a:t>we detected a mode</a:t>
            </a:r>
          </a:p>
          <a:p>
            <a:endParaRPr lang="en-US" sz="1600" dirty="0"/>
          </a:p>
        </p:txBody>
      </p: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TextBox 154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82FC0F7-44BB-1649-BD98-ECC963CC513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6DB3FE-A07D-2C46-B6F3-9F0F89A5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sample point compute its mean shift mode</a:t>
            </a:r>
          </a:p>
          <a:p>
            <a:r>
              <a:rPr lang="en-US" dirty="0"/>
              <a:t>Cluster the sample points that have the same mean shift mode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D218-CB86-3D4F-8DFF-11601488B448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EE5D1-4026-934D-842F-F6C0C3AB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Sun 149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Freeform 2"/>
          <p:cNvSpPr/>
          <p:nvPr/>
        </p:nvSpPr>
        <p:spPr>
          <a:xfrm>
            <a:off x="3702570" y="1439056"/>
            <a:ext cx="345376" cy="944380"/>
          </a:xfrm>
          <a:custGeom>
            <a:avLst/>
            <a:gdLst>
              <a:gd name="connsiteX0" fmla="*/ 0 w 345376"/>
              <a:gd name="connsiteY0" fmla="*/ 0 h 944380"/>
              <a:gd name="connsiteX1" fmla="*/ 344774 w 345376"/>
              <a:gd name="connsiteY1" fmla="*/ 389744 h 944380"/>
              <a:gd name="connsiteX2" fmla="*/ 89941 w 345376"/>
              <a:gd name="connsiteY2" fmla="*/ 944380 h 94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376" h="944380">
                <a:moveTo>
                  <a:pt x="0" y="0"/>
                </a:moveTo>
                <a:cubicBezTo>
                  <a:pt x="164892" y="116173"/>
                  <a:pt x="329784" y="232347"/>
                  <a:pt x="344774" y="389744"/>
                </a:cubicBezTo>
                <a:cubicBezTo>
                  <a:pt x="359764" y="547141"/>
                  <a:pt x="89941" y="944380"/>
                  <a:pt x="89941" y="9443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" name="Freeform 111"/>
          <p:cNvSpPr/>
          <p:nvPr/>
        </p:nvSpPr>
        <p:spPr>
          <a:xfrm>
            <a:off x="3028013" y="1573967"/>
            <a:ext cx="764498" cy="869430"/>
          </a:xfrm>
          <a:custGeom>
            <a:avLst/>
            <a:gdLst>
              <a:gd name="connsiteX0" fmla="*/ 0 w 764498"/>
              <a:gd name="connsiteY0" fmla="*/ 0 h 869430"/>
              <a:gd name="connsiteX1" fmla="*/ 149902 w 764498"/>
              <a:gd name="connsiteY1" fmla="*/ 479685 h 869430"/>
              <a:gd name="connsiteX2" fmla="*/ 764498 w 764498"/>
              <a:gd name="connsiteY2" fmla="*/ 869430 h 86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498" h="869430">
                <a:moveTo>
                  <a:pt x="0" y="0"/>
                </a:moveTo>
                <a:cubicBezTo>
                  <a:pt x="11243" y="167390"/>
                  <a:pt x="22486" y="334780"/>
                  <a:pt x="149902" y="479685"/>
                </a:cubicBezTo>
                <a:cubicBezTo>
                  <a:pt x="277318" y="624590"/>
                  <a:pt x="764498" y="869430"/>
                  <a:pt x="764498" y="8694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3" name="Freeform 112"/>
          <p:cNvSpPr/>
          <p:nvPr/>
        </p:nvSpPr>
        <p:spPr>
          <a:xfrm>
            <a:off x="2728210" y="2413416"/>
            <a:ext cx="1034321" cy="524656"/>
          </a:xfrm>
          <a:custGeom>
            <a:avLst/>
            <a:gdLst>
              <a:gd name="connsiteX0" fmla="*/ 0 w 1034321"/>
              <a:gd name="connsiteY0" fmla="*/ 524656 h 524656"/>
              <a:gd name="connsiteX1" fmla="*/ 809469 w 1034321"/>
              <a:gd name="connsiteY1" fmla="*/ 419725 h 524656"/>
              <a:gd name="connsiteX2" fmla="*/ 1034321 w 1034321"/>
              <a:gd name="connsiteY2" fmla="*/ 0 h 52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321" h="524656">
                <a:moveTo>
                  <a:pt x="0" y="524656"/>
                </a:moveTo>
                <a:cubicBezTo>
                  <a:pt x="318541" y="515912"/>
                  <a:pt x="637082" y="507168"/>
                  <a:pt x="809469" y="419725"/>
                </a:cubicBezTo>
                <a:cubicBezTo>
                  <a:pt x="981856" y="332282"/>
                  <a:pt x="1034321" y="0"/>
                  <a:pt x="103432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3777521" y="2458387"/>
            <a:ext cx="1019331" cy="569626"/>
          </a:xfrm>
          <a:custGeom>
            <a:avLst/>
            <a:gdLst>
              <a:gd name="connsiteX0" fmla="*/ 1019331 w 1019331"/>
              <a:gd name="connsiteY0" fmla="*/ 569626 h 569626"/>
              <a:gd name="connsiteX1" fmla="*/ 359764 w 1019331"/>
              <a:gd name="connsiteY1" fmla="*/ 464695 h 569626"/>
              <a:gd name="connsiteX2" fmla="*/ 0 w 1019331"/>
              <a:gd name="connsiteY2" fmla="*/ 0 h 56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1" h="569626">
                <a:moveTo>
                  <a:pt x="1019331" y="569626"/>
                </a:moveTo>
                <a:cubicBezTo>
                  <a:pt x="774491" y="564629"/>
                  <a:pt x="529652" y="559633"/>
                  <a:pt x="359764" y="464695"/>
                </a:cubicBezTo>
                <a:cubicBezTo>
                  <a:pt x="189876" y="369757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Freeform 114"/>
          <p:cNvSpPr/>
          <p:nvPr/>
        </p:nvSpPr>
        <p:spPr>
          <a:xfrm>
            <a:off x="3762531" y="2443397"/>
            <a:ext cx="614597" cy="914400"/>
          </a:xfrm>
          <a:custGeom>
            <a:avLst/>
            <a:gdLst>
              <a:gd name="connsiteX0" fmla="*/ 614597 w 614597"/>
              <a:gd name="connsiteY0" fmla="*/ 914400 h 914400"/>
              <a:gd name="connsiteX1" fmla="*/ 149902 w 614597"/>
              <a:gd name="connsiteY1" fmla="*/ 674557 h 914400"/>
              <a:gd name="connsiteX2" fmla="*/ 0 w 614597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97" h="914400">
                <a:moveTo>
                  <a:pt x="614597" y="914400"/>
                </a:moveTo>
                <a:cubicBezTo>
                  <a:pt x="433466" y="870678"/>
                  <a:pt x="252335" y="826957"/>
                  <a:pt x="149902" y="674557"/>
                </a:cubicBezTo>
                <a:cubicBezTo>
                  <a:pt x="47469" y="522157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" name="Freeform 115"/>
          <p:cNvSpPr/>
          <p:nvPr/>
        </p:nvSpPr>
        <p:spPr>
          <a:xfrm>
            <a:off x="3762531" y="3117954"/>
            <a:ext cx="2263515" cy="1933731"/>
          </a:xfrm>
          <a:custGeom>
            <a:avLst/>
            <a:gdLst>
              <a:gd name="connsiteX0" fmla="*/ 2263515 w 2263515"/>
              <a:gd name="connsiteY0" fmla="*/ 0 h 1933731"/>
              <a:gd name="connsiteX1" fmla="*/ 1768839 w 2263515"/>
              <a:gd name="connsiteY1" fmla="*/ 1109272 h 1933731"/>
              <a:gd name="connsiteX2" fmla="*/ 0 w 2263515"/>
              <a:gd name="connsiteY2" fmla="*/ 1933731 h 193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5" h="1933731">
                <a:moveTo>
                  <a:pt x="2263515" y="0"/>
                </a:moveTo>
                <a:cubicBezTo>
                  <a:pt x="2204803" y="393492"/>
                  <a:pt x="2146091" y="786984"/>
                  <a:pt x="1768839" y="1109272"/>
                </a:cubicBezTo>
                <a:cubicBezTo>
                  <a:pt x="1391587" y="1431560"/>
                  <a:pt x="0" y="1933731"/>
                  <a:pt x="0" y="193373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" name="Freeform 116"/>
          <p:cNvSpPr/>
          <p:nvPr/>
        </p:nvSpPr>
        <p:spPr>
          <a:xfrm>
            <a:off x="3777521" y="4242216"/>
            <a:ext cx="2848131" cy="809469"/>
          </a:xfrm>
          <a:custGeom>
            <a:avLst/>
            <a:gdLst>
              <a:gd name="connsiteX0" fmla="*/ 2848131 w 2848131"/>
              <a:gd name="connsiteY0" fmla="*/ 0 h 809469"/>
              <a:gd name="connsiteX1" fmla="*/ 1798820 w 2848131"/>
              <a:gd name="connsiteY1" fmla="*/ 509666 h 809469"/>
              <a:gd name="connsiteX2" fmla="*/ 0 w 2848131"/>
              <a:gd name="connsiteY2" fmla="*/ 809469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1" h="809469">
                <a:moveTo>
                  <a:pt x="2848131" y="0"/>
                </a:moveTo>
                <a:cubicBezTo>
                  <a:pt x="2560819" y="187377"/>
                  <a:pt x="2273508" y="374755"/>
                  <a:pt x="1798820" y="509666"/>
                </a:cubicBezTo>
                <a:cubicBezTo>
                  <a:pt x="1324132" y="644577"/>
                  <a:pt x="0" y="809469"/>
                  <a:pt x="0" y="80946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Freeform 117"/>
          <p:cNvSpPr/>
          <p:nvPr/>
        </p:nvSpPr>
        <p:spPr>
          <a:xfrm>
            <a:off x="3747541" y="5081666"/>
            <a:ext cx="2713220" cy="524655"/>
          </a:xfrm>
          <a:custGeom>
            <a:avLst/>
            <a:gdLst>
              <a:gd name="connsiteX0" fmla="*/ 2713220 w 2713220"/>
              <a:gd name="connsiteY0" fmla="*/ 524655 h 524655"/>
              <a:gd name="connsiteX1" fmla="*/ 1229193 w 2713220"/>
              <a:gd name="connsiteY1" fmla="*/ 404734 h 524655"/>
              <a:gd name="connsiteX2" fmla="*/ 0 w 2713220"/>
              <a:gd name="connsiteY2" fmla="*/ 0 h 52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220" h="524655">
                <a:moveTo>
                  <a:pt x="2713220" y="524655"/>
                </a:moveTo>
                <a:cubicBezTo>
                  <a:pt x="2197308" y="508415"/>
                  <a:pt x="1681396" y="492176"/>
                  <a:pt x="1229193" y="404734"/>
                </a:cubicBezTo>
                <a:cubicBezTo>
                  <a:pt x="776990" y="317292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Freeform 118"/>
          <p:cNvSpPr/>
          <p:nvPr/>
        </p:nvSpPr>
        <p:spPr>
          <a:xfrm>
            <a:off x="3762531" y="5036695"/>
            <a:ext cx="959371" cy="1049312"/>
          </a:xfrm>
          <a:custGeom>
            <a:avLst/>
            <a:gdLst>
              <a:gd name="connsiteX0" fmla="*/ 959371 w 959371"/>
              <a:gd name="connsiteY0" fmla="*/ 1049312 h 1049312"/>
              <a:gd name="connsiteX1" fmla="*/ 374754 w 959371"/>
              <a:gd name="connsiteY1" fmla="*/ 464695 h 1049312"/>
              <a:gd name="connsiteX2" fmla="*/ 0 w 959371"/>
              <a:gd name="connsiteY2" fmla="*/ 0 h 104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371" h="1049312">
                <a:moveTo>
                  <a:pt x="959371" y="1049312"/>
                </a:moveTo>
                <a:cubicBezTo>
                  <a:pt x="747010" y="844446"/>
                  <a:pt x="534649" y="639580"/>
                  <a:pt x="374754" y="464695"/>
                </a:cubicBezTo>
                <a:cubicBezTo>
                  <a:pt x="214859" y="289810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Freeform 119"/>
          <p:cNvSpPr/>
          <p:nvPr/>
        </p:nvSpPr>
        <p:spPr>
          <a:xfrm>
            <a:off x="3413526" y="3867462"/>
            <a:ext cx="363995" cy="1169233"/>
          </a:xfrm>
          <a:custGeom>
            <a:avLst/>
            <a:gdLst>
              <a:gd name="connsiteX0" fmla="*/ 199104 w 363995"/>
              <a:gd name="connsiteY0" fmla="*/ 0 h 1169233"/>
              <a:gd name="connsiteX1" fmla="*/ 4231 w 363995"/>
              <a:gd name="connsiteY1" fmla="*/ 659568 h 1169233"/>
              <a:gd name="connsiteX2" fmla="*/ 363995 w 363995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95" h="1169233">
                <a:moveTo>
                  <a:pt x="199104" y="0"/>
                </a:moveTo>
                <a:cubicBezTo>
                  <a:pt x="87926" y="232348"/>
                  <a:pt x="-23251" y="464696"/>
                  <a:pt x="4231" y="659568"/>
                </a:cubicBezTo>
                <a:cubicBezTo>
                  <a:pt x="31713" y="854440"/>
                  <a:pt x="363995" y="1169233"/>
                  <a:pt x="363995" y="116923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Freeform 120"/>
          <p:cNvSpPr/>
          <p:nvPr/>
        </p:nvSpPr>
        <p:spPr>
          <a:xfrm>
            <a:off x="3792511" y="3747541"/>
            <a:ext cx="1019332" cy="1304144"/>
          </a:xfrm>
          <a:custGeom>
            <a:avLst/>
            <a:gdLst>
              <a:gd name="connsiteX0" fmla="*/ 1019332 w 1019332"/>
              <a:gd name="connsiteY0" fmla="*/ 0 h 1304144"/>
              <a:gd name="connsiteX1" fmla="*/ 464696 w 1019332"/>
              <a:gd name="connsiteY1" fmla="*/ 869429 h 1304144"/>
              <a:gd name="connsiteX2" fmla="*/ 0 w 1019332"/>
              <a:gd name="connsiteY2" fmla="*/ 1304144 h 130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2" h="1304144">
                <a:moveTo>
                  <a:pt x="1019332" y="0"/>
                </a:moveTo>
                <a:cubicBezTo>
                  <a:pt x="826958" y="326036"/>
                  <a:pt x="634585" y="652072"/>
                  <a:pt x="464696" y="869429"/>
                </a:cubicBezTo>
                <a:cubicBezTo>
                  <a:pt x="294807" y="1086786"/>
                  <a:pt x="0" y="1304144"/>
                  <a:pt x="0" y="130414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Freeform 121"/>
          <p:cNvSpPr/>
          <p:nvPr/>
        </p:nvSpPr>
        <p:spPr>
          <a:xfrm>
            <a:off x="3042752" y="4497049"/>
            <a:ext cx="734769" cy="579619"/>
          </a:xfrm>
          <a:custGeom>
            <a:avLst/>
            <a:gdLst>
              <a:gd name="connsiteX0" fmla="*/ 251 w 734769"/>
              <a:gd name="connsiteY0" fmla="*/ 0 h 579619"/>
              <a:gd name="connsiteX1" fmla="*/ 120173 w 734769"/>
              <a:gd name="connsiteY1" fmla="*/ 539646 h 579619"/>
              <a:gd name="connsiteX2" fmla="*/ 734769 w 734769"/>
              <a:gd name="connsiteY2" fmla="*/ 539646 h 5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69" h="579619">
                <a:moveTo>
                  <a:pt x="251" y="0"/>
                </a:moveTo>
                <a:cubicBezTo>
                  <a:pt x="-998" y="224852"/>
                  <a:pt x="-2247" y="449705"/>
                  <a:pt x="120173" y="539646"/>
                </a:cubicBezTo>
                <a:cubicBezTo>
                  <a:pt x="242593" y="629587"/>
                  <a:pt x="734769" y="539646"/>
                  <a:pt x="734769" y="53964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Freeform 122"/>
          <p:cNvSpPr/>
          <p:nvPr/>
        </p:nvSpPr>
        <p:spPr>
          <a:xfrm>
            <a:off x="2653259" y="5081666"/>
            <a:ext cx="1124262" cy="263587"/>
          </a:xfrm>
          <a:custGeom>
            <a:avLst/>
            <a:gdLst>
              <a:gd name="connsiteX0" fmla="*/ 0 w 1124262"/>
              <a:gd name="connsiteY0" fmla="*/ 179882 h 263587"/>
              <a:gd name="connsiteX1" fmla="*/ 629587 w 1124262"/>
              <a:gd name="connsiteY1" fmla="*/ 254832 h 263587"/>
              <a:gd name="connsiteX2" fmla="*/ 1124262 w 1124262"/>
              <a:gd name="connsiteY2" fmla="*/ 0 h 26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262" h="263587">
                <a:moveTo>
                  <a:pt x="0" y="179882"/>
                </a:moveTo>
                <a:cubicBezTo>
                  <a:pt x="221105" y="232347"/>
                  <a:pt x="442210" y="284812"/>
                  <a:pt x="629587" y="254832"/>
                </a:cubicBezTo>
                <a:cubicBezTo>
                  <a:pt x="816964" y="224852"/>
                  <a:pt x="1124262" y="0"/>
                  <a:pt x="1124262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Freeform 123"/>
          <p:cNvSpPr/>
          <p:nvPr/>
        </p:nvSpPr>
        <p:spPr>
          <a:xfrm>
            <a:off x="3567659" y="5036695"/>
            <a:ext cx="234213" cy="959371"/>
          </a:xfrm>
          <a:custGeom>
            <a:avLst/>
            <a:gdLst>
              <a:gd name="connsiteX0" fmla="*/ 0 w 234213"/>
              <a:gd name="connsiteY0" fmla="*/ 959371 h 959371"/>
              <a:gd name="connsiteX1" fmla="*/ 224852 w 234213"/>
              <a:gd name="connsiteY1" fmla="*/ 554636 h 959371"/>
              <a:gd name="connsiteX2" fmla="*/ 194872 w 234213"/>
              <a:gd name="connsiteY2" fmla="*/ 0 h 95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3" h="959371">
                <a:moveTo>
                  <a:pt x="0" y="959371"/>
                </a:moveTo>
                <a:cubicBezTo>
                  <a:pt x="96186" y="836951"/>
                  <a:pt x="192373" y="714531"/>
                  <a:pt x="224852" y="554636"/>
                </a:cubicBezTo>
                <a:cubicBezTo>
                  <a:pt x="257331" y="394741"/>
                  <a:pt x="194872" y="0"/>
                  <a:pt x="194872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F50F96A-210A-FE40-AF90-CA02A989E926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25" name="Slide Number Placeholder 124">
            <a:extLst>
              <a:ext uri="{FF2B5EF4-FFF2-40B4-BE49-F238E27FC236}">
                <a16:creationId xmlns:a16="http://schemas.microsoft.com/office/drawing/2014/main" id="{0A8D4A4F-9EBE-FC4D-B1DC-EF5C4CEF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Sun 149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00" name="Group 199"/>
          <p:cNvGrpSpPr/>
          <p:nvPr/>
        </p:nvGrpSpPr>
        <p:grpSpPr>
          <a:xfrm>
            <a:off x="2653259" y="3117954"/>
            <a:ext cx="3972393" cy="2968053"/>
            <a:chOff x="2653259" y="3117954"/>
            <a:chExt cx="3972393" cy="2968053"/>
          </a:xfrm>
        </p:grpSpPr>
        <p:sp>
          <p:nvSpPr>
            <p:cNvPr id="201" name="Freeform 200"/>
            <p:cNvSpPr/>
            <p:nvPr/>
          </p:nvSpPr>
          <p:spPr>
            <a:xfrm>
              <a:off x="3762531" y="3117954"/>
              <a:ext cx="2263515" cy="1933731"/>
            </a:xfrm>
            <a:custGeom>
              <a:avLst/>
              <a:gdLst>
                <a:gd name="connsiteX0" fmla="*/ 2263515 w 2263515"/>
                <a:gd name="connsiteY0" fmla="*/ 0 h 1933731"/>
                <a:gd name="connsiteX1" fmla="*/ 1768839 w 2263515"/>
                <a:gd name="connsiteY1" fmla="*/ 1109272 h 1933731"/>
                <a:gd name="connsiteX2" fmla="*/ 0 w 2263515"/>
                <a:gd name="connsiteY2" fmla="*/ 1933731 h 193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3515" h="1933731">
                  <a:moveTo>
                    <a:pt x="2263515" y="0"/>
                  </a:moveTo>
                  <a:cubicBezTo>
                    <a:pt x="2204803" y="393492"/>
                    <a:pt x="2146091" y="786984"/>
                    <a:pt x="1768839" y="1109272"/>
                  </a:cubicBezTo>
                  <a:cubicBezTo>
                    <a:pt x="1391587" y="1431560"/>
                    <a:pt x="0" y="1933731"/>
                    <a:pt x="0" y="1933731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3777521" y="4242216"/>
              <a:ext cx="2848131" cy="809469"/>
            </a:xfrm>
            <a:custGeom>
              <a:avLst/>
              <a:gdLst>
                <a:gd name="connsiteX0" fmla="*/ 2848131 w 2848131"/>
                <a:gd name="connsiteY0" fmla="*/ 0 h 809469"/>
                <a:gd name="connsiteX1" fmla="*/ 1798820 w 2848131"/>
                <a:gd name="connsiteY1" fmla="*/ 509666 h 809469"/>
                <a:gd name="connsiteX2" fmla="*/ 0 w 2848131"/>
                <a:gd name="connsiteY2" fmla="*/ 809469 h 8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1" h="809469">
                  <a:moveTo>
                    <a:pt x="2848131" y="0"/>
                  </a:moveTo>
                  <a:cubicBezTo>
                    <a:pt x="2560819" y="187377"/>
                    <a:pt x="2273508" y="374755"/>
                    <a:pt x="1798820" y="509666"/>
                  </a:cubicBezTo>
                  <a:cubicBezTo>
                    <a:pt x="1324132" y="644577"/>
                    <a:pt x="0" y="809469"/>
                    <a:pt x="0" y="809469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3747541" y="5081666"/>
              <a:ext cx="2713220" cy="524655"/>
            </a:xfrm>
            <a:custGeom>
              <a:avLst/>
              <a:gdLst>
                <a:gd name="connsiteX0" fmla="*/ 2713220 w 2713220"/>
                <a:gd name="connsiteY0" fmla="*/ 524655 h 524655"/>
                <a:gd name="connsiteX1" fmla="*/ 1229193 w 2713220"/>
                <a:gd name="connsiteY1" fmla="*/ 404734 h 524655"/>
                <a:gd name="connsiteX2" fmla="*/ 0 w 2713220"/>
                <a:gd name="connsiteY2" fmla="*/ 0 h 52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3220" h="524655">
                  <a:moveTo>
                    <a:pt x="2713220" y="524655"/>
                  </a:moveTo>
                  <a:cubicBezTo>
                    <a:pt x="2197308" y="508415"/>
                    <a:pt x="1681396" y="492176"/>
                    <a:pt x="1229193" y="404734"/>
                  </a:cubicBezTo>
                  <a:cubicBezTo>
                    <a:pt x="776990" y="317292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62531" y="5036695"/>
              <a:ext cx="959371" cy="1049312"/>
            </a:xfrm>
            <a:custGeom>
              <a:avLst/>
              <a:gdLst>
                <a:gd name="connsiteX0" fmla="*/ 959371 w 959371"/>
                <a:gd name="connsiteY0" fmla="*/ 1049312 h 1049312"/>
                <a:gd name="connsiteX1" fmla="*/ 374754 w 959371"/>
                <a:gd name="connsiteY1" fmla="*/ 464695 h 1049312"/>
                <a:gd name="connsiteX2" fmla="*/ 0 w 959371"/>
                <a:gd name="connsiteY2" fmla="*/ 0 h 10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371" h="1049312">
                  <a:moveTo>
                    <a:pt x="959371" y="1049312"/>
                  </a:moveTo>
                  <a:cubicBezTo>
                    <a:pt x="747010" y="844446"/>
                    <a:pt x="534649" y="639580"/>
                    <a:pt x="374754" y="464695"/>
                  </a:cubicBezTo>
                  <a:cubicBezTo>
                    <a:pt x="214859" y="28981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3413526" y="3867462"/>
              <a:ext cx="363995" cy="1169233"/>
            </a:xfrm>
            <a:custGeom>
              <a:avLst/>
              <a:gdLst>
                <a:gd name="connsiteX0" fmla="*/ 199104 w 363995"/>
                <a:gd name="connsiteY0" fmla="*/ 0 h 1169233"/>
                <a:gd name="connsiteX1" fmla="*/ 4231 w 363995"/>
                <a:gd name="connsiteY1" fmla="*/ 659568 h 1169233"/>
                <a:gd name="connsiteX2" fmla="*/ 363995 w 363995"/>
                <a:gd name="connsiteY2" fmla="*/ 1169233 h 11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95" h="1169233">
                  <a:moveTo>
                    <a:pt x="199104" y="0"/>
                  </a:moveTo>
                  <a:cubicBezTo>
                    <a:pt x="87926" y="232348"/>
                    <a:pt x="-23251" y="464696"/>
                    <a:pt x="4231" y="659568"/>
                  </a:cubicBezTo>
                  <a:cubicBezTo>
                    <a:pt x="31713" y="854440"/>
                    <a:pt x="363995" y="1169233"/>
                    <a:pt x="363995" y="1169233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3792511" y="3747541"/>
              <a:ext cx="1019332" cy="1304144"/>
            </a:xfrm>
            <a:custGeom>
              <a:avLst/>
              <a:gdLst>
                <a:gd name="connsiteX0" fmla="*/ 1019332 w 1019332"/>
                <a:gd name="connsiteY0" fmla="*/ 0 h 1304144"/>
                <a:gd name="connsiteX1" fmla="*/ 464696 w 1019332"/>
                <a:gd name="connsiteY1" fmla="*/ 869429 h 1304144"/>
                <a:gd name="connsiteX2" fmla="*/ 0 w 1019332"/>
                <a:gd name="connsiteY2" fmla="*/ 1304144 h 130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32" h="1304144">
                  <a:moveTo>
                    <a:pt x="1019332" y="0"/>
                  </a:moveTo>
                  <a:cubicBezTo>
                    <a:pt x="826958" y="326036"/>
                    <a:pt x="634585" y="652072"/>
                    <a:pt x="464696" y="869429"/>
                  </a:cubicBezTo>
                  <a:cubicBezTo>
                    <a:pt x="294807" y="1086786"/>
                    <a:pt x="0" y="1304144"/>
                    <a:pt x="0" y="1304144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3042752" y="4497049"/>
              <a:ext cx="734769" cy="579619"/>
            </a:xfrm>
            <a:custGeom>
              <a:avLst/>
              <a:gdLst>
                <a:gd name="connsiteX0" fmla="*/ 251 w 734769"/>
                <a:gd name="connsiteY0" fmla="*/ 0 h 579619"/>
                <a:gd name="connsiteX1" fmla="*/ 120173 w 734769"/>
                <a:gd name="connsiteY1" fmla="*/ 539646 h 579619"/>
                <a:gd name="connsiteX2" fmla="*/ 734769 w 734769"/>
                <a:gd name="connsiteY2" fmla="*/ 539646 h 57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769" h="579619">
                  <a:moveTo>
                    <a:pt x="251" y="0"/>
                  </a:moveTo>
                  <a:cubicBezTo>
                    <a:pt x="-998" y="224852"/>
                    <a:pt x="-2247" y="449705"/>
                    <a:pt x="120173" y="539646"/>
                  </a:cubicBezTo>
                  <a:cubicBezTo>
                    <a:pt x="242593" y="629587"/>
                    <a:pt x="734769" y="539646"/>
                    <a:pt x="734769" y="539646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653259" y="5081666"/>
              <a:ext cx="1124262" cy="263587"/>
            </a:xfrm>
            <a:custGeom>
              <a:avLst/>
              <a:gdLst>
                <a:gd name="connsiteX0" fmla="*/ 0 w 1124262"/>
                <a:gd name="connsiteY0" fmla="*/ 179882 h 263587"/>
                <a:gd name="connsiteX1" fmla="*/ 629587 w 1124262"/>
                <a:gd name="connsiteY1" fmla="*/ 254832 h 263587"/>
                <a:gd name="connsiteX2" fmla="*/ 1124262 w 1124262"/>
                <a:gd name="connsiteY2" fmla="*/ 0 h 2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262" h="263587">
                  <a:moveTo>
                    <a:pt x="0" y="179882"/>
                  </a:moveTo>
                  <a:cubicBezTo>
                    <a:pt x="221105" y="232347"/>
                    <a:pt x="442210" y="284812"/>
                    <a:pt x="629587" y="254832"/>
                  </a:cubicBezTo>
                  <a:cubicBezTo>
                    <a:pt x="816964" y="224852"/>
                    <a:pt x="1124262" y="0"/>
                    <a:pt x="1124262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3567659" y="5036695"/>
              <a:ext cx="234213" cy="959371"/>
            </a:xfrm>
            <a:custGeom>
              <a:avLst/>
              <a:gdLst>
                <a:gd name="connsiteX0" fmla="*/ 0 w 234213"/>
                <a:gd name="connsiteY0" fmla="*/ 959371 h 959371"/>
                <a:gd name="connsiteX1" fmla="*/ 224852 w 234213"/>
                <a:gd name="connsiteY1" fmla="*/ 554636 h 959371"/>
                <a:gd name="connsiteX2" fmla="*/ 194872 w 234213"/>
                <a:gd name="connsiteY2" fmla="*/ 0 h 95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213" h="959371">
                  <a:moveTo>
                    <a:pt x="0" y="959371"/>
                  </a:moveTo>
                  <a:cubicBezTo>
                    <a:pt x="96186" y="836951"/>
                    <a:pt x="192373" y="714531"/>
                    <a:pt x="224852" y="554636"/>
                  </a:cubicBezTo>
                  <a:cubicBezTo>
                    <a:pt x="257331" y="394741"/>
                    <a:pt x="194872" y="0"/>
                    <a:pt x="194872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728210" y="1439056"/>
            <a:ext cx="2068642" cy="1918741"/>
            <a:chOff x="2728210" y="1439056"/>
            <a:chExt cx="2068642" cy="1918741"/>
          </a:xfrm>
        </p:grpSpPr>
        <p:sp>
          <p:nvSpPr>
            <p:cNvPr id="211" name="Freeform 210"/>
            <p:cNvSpPr/>
            <p:nvPr/>
          </p:nvSpPr>
          <p:spPr>
            <a:xfrm>
              <a:off x="3702570" y="1439056"/>
              <a:ext cx="345376" cy="944380"/>
            </a:xfrm>
            <a:custGeom>
              <a:avLst/>
              <a:gdLst>
                <a:gd name="connsiteX0" fmla="*/ 0 w 345376"/>
                <a:gd name="connsiteY0" fmla="*/ 0 h 944380"/>
                <a:gd name="connsiteX1" fmla="*/ 344774 w 345376"/>
                <a:gd name="connsiteY1" fmla="*/ 389744 h 944380"/>
                <a:gd name="connsiteX2" fmla="*/ 89941 w 345376"/>
                <a:gd name="connsiteY2" fmla="*/ 944380 h 94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376" h="944380">
                  <a:moveTo>
                    <a:pt x="0" y="0"/>
                  </a:moveTo>
                  <a:cubicBezTo>
                    <a:pt x="164892" y="116173"/>
                    <a:pt x="329784" y="232347"/>
                    <a:pt x="344774" y="389744"/>
                  </a:cubicBezTo>
                  <a:cubicBezTo>
                    <a:pt x="359764" y="547141"/>
                    <a:pt x="89941" y="944380"/>
                    <a:pt x="89941" y="94438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3028013" y="1573967"/>
              <a:ext cx="764498" cy="869430"/>
            </a:xfrm>
            <a:custGeom>
              <a:avLst/>
              <a:gdLst>
                <a:gd name="connsiteX0" fmla="*/ 0 w 764498"/>
                <a:gd name="connsiteY0" fmla="*/ 0 h 869430"/>
                <a:gd name="connsiteX1" fmla="*/ 149902 w 764498"/>
                <a:gd name="connsiteY1" fmla="*/ 479685 h 869430"/>
                <a:gd name="connsiteX2" fmla="*/ 764498 w 764498"/>
                <a:gd name="connsiteY2" fmla="*/ 869430 h 86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498" h="869430">
                  <a:moveTo>
                    <a:pt x="0" y="0"/>
                  </a:moveTo>
                  <a:cubicBezTo>
                    <a:pt x="11243" y="167390"/>
                    <a:pt x="22486" y="334780"/>
                    <a:pt x="149902" y="479685"/>
                  </a:cubicBezTo>
                  <a:cubicBezTo>
                    <a:pt x="277318" y="624590"/>
                    <a:pt x="764498" y="869430"/>
                    <a:pt x="764498" y="8694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728210" y="2413416"/>
              <a:ext cx="1034321" cy="524656"/>
            </a:xfrm>
            <a:custGeom>
              <a:avLst/>
              <a:gdLst>
                <a:gd name="connsiteX0" fmla="*/ 0 w 1034321"/>
                <a:gd name="connsiteY0" fmla="*/ 524656 h 524656"/>
                <a:gd name="connsiteX1" fmla="*/ 809469 w 1034321"/>
                <a:gd name="connsiteY1" fmla="*/ 419725 h 524656"/>
                <a:gd name="connsiteX2" fmla="*/ 1034321 w 1034321"/>
                <a:gd name="connsiteY2" fmla="*/ 0 h 5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321" h="524656">
                  <a:moveTo>
                    <a:pt x="0" y="524656"/>
                  </a:moveTo>
                  <a:cubicBezTo>
                    <a:pt x="318541" y="515912"/>
                    <a:pt x="637082" y="507168"/>
                    <a:pt x="809469" y="419725"/>
                  </a:cubicBezTo>
                  <a:cubicBezTo>
                    <a:pt x="981856" y="332282"/>
                    <a:pt x="1034321" y="0"/>
                    <a:pt x="10343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777521" y="2458387"/>
              <a:ext cx="1019331" cy="569626"/>
            </a:xfrm>
            <a:custGeom>
              <a:avLst/>
              <a:gdLst>
                <a:gd name="connsiteX0" fmla="*/ 1019331 w 1019331"/>
                <a:gd name="connsiteY0" fmla="*/ 569626 h 569626"/>
                <a:gd name="connsiteX1" fmla="*/ 359764 w 1019331"/>
                <a:gd name="connsiteY1" fmla="*/ 464695 h 569626"/>
                <a:gd name="connsiteX2" fmla="*/ 0 w 1019331"/>
                <a:gd name="connsiteY2" fmla="*/ 0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31" h="569626">
                  <a:moveTo>
                    <a:pt x="1019331" y="569626"/>
                  </a:moveTo>
                  <a:cubicBezTo>
                    <a:pt x="774491" y="564629"/>
                    <a:pt x="529652" y="559633"/>
                    <a:pt x="359764" y="464695"/>
                  </a:cubicBezTo>
                  <a:cubicBezTo>
                    <a:pt x="189876" y="36975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3762531" y="2443397"/>
              <a:ext cx="614597" cy="914400"/>
            </a:xfrm>
            <a:custGeom>
              <a:avLst/>
              <a:gdLst>
                <a:gd name="connsiteX0" fmla="*/ 614597 w 614597"/>
                <a:gd name="connsiteY0" fmla="*/ 914400 h 914400"/>
                <a:gd name="connsiteX1" fmla="*/ 149902 w 614597"/>
                <a:gd name="connsiteY1" fmla="*/ 674557 h 914400"/>
                <a:gd name="connsiteX2" fmla="*/ 0 w 614597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97" h="914400">
                  <a:moveTo>
                    <a:pt x="614597" y="914400"/>
                  </a:moveTo>
                  <a:cubicBezTo>
                    <a:pt x="433466" y="870678"/>
                    <a:pt x="252335" y="826957"/>
                    <a:pt x="149902" y="674557"/>
                  </a:cubicBezTo>
                  <a:cubicBezTo>
                    <a:pt x="47469" y="52215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97AEDA9C-FA93-5448-8C18-A0758675D7CE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BDA42-823F-2749-AFF4-4C7A234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9B1B52A7-AC30-B749-A365-A00049BEF8F1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CF712-CEA2-FF44-A3E1-42BCDD6F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sample point compute its mean shift mode</a:t>
            </a:r>
          </a:p>
          <a:p>
            <a:r>
              <a:rPr lang="en-US" dirty="0"/>
              <a:t>Cluster the sample points that have the same mean shift mode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Variation</a:t>
            </a:r>
          </a:p>
          <a:p>
            <a:r>
              <a:rPr lang="en-US" dirty="0"/>
              <a:t>When compute the centroid weight the distances according a kernel function (</a:t>
            </a:r>
            <a:r>
              <a:rPr lang="en-US" dirty="0" err="1"/>
              <a:t>eg</a:t>
            </a:r>
            <a:r>
              <a:rPr lang="en-US" dirty="0"/>
              <a:t>. Gaussian)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FECF2-D3E5-7340-B74D-E93C6FDF0ADA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239D-36B9-B648-9549-F4BB777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94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60" y="2433221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291" y="4586990"/>
            <a:ext cx="742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Comaniciu</a:t>
            </a:r>
            <a:r>
              <a:rPr lang="en-US" dirty="0"/>
              <a:t>, D., &amp; Meer, P. (2002). Mean shift: A robust approach toward feature space analysis. </a:t>
            </a:r>
            <a:r>
              <a:rPr lang="en-US" i="1" dirty="0"/>
              <a:t>IEEE Transactions on pattern analysis and machine intelligence</a:t>
            </a:r>
            <a:r>
              <a:rPr lang="en-US" dirty="0"/>
              <a:t>, </a:t>
            </a:r>
            <a:r>
              <a:rPr lang="en-US" i="1" dirty="0"/>
              <a:t>24</a:t>
            </a:r>
            <a:r>
              <a:rPr lang="en-US" dirty="0"/>
              <a:t>(5), 603-619. [ 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 ]</a:t>
            </a:r>
            <a:endParaRPr lang="es-ES_trad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C04C-31FB-AE41-97D2-5E8498D789C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EC568-8DEC-6E43-9E74-BABDACC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0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37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DF192-12EB-054B-B568-EA3DA241EE4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F1683-2F6B-2D49-8DD5-CA3936CC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4534854" y="2333674"/>
            <a:ext cx="330761" cy="3591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9915" y="1476462"/>
            <a:ext cx="1516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A8A288-E823-ED41-B39F-0B4AF872716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3" name="Slide Number Placeholder 112">
            <a:extLst>
              <a:ext uri="{FF2B5EF4-FFF2-40B4-BE49-F238E27FC236}">
                <a16:creationId xmlns:a16="http://schemas.microsoft.com/office/drawing/2014/main" id="{63D9EC4C-CA72-1941-ADE6-9C74E382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7" y="704195"/>
            <a:ext cx="8290668" cy="5576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3A525-FC8C-7D45-8EE4-8BD129EEB275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27421-0AA0-5B46-BCA8-AA09AF7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66583"/>
            <a:ext cx="8499423" cy="6641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8ADE6-077D-C643-81ED-2136FCCA95A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01BC01-D67A-4F44-A663-7C1AF8D2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 </a:t>
            </a:r>
            <a:r>
              <a:rPr lang="es-ES_tradnl" dirty="0" err="1"/>
              <a:t>Balu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Use </a:t>
            </a: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Bct_meanshift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Bds_gaussgen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([10 1;1 10;15 15],4*ones(3,3),100*ones(3,1));        figure(1)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Bio_plotfeatures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     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ds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Bct_meanshift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(X,2);        figure(2)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Bio_plotfeatures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s-ES_tradnl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60BEA-6E8F-184A-B44A-1329EAFE915C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11F63-3397-6B4C-B048-7389326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Original </a:t>
            </a:r>
            <a:r>
              <a:rPr lang="es-ES_tradnl" dirty="0" err="1"/>
              <a:t>Samples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5" y="934634"/>
            <a:ext cx="7135318" cy="64239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86840-2E22-4945-8176-F9C7AE650D0A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A60AB-4281-3B4C-B7ED-A9F487A0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9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Clustered</a:t>
            </a:r>
            <a:r>
              <a:rPr lang="es-ES_tradnl" dirty="0"/>
              <a:t> </a:t>
            </a:r>
            <a:r>
              <a:rPr lang="es-ES_tradnl" dirty="0" err="1"/>
              <a:t>Samples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7" y="905129"/>
            <a:ext cx="6880481" cy="615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3C57D-8C74-DF4A-9F58-578CD4BB1125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CAD0-A60B-634A-B105-0798B7C6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5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35172-8F3C-394A-BF7E-14EA0F3F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350"/>
            <a:ext cx="9144000" cy="3991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32258-68B5-F347-B499-1E6BD733CE5F}"/>
              </a:ext>
            </a:extLst>
          </p:cNvPr>
          <p:cNvSpPr txBox="1"/>
          <p:nvPr/>
        </p:nvSpPr>
        <p:spPr>
          <a:xfrm>
            <a:off x="1902944" y="877330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                                                                       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78F03-D4D9-9A4B-A776-556505F4D478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61CCE1-5B91-7F42-A1D5-3AF8E087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9915" y="1476462"/>
            <a:ext cx="238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E139EF-25B3-5242-8F23-380DB6701776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3" name="Slide Number Placeholder 112">
            <a:extLst>
              <a:ext uri="{FF2B5EF4-FFF2-40B4-BE49-F238E27FC236}">
                <a16:creationId xmlns:a16="http://schemas.microsoft.com/office/drawing/2014/main" id="{E81479BB-16DA-974B-9320-68723628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69915" y="1476462"/>
            <a:ext cx="238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</p:txBody>
      </p:sp>
      <p:sp>
        <p:nvSpPr>
          <p:cNvPr id="148" name="Diamond 147"/>
          <p:cNvSpPr/>
          <p:nvPr/>
        </p:nvSpPr>
        <p:spPr>
          <a:xfrm>
            <a:off x="4169326" y="2298583"/>
            <a:ext cx="134224" cy="167780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4EC513-0726-D642-ADFA-E87D82C12B15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95B46-BEE6-A44F-B0AF-782BEC9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69915" y="1476462"/>
            <a:ext cx="23803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</p:txBody>
      </p:sp>
      <p:sp>
        <p:nvSpPr>
          <p:cNvPr id="148" name="Diamond 147"/>
          <p:cNvSpPr/>
          <p:nvPr/>
        </p:nvSpPr>
        <p:spPr>
          <a:xfrm>
            <a:off x="4169326" y="2298583"/>
            <a:ext cx="134224" cy="167780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9" name="Straight Arrow Connector 148"/>
          <p:cNvCxnSpPr/>
          <p:nvPr/>
        </p:nvCxnSpPr>
        <p:spPr>
          <a:xfrm flipH="1" flipV="1">
            <a:off x="4235938" y="2379785"/>
            <a:ext cx="465417" cy="11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FD93293-9AAB-5E49-A97D-B26F56F8466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4FDBF-CB37-9441-98A3-E6F6D4D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4235938" y="2379785"/>
            <a:ext cx="465417" cy="11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769915" y="1476462"/>
            <a:ext cx="238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4AD485E-CB16-7E4B-9F10-4EB2FA3ED47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EDA65-DFA0-1241-A92B-BCD0D5F4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3" name="Oval 12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9" name="Oval 13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6769915" y="1476462"/>
            <a:ext cx="238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E6432C-CA1A-B243-9388-D1226313EB5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BF530-B157-734D-927D-55D459DA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>
            <a:off x="3821723" y="2378307"/>
            <a:ext cx="418526" cy="114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B42E95-FE93-4E44-8F55-29FCD4D16A7B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1126-4485-934F-A3C8-0DFA458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918</Words>
  <Application>Microsoft Macintosh PowerPoint</Application>
  <PresentationFormat>On-screen Show (4:3)</PresentationFormat>
  <Paragraphs>243</Paragraphs>
  <Slides>35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Shift Algorithm</vt:lpstr>
      <vt:lpstr>PowerPoint Presentation</vt:lpstr>
      <vt:lpstr>PowerPoint Presentation</vt:lpstr>
      <vt:lpstr>PowerPoint Presentation</vt:lpstr>
      <vt:lpstr>Mean Shift Algorithm</vt:lpstr>
      <vt:lpstr>Example</vt:lpstr>
      <vt:lpstr>PowerPoint Presentation</vt:lpstr>
      <vt:lpstr>PowerPoint Presentation</vt:lpstr>
      <vt:lpstr>PowerPoint Presentation</vt:lpstr>
      <vt:lpstr>In Balu</vt:lpstr>
      <vt:lpstr>Original Samples</vt:lpstr>
      <vt:lpstr>Clustered Samples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169</cp:revision>
  <dcterms:created xsi:type="dcterms:W3CDTF">2013-11-07T20:27:34Z</dcterms:created>
  <dcterms:modified xsi:type="dcterms:W3CDTF">2021-06-28T22:47:17Z</dcterms:modified>
</cp:coreProperties>
</file>