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94" r:id="rId2"/>
    <p:sldId id="282" r:id="rId3"/>
    <p:sldId id="283" r:id="rId4"/>
    <p:sldId id="321" r:id="rId5"/>
    <p:sldId id="304" r:id="rId6"/>
    <p:sldId id="305" r:id="rId7"/>
    <p:sldId id="306" r:id="rId8"/>
    <p:sldId id="308" r:id="rId9"/>
    <p:sldId id="307" r:id="rId10"/>
    <p:sldId id="309" r:id="rId11"/>
    <p:sldId id="310" r:id="rId12"/>
    <p:sldId id="311" r:id="rId13"/>
    <p:sldId id="312" r:id="rId14"/>
    <p:sldId id="325" r:id="rId15"/>
    <p:sldId id="323" r:id="rId16"/>
    <p:sldId id="322" r:id="rId17"/>
    <p:sldId id="314" r:id="rId18"/>
    <p:sldId id="331" r:id="rId19"/>
    <p:sldId id="332" r:id="rId20"/>
    <p:sldId id="315" r:id="rId21"/>
    <p:sldId id="330" r:id="rId22"/>
    <p:sldId id="333" r:id="rId23"/>
    <p:sldId id="316" r:id="rId24"/>
    <p:sldId id="319" r:id="rId25"/>
    <p:sldId id="326" r:id="rId26"/>
    <p:sldId id="328" r:id="rId27"/>
    <p:sldId id="335" r:id="rId28"/>
    <p:sldId id="317" r:id="rId29"/>
    <p:sldId id="334" r:id="rId30"/>
    <p:sldId id="336" r:id="rId31"/>
    <p:sldId id="337" r:id="rId32"/>
    <p:sldId id="338" r:id="rId33"/>
    <p:sldId id="324" r:id="rId34"/>
    <p:sldId id="320" r:id="rId3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40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31"/>
    <p:restoredTop sz="94762"/>
  </p:normalViewPr>
  <p:slideViewPr>
    <p:cSldViewPr snapToGrid="0">
      <p:cViewPr>
        <p:scale>
          <a:sx n="87" d="100"/>
          <a:sy n="87" d="100"/>
        </p:scale>
        <p:origin x="1744" y="9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s-ES"/>
              <a:t>PAT04_KNN.pptx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_forest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Árboles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Decisión</a:t>
            </a:r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4 ]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C71F79-2E19-A848-8A8C-EC3D70B49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PAT04_KNN.pptx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3656E-41DC-6342-89B1-9638AAE9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6F2E3-C5C3-A44F-A4BA-7E93651C247F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493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293759" y="1588589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5739280" y="1586968"/>
            <a:ext cx="2891440" cy="5054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B3706-01E1-3647-A20D-44624B0E5858}"/>
              </a:ext>
            </a:extLst>
          </p:cNvPr>
          <p:cNvCxnSpPr/>
          <p:nvPr/>
        </p:nvCxnSpPr>
        <p:spPr>
          <a:xfrm>
            <a:off x="773723" y="6161649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CB6434-9F70-C048-8AEE-D4498F241CC0}"/>
              </a:ext>
            </a:extLst>
          </p:cNvPr>
          <p:cNvCxnSpPr/>
          <p:nvPr/>
        </p:nvCxnSpPr>
        <p:spPr>
          <a:xfrm>
            <a:off x="5739280" y="6145236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0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0208 L 0.00209 -0.62963 " pathEditMode="relative" ptsTypes="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0209 L 0.00208 -0.629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293759" y="1588589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5739280" y="1586968"/>
            <a:ext cx="2891440" cy="50546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AB3706-01E1-3647-A20D-44624B0E5858}"/>
              </a:ext>
            </a:extLst>
          </p:cNvPr>
          <p:cNvCxnSpPr/>
          <p:nvPr/>
        </p:nvCxnSpPr>
        <p:spPr>
          <a:xfrm>
            <a:off x="773723" y="386861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DCB6434-9F70-C048-8AEE-D4498F241CC0}"/>
              </a:ext>
            </a:extLst>
          </p:cNvPr>
          <p:cNvCxnSpPr/>
          <p:nvPr/>
        </p:nvCxnSpPr>
        <p:spPr>
          <a:xfrm>
            <a:off x="5739280" y="451339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3225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719137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151B7B-B1D8-B743-A959-0B4DC6011C6A}"/>
              </a:ext>
            </a:extLst>
          </p:cNvPr>
          <p:cNvCxnSpPr/>
          <p:nvPr/>
        </p:nvCxnSpPr>
        <p:spPr>
          <a:xfrm>
            <a:off x="1997614" y="3784204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861197-0997-CF40-B762-020A8690A48C}"/>
              </a:ext>
            </a:extLst>
          </p:cNvPr>
          <p:cNvCxnSpPr/>
          <p:nvPr/>
        </p:nvCxnSpPr>
        <p:spPr>
          <a:xfrm>
            <a:off x="4765706" y="4513380"/>
            <a:ext cx="272152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DC1E56-1D26-9249-9494-7E288715AC9D}"/>
              </a:ext>
            </a:extLst>
          </p:cNvPr>
          <p:cNvSpPr txBox="1"/>
          <p:nvPr/>
        </p:nvSpPr>
        <p:spPr>
          <a:xfrm>
            <a:off x="8131126" y="565521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58C4E-B2A8-C941-9670-DD50E0A79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574" y="4646641"/>
            <a:ext cx="3683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FC4038-93C3-6141-99BD-BC7C0F26E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13" y="3296140"/>
            <a:ext cx="368300" cy="406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EC4F4B-321F-9440-8F48-42A6C4A031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31" y="5617308"/>
            <a:ext cx="355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6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3A40A7-BA2A-C744-917A-ABE8600BD0DE}"/>
              </a:ext>
            </a:extLst>
          </p:cNvPr>
          <p:cNvSpPr/>
          <p:nvPr/>
        </p:nvSpPr>
        <p:spPr>
          <a:xfrm>
            <a:off x="2672863" y="1730325"/>
            <a:ext cx="2588455" cy="1209822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EA875-F63E-4E4D-89A2-D396A426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41" y="2103900"/>
            <a:ext cx="1435100" cy="406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88BD0B-04D8-4C45-A6D1-4618AD7818DB}"/>
              </a:ext>
            </a:extLst>
          </p:cNvPr>
          <p:cNvSpPr/>
          <p:nvPr/>
        </p:nvSpPr>
        <p:spPr>
          <a:xfrm>
            <a:off x="658839" y="3753728"/>
            <a:ext cx="2588455" cy="1209822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1ECA59-F0A7-0043-A027-0915D1521520}"/>
              </a:ext>
            </a:extLst>
          </p:cNvPr>
          <p:cNvSpPr/>
          <p:nvPr/>
        </p:nvSpPr>
        <p:spPr>
          <a:xfrm>
            <a:off x="4684047" y="3753728"/>
            <a:ext cx="2588455" cy="1209822"/>
          </a:xfrm>
          <a:prstGeom prst="roundRect">
            <a:avLst/>
          </a:prstGeom>
          <a:noFill/>
          <a:ln w="41275">
            <a:solidFill>
              <a:srgbClr val="FF4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37422-9CF3-B54D-B087-EC04970E906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953067" y="2940147"/>
            <a:ext cx="201402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349D3-BB24-8D44-AE70-94FB1FB5AD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67091" y="2940147"/>
            <a:ext cx="201118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287AD-5019-3947-92CC-A97DD54F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66" y="4118705"/>
            <a:ext cx="1447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F5E71-E8BB-294F-B2EE-A817C080D108}"/>
              </a:ext>
            </a:extLst>
          </p:cNvPr>
          <p:cNvSpPr txBox="1"/>
          <p:nvPr/>
        </p:nvSpPr>
        <p:spPr>
          <a:xfrm>
            <a:off x="2304759" y="308746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A9C16-D4D5-294D-8C9A-BC7BE4DB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30" y="4102293"/>
            <a:ext cx="1447800" cy="406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560F59-AA17-8E4A-A647-C0070A885C33}"/>
              </a:ext>
            </a:extLst>
          </p:cNvPr>
          <p:cNvCxnSpPr/>
          <p:nvPr/>
        </p:nvCxnSpPr>
        <p:spPr>
          <a:xfrm flipH="1">
            <a:off x="490521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F6E70-5A08-3246-8C31-BF9F9DF419D4}"/>
              </a:ext>
            </a:extLst>
          </p:cNvPr>
          <p:cNvCxnSpPr>
            <a:cxnSpLocks/>
          </p:cNvCxnSpPr>
          <p:nvPr/>
        </p:nvCxnSpPr>
        <p:spPr>
          <a:xfrm>
            <a:off x="1927770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BA839E-12EB-1042-8680-C3C50A62FA91}"/>
              </a:ext>
            </a:extLst>
          </p:cNvPr>
          <p:cNvSpPr txBox="1"/>
          <p:nvPr/>
        </p:nvSpPr>
        <p:spPr>
          <a:xfrm>
            <a:off x="490520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B59D32-F00D-564F-9EA8-6DA8FBF8B69C}"/>
              </a:ext>
            </a:extLst>
          </p:cNvPr>
          <p:cNvCxnSpPr/>
          <p:nvPr/>
        </p:nvCxnSpPr>
        <p:spPr>
          <a:xfrm flipH="1">
            <a:off x="4542015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802A7-1AE6-E949-83B1-F2A99D97E17D}"/>
              </a:ext>
            </a:extLst>
          </p:cNvPr>
          <p:cNvCxnSpPr>
            <a:cxnSpLocks/>
          </p:cNvCxnSpPr>
          <p:nvPr/>
        </p:nvCxnSpPr>
        <p:spPr>
          <a:xfrm>
            <a:off x="5979264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F7908B-3755-B54D-BF17-B94A2E2465B1}"/>
              </a:ext>
            </a:extLst>
          </p:cNvPr>
          <p:cNvSpPr txBox="1"/>
          <p:nvPr/>
        </p:nvSpPr>
        <p:spPr>
          <a:xfrm>
            <a:off x="4542014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4F6156-989A-654D-A0F2-156FE2DC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2" y="382378"/>
            <a:ext cx="3338817" cy="2663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12E751-1D9B-8546-B0C8-A02CFA6FF279}"/>
              </a:ext>
            </a:extLst>
          </p:cNvPr>
          <p:cNvSpPr txBox="1"/>
          <p:nvPr/>
        </p:nvSpPr>
        <p:spPr>
          <a:xfrm>
            <a:off x="7090118" y="60350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9187A-20E7-A04D-A7F2-1654B1E59FF1}"/>
              </a:ext>
            </a:extLst>
          </p:cNvPr>
          <p:cNvSpPr txBox="1"/>
          <p:nvPr/>
        </p:nvSpPr>
        <p:spPr>
          <a:xfrm>
            <a:off x="3060737" y="60177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57FCD-25E8-AA43-B448-99171A99BE89}"/>
              </a:ext>
            </a:extLst>
          </p:cNvPr>
          <p:cNvSpPr txBox="1"/>
          <p:nvPr/>
        </p:nvSpPr>
        <p:spPr>
          <a:xfrm>
            <a:off x="4222338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B6FE7-5879-7E47-A3CA-B94FBCBC3500}"/>
              </a:ext>
            </a:extLst>
          </p:cNvPr>
          <p:cNvSpPr txBox="1"/>
          <p:nvPr/>
        </p:nvSpPr>
        <p:spPr>
          <a:xfrm>
            <a:off x="25332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F62DA-8280-1845-B9D5-9447A51E6146}"/>
              </a:ext>
            </a:extLst>
          </p:cNvPr>
          <p:cNvSpPr txBox="1"/>
          <p:nvPr/>
        </p:nvSpPr>
        <p:spPr>
          <a:xfrm>
            <a:off x="7558548" y="464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97722-1AAA-974D-B6B7-DB5D4DEEF8B6}"/>
              </a:ext>
            </a:extLst>
          </p:cNvPr>
          <p:cNvSpPr txBox="1"/>
          <p:nvPr/>
        </p:nvSpPr>
        <p:spPr>
          <a:xfrm>
            <a:off x="6230918" y="5071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08C78-09EB-D441-99AF-C53202F04F20}"/>
              </a:ext>
            </a:extLst>
          </p:cNvPr>
          <p:cNvSpPr txBox="1"/>
          <p:nvPr/>
        </p:nvSpPr>
        <p:spPr>
          <a:xfrm>
            <a:off x="8361026" y="2571651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90F19-ED55-604B-8C86-6FABD94C95D7}"/>
              </a:ext>
            </a:extLst>
          </p:cNvPr>
          <p:cNvSpPr txBox="1"/>
          <p:nvPr/>
        </p:nvSpPr>
        <p:spPr>
          <a:xfrm>
            <a:off x="5546135" y="256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2869B6-B8A3-E048-8B64-9B6D7D078BF7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7216771" y="382378"/>
            <a:ext cx="0" cy="2663197"/>
          </a:xfrm>
          <a:prstGeom prst="line">
            <a:avLst/>
          </a:prstGeom>
          <a:ln w="34925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BEA72-C8A0-5D4B-8E56-90B5762826D6}"/>
              </a:ext>
            </a:extLst>
          </p:cNvPr>
          <p:cNvCxnSpPr>
            <a:cxnSpLocks/>
          </p:cNvCxnSpPr>
          <p:nvPr/>
        </p:nvCxnSpPr>
        <p:spPr>
          <a:xfrm>
            <a:off x="5550824" y="1624459"/>
            <a:ext cx="1692000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72A5A8-979C-164C-A94F-7303D5220B8A}"/>
              </a:ext>
            </a:extLst>
          </p:cNvPr>
          <p:cNvCxnSpPr>
            <a:cxnSpLocks/>
          </p:cNvCxnSpPr>
          <p:nvPr/>
        </p:nvCxnSpPr>
        <p:spPr>
          <a:xfrm>
            <a:off x="7224068" y="2053524"/>
            <a:ext cx="1620000" cy="0"/>
          </a:xfrm>
          <a:prstGeom prst="line">
            <a:avLst/>
          </a:prstGeom>
          <a:ln w="34925">
            <a:solidFill>
              <a:srgbClr val="FF4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3BF5C5-D8AD-EB40-8705-6FDC33247113}"/>
              </a:ext>
            </a:extLst>
          </p:cNvPr>
          <p:cNvSpPr txBox="1"/>
          <p:nvPr/>
        </p:nvSpPr>
        <p:spPr>
          <a:xfrm>
            <a:off x="611560" y="764704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latin typeface="Trebuchet MS"/>
                <a:cs typeface="Trebuchet MS"/>
              </a:rPr>
              <a:t>Árbol</a:t>
            </a:r>
            <a:endParaRPr lang="en-US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68727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3A40A7-BA2A-C744-917A-ABE8600BD0DE}"/>
              </a:ext>
            </a:extLst>
          </p:cNvPr>
          <p:cNvSpPr/>
          <p:nvPr/>
        </p:nvSpPr>
        <p:spPr>
          <a:xfrm>
            <a:off x="2672863" y="1730325"/>
            <a:ext cx="2588455" cy="1209822"/>
          </a:xfrm>
          <a:prstGeom prst="roundRect">
            <a:avLst/>
          </a:prstGeom>
          <a:noFill/>
          <a:ln w="41275">
            <a:solidFill>
              <a:srgbClr val="FF93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EA875-F63E-4E4D-89A2-D396A426F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741" y="2103900"/>
            <a:ext cx="1435100" cy="40640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888BD0B-04D8-4C45-A6D1-4618AD7818DB}"/>
              </a:ext>
            </a:extLst>
          </p:cNvPr>
          <p:cNvSpPr/>
          <p:nvPr/>
        </p:nvSpPr>
        <p:spPr>
          <a:xfrm>
            <a:off x="658839" y="3753728"/>
            <a:ext cx="2588455" cy="1209822"/>
          </a:xfrm>
          <a:prstGeom prst="roundRect">
            <a:avLst/>
          </a:prstGeom>
          <a:noFill/>
          <a:ln w="47625">
            <a:solidFill>
              <a:srgbClr val="00B05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1ECA59-F0A7-0043-A027-0915D1521520}"/>
              </a:ext>
            </a:extLst>
          </p:cNvPr>
          <p:cNvSpPr/>
          <p:nvPr/>
        </p:nvSpPr>
        <p:spPr>
          <a:xfrm>
            <a:off x="4684047" y="3753728"/>
            <a:ext cx="2588455" cy="1209822"/>
          </a:xfrm>
          <a:prstGeom prst="roundRect">
            <a:avLst/>
          </a:prstGeom>
          <a:noFill/>
          <a:ln w="41275">
            <a:solidFill>
              <a:srgbClr val="FF40F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C37422-9CF3-B54D-B087-EC04970E906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1953067" y="2940147"/>
            <a:ext cx="201402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B349D3-BB24-8D44-AE70-94FB1FB5AD6C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967091" y="2940147"/>
            <a:ext cx="2011184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287AD-5019-3947-92CC-A97DD54F7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166" y="4118705"/>
            <a:ext cx="1447800" cy="406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F3F5E71-E8BB-294F-B2EE-A817C080D108}"/>
              </a:ext>
            </a:extLst>
          </p:cNvPr>
          <p:cNvSpPr txBox="1"/>
          <p:nvPr/>
        </p:nvSpPr>
        <p:spPr>
          <a:xfrm>
            <a:off x="2304759" y="3087465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3EA9C16-D4D5-294D-8C9A-BC7BE4DBFA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030" y="4102293"/>
            <a:ext cx="1447800" cy="4064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560F59-AA17-8E4A-A647-C0070A885C33}"/>
              </a:ext>
            </a:extLst>
          </p:cNvPr>
          <p:cNvCxnSpPr/>
          <p:nvPr/>
        </p:nvCxnSpPr>
        <p:spPr>
          <a:xfrm flipH="1">
            <a:off x="490521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F6E70-5A08-3246-8C31-BF9F9DF419D4}"/>
              </a:ext>
            </a:extLst>
          </p:cNvPr>
          <p:cNvCxnSpPr>
            <a:cxnSpLocks/>
          </p:cNvCxnSpPr>
          <p:nvPr/>
        </p:nvCxnSpPr>
        <p:spPr>
          <a:xfrm>
            <a:off x="1927770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8BA839E-12EB-1042-8680-C3C50A62FA91}"/>
              </a:ext>
            </a:extLst>
          </p:cNvPr>
          <p:cNvSpPr txBox="1"/>
          <p:nvPr/>
        </p:nvSpPr>
        <p:spPr>
          <a:xfrm>
            <a:off x="490520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B59D32-F00D-564F-9EA8-6DA8FBF8B69C}"/>
              </a:ext>
            </a:extLst>
          </p:cNvPr>
          <p:cNvCxnSpPr/>
          <p:nvPr/>
        </p:nvCxnSpPr>
        <p:spPr>
          <a:xfrm flipH="1">
            <a:off x="4542015" y="5000619"/>
            <a:ext cx="1437249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9A802A7-1AE6-E949-83B1-F2A99D97E17D}"/>
              </a:ext>
            </a:extLst>
          </p:cNvPr>
          <p:cNvCxnSpPr>
            <a:cxnSpLocks/>
          </p:cNvCxnSpPr>
          <p:nvPr/>
        </p:nvCxnSpPr>
        <p:spPr>
          <a:xfrm>
            <a:off x="5979264" y="5000619"/>
            <a:ext cx="1462545" cy="813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CF7908B-3755-B54D-BF17-B94A2E2465B1}"/>
              </a:ext>
            </a:extLst>
          </p:cNvPr>
          <p:cNvSpPr txBox="1"/>
          <p:nvPr/>
        </p:nvSpPr>
        <p:spPr>
          <a:xfrm>
            <a:off x="4542014" y="5204209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                                  </a:t>
            </a:r>
            <a:r>
              <a:rPr lang="en-US" dirty="0" err="1"/>
              <a:t>Sí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54F6156-989A-654D-A0F2-156FE2DC2E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7362" y="382378"/>
            <a:ext cx="3338817" cy="26631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212E751-1D9B-8546-B0C8-A02CFA6FF279}"/>
              </a:ext>
            </a:extLst>
          </p:cNvPr>
          <p:cNvSpPr txBox="1"/>
          <p:nvPr/>
        </p:nvSpPr>
        <p:spPr>
          <a:xfrm>
            <a:off x="7090118" y="6035036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F9187A-20E7-A04D-A7F2-1654B1E59FF1}"/>
              </a:ext>
            </a:extLst>
          </p:cNvPr>
          <p:cNvSpPr txBox="1"/>
          <p:nvPr/>
        </p:nvSpPr>
        <p:spPr>
          <a:xfrm>
            <a:off x="3060737" y="601779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1257FCD-25E8-AA43-B448-99171A99BE89}"/>
              </a:ext>
            </a:extLst>
          </p:cNvPr>
          <p:cNvSpPr txBox="1"/>
          <p:nvPr/>
        </p:nvSpPr>
        <p:spPr>
          <a:xfrm>
            <a:off x="4222338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8B6FE7-5879-7E47-A3CA-B94FBCBC3500}"/>
              </a:ext>
            </a:extLst>
          </p:cNvPr>
          <p:cNvSpPr txBox="1"/>
          <p:nvPr/>
        </p:nvSpPr>
        <p:spPr>
          <a:xfrm>
            <a:off x="25332" y="601779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9F62DA-8280-1845-B9D5-9447A51E6146}"/>
              </a:ext>
            </a:extLst>
          </p:cNvPr>
          <p:cNvSpPr txBox="1"/>
          <p:nvPr/>
        </p:nvSpPr>
        <p:spPr>
          <a:xfrm>
            <a:off x="7558548" y="46496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2197722-1AAA-974D-B6B7-DB5D4DEEF8B6}"/>
              </a:ext>
            </a:extLst>
          </p:cNvPr>
          <p:cNvSpPr txBox="1"/>
          <p:nvPr/>
        </p:nvSpPr>
        <p:spPr>
          <a:xfrm>
            <a:off x="6230918" y="50716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C08C78-09EB-D441-99AF-C53202F04F20}"/>
              </a:ext>
            </a:extLst>
          </p:cNvPr>
          <p:cNvSpPr txBox="1"/>
          <p:nvPr/>
        </p:nvSpPr>
        <p:spPr>
          <a:xfrm>
            <a:off x="8361026" y="2571651"/>
            <a:ext cx="466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690F19-ED55-604B-8C86-6FABD94C95D7}"/>
              </a:ext>
            </a:extLst>
          </p:cNvPr>
          <p:cNvSpPr txBox="1"/>
          <p:nvPr/>
        </p:nvSpPr>
        <p:spPr>
          <a:xfrm>
            <a:off x="5546135" y="25696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2869B6-B8A3-E048-8B64-9B6D7D078BF7}"/>
              </a:ext>
            </a:extLst>
          </p:cNvPr>
          <p:cNvCxnSpPr>
            <a:cxnSpLocks/>
            <a:stCxn id="25" idx="0"/>
            <a:endCxn id="25" idx="2"/>
          </p:cNvCxnSpPr>
          <p:nvPr/>
        </p:nvCxnSpPr>
        <p:spPr>
          <a:xfrm>
            <a:off x="7216771" y="382378"/>
            <a:ext cx="0" cy="2663197"/>
          </a:xfrm>
          <a:prstGeom prst="line">
            <a:avLst/>
          </a:prstGeom>
          <a:ln w="34925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4BEA72-C8A0-5D4B-8E56-90B5762826D6}"/>
              </a:ext>
            </a:extLst>
          </p:cNvPr>
          <p:cNvCxnSpPr>
            <a:cxnSpLocks/>
          </p:cNvCxnSpPr>
          <p:nvPr/>
        </p:nvCxnSpPr>
        <p:spPr>
          <a:xfrm>
            <a:off x="5550824" y="1624459"/>
            <a:ext cx="1692000" cy="0"/>
          </a:xfrm>
          <a:prstGeom prst="line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F72A5A8-979C-164C-A94F-7303D5220B8A}"/>
              </a:ext>
            </a:extLst>
          </p:cNvPr>
          <p:cNvCxnSpPr>
            <a:cxnSpLocks/>
          </p:cNvCxnSpPr>
          <p:nvPr/>
        </p:nvCxnSpPr>
        <p:spPr>
          <a:xfrm>
            <a:off x="7224068" y="2053524"/>
            <a:ext cx="1620000" cy="0"/>
          </a:xfrm>
          <a:prstGeom prst="line">
            <a:avLst/>
          </a:prstGeom>
          <a:ln w="34925">
            <a:solidFill>
              <a:srgbClr val="FF4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 29">
            <a:extLst>
              <a:ext uri="{FF2B5EF4-FFF2-40B4-BE49-F238E27FC236}">
                <a16:creationId xmlns:a16="http://schemas.microsoft.com/office/drawing/2014/main" id="{6D1C995D-62E0-8047-9920-9ACB490ADD1A}"/>
              </a:ext>
            </a:extLst>
          </p:cNvPr>
          <p:cNvSpPr/>
          <p:nvPr/>
        </p:nvSpPr>
        <p:spPr>
          <a:xfrm>
            <a:off x="5573806" y="1613647"/>
            <a:ext cx="3294529" cy="443753"/>
          </a:xfrm>
          <a:custGeom>
            <a:avLst/>
            <a:gdLst>
              <a:gd name="connsiteX0" fmla="*/ 0 w 3294529"/>
              <a:gd name="connsiteY0" fmla="*/ 0 h 443753"/>
              <a:gd name="connsiteX1" fmla="*/ 1627094 w 3294529"/>
              <a:gd name="connsiteY1" fmla="*/ 26894 h 443753"/>
              <a:gd name="connsiteX2" fmla="*/ 1627094 w 3294529"/>
              <a:gd name="connsiteY2" fmla="*/ 26894 h 443753"/>
              <a:gd name="connsiteX3" fmla="*/ 1613647 w 3294529"/>
              <a:gd name="connsiteY3" fmla="*/ 443753 h 443753"/>
              <a:gd name="connsiteX4" fmla="*/ 3294529 w 3294529"/>
              <a:gd name="connsiteY4" fmla="*/ 443753 h 443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94529" h="443753">
                <a:moveTo>
                  <a:pt x="0" y="0"/>
                </a:moveTo>
                <a:lnTo>
                  <a:pt x="1627094" y="26894"/>
                </a:lnTo>
                <a:lnTo>
                  <a:pt x="1627094" y="26894"/>
                </a:lnTo>
                <a:lnTo>
                  <a:pt x="1613647" y="443753"/>
                </a:lnTo>
                <a:lnTo>
                  <a:pt x="3294529" y="443753"/>
                </a:lnTo>
              </a:path>
            </a:pathLst>
          </a:custGeom>
          <a:noFill/>
          <a:ln w="82550">
            <a:solidFill>
              <a:schemeClr val="bg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B50ED8-7CB6-6C4B-8CAC-0207BFD48CC4}"/>
              </a:ext>
            </a:extLst>
          </p:cNvPr>
          <p:cNvSpPr txBox="1"/>
          <p:nvPr/>
        </p:nvSpPr>
        <p:spPr>
          <a:xfrm>
            <a:off x="611560" y="764704"/>
            <a:ext cx="115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200" dirty="0">
                <a:latin typeface="Trebuchet MS"/>
                <a:cs typeface="Trebuchet MS"/>
              </a:rPr>
              <a:t>Árbol</a:t>
            </a:r>
            <a:endParaRPr lang="en-US" sz="32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872267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D42A1-DD5C-BC43-AD9B-D3843447DF0D}"/>
              </a:ext>
            </a:extLst>
          </p:cNvPr>
          <p:cNvSpPr txBox="1"/>
          <p:nvPr/>
        </p:nvSpPr>
        <p:spPr>
          <a:xfrm>
            <a:off x="684342" y="520511"/>
            <a:ext cx="7094634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000" dirty="0">
                <a:latin typeface="Trebuchet MS" panose="020B0703020202090204" pitchFamily="34" charset="0"/>
              </a:rPr>
              <a:t>Métricas usadas para el error:</a:t>
            </a:r>
          </a:p>
          <a:p>
            <a:endParaRPr lang="es-ES_tradnl" sz="40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Error de clasificación         1 - </a:t>
            </a:r>
            <a:r>
              <a:rPr lang="es-ES_tradnl" sz="2800" dirty="0" err="1">
                <a:latin typeface="Trebuchet MS" panose="020B0703020202090204" pitchFamily="34" charset="0"/>
              </a:rPr>
              <a:t>Accuracy</a:t>
            </a:r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Entropía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ES_tradnl" sz="2800" dirty="0">
              <a:latin typeface="Trebuchet MS" panose="020B070302020209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ES_tradnl" sz="2800" dirty="0">
                <a:latin typeface="Trebuchet MS" panose="020B0703020202090204" pitchFamily="34" charset="0"/>
              </a:rPr>
              <a:t>Índice </a:t>
            </a:r>
            <a:r>
              <a:rPr lang="es-ES_tradnl" sz="2800" dirty="0" err="1">
                <a:latin typeface="Trebuchet MS" panose="020B0703020202090204" pitchFamily="34" charset="0"/>
              </a:rPr>
              <a:t>Gini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F4DEFA-835E-1E4B-BFB0-363C46B3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858" y="3050867"/>
            <a:ext cx="3225800" cy="1346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7DA215-B170-D849-86ED-D4BEF713A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670" y="4643692"/>
            <a:ext cx="2730500" cy="134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1720AB-52E0-B74E-A10A-6167B917A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4" y="6337489"/>
            <a:ext cx="431800" cy="304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AE5AEB-D9AA-6B48-8A75-30D38C92CD4E}"/>
              </a:ext>
            </a:extLst>
          </p:cNvPr>
          <p:cNvSpPr txBox="1"/>
          <p:nvPr/>
        </p:nvSpPr>
        <p:spPr>
          <a:xfrm>
            <a:off x="1287812" y="6288304"/>
            <a:ext cx="4802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00" dirty="0">
                <a:latin typeface="Trebuchet MS" panose="020B0703020202090204" pitchFamily="34" charset="0"/>
              </a:rPr>
              <a:t>Probabilidad de clasificar bien la clase </a:t>
            </a:r>
            <a:r>
              <a:rPr lang="es-ES_tradnl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774484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2D42A1-DD5C-BC43-AD9B-D3843447DF0D}"/>
              </a:ext>
            </a:extLst>
          </p:cNvPr>
          <p:cNvSpPr txBox="1"/>
          <p:nvPr/>
        </p:nvSpPr>
        <p:spPr>
          <a:xfrm>
            <a:off x="3455348" y="3075057"/>
            <a:ext cx="22333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rebuchet MS" panose="020B0703020202090204" pitchFamily="34" charset="0"/>
              </a:rPr>
              <a:t>EJEMPLO</a:t>
            </a:r>
          </a:p>
        </p:txBody>
      </p:sp>
    </p:spTree>
    <p:extLst>
      <p:ext uri="{BB962C8B-B14F-4D97-AF65-F5344CB8AC3E}">
        <p14:creationId xmlns:p14="http://schemas.microsoft.com/office/powerpoint/2010/main" val="589720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567186-4C66-2847-AE59-C80A16C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280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C30496DD-7B8A-4D44-B513-2E2F50451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431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A567186-4C66-2847-AE59-C80A16C11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70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764704"/>
            <a:ext cx="287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</a:t>
            </a:r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0B5A2-EA98-E14F-B94A-91E18488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91569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F634E969-303B-294B-A559-2FB0E8950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0519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BF0B5A2-EA98-E14F-B94A-91E184882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88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34C2A961-6791-A34C-827F-F04332E80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145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773FE02B-55D8-E542-89DF-58DCD730D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400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7A726D-9331-E944-B4EA-31EF977D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14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246B8461-2898-8447-BBAC-B9B489D4A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25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467A726D-9331-E944-B4EA-31EF977D3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5730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>
            <a:extLst>
              <a:ext uri="{FF2B5EF4-FFF2-40B4-BE49-F238E27FC236}">
                <a16:creationId xmlns:a16="http://schemas.microsoft.com/office/drawing/2014/main" id="{9608DB65-69E7-2746-9DC9-7FB4F5EC0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409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>
            <a:extLst>
              <a:ext uri="{FF2B5EF4-FFF2-40B4-BE49-F238E27FC236}">
                <a16:creationId xmlns:a16="http://schemas.microsoft.com/office/drawing/2014/main" id="{13EBE3AE-09C6-2C4C-8F41-7979F3EF6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63" y="0"/>
            <a:ext cx="8777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37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285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266786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82D74-B106-AB42-8BD5-F606773D27C1}"/>
              </a:ext>
            </a:extLst>
          </p:cNvPr>
          <p:cNvSpPr txBox="1"/>
          <p:nvPr/>
        </p:nvSpPr>
        <p:spPr>
          <a:xfrm>
            <a:off x="753584" y="1478732"/>
            <a:ext cx="8178842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TRAINING: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Escoger aleatoriamente un subconjunto de training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Entrenar un árbol de decisión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3157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482D74-B106-AB42-8BD5-F606773D27C1}"/>
              </a:ext>
            </a:extLst>
          </p:cNvPr>
          <p:cNvSpPr txBox="1"/>
          <p:nvPr/>
        </p:nvSpPr>
        <p:spPr>
          <a:xfrm>
            <a:off x="753584" y="1478732"/>
            <a:ext cx="8178842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TRAINING: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Escoger aleatoriamente un subconjunto de training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Entrenar un árbol de decisión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  <a:p>
            <a:endParaRPr lang="es-ES_tradnl" sz="2400" baseline="-25000" dirty="0">
              <a:latin typeface="Trebuchet MS" panose="020B0703020202090204" pitchFamily="34" charset="0"/>
            </a:endParaRPr>
          </a:p>
          <a:p>
            <a:r>
              <a:rPr lang="es-ES_tradnl" sz="2400" dirty="0">
                <a:solidFill>
                  <a:srgbClr val="FF9300"/>
                </a:solidFill>
                <a:latin typeface="Trebuchet MS" panose="020B0703020202090204" pitchFamily="34" charset="0"/>
              </a:rPr>
              <a:t>TESTING:</a:t>
            </a: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 err="1">
                <a:latin typeface="Trebuchet MS" panose="020B0703020202090204" pitchFamily="34" charset="0"/>
              </a:rPr>
              <a:t>for</a:t>
            </a:r>
            <a:r>
              <a:rPr lang="es-ES_tradnl" sz="2400" dirty="0">
                <a:latin typeface="Trebuchet MS" panose="020B0703020202090204" pitchFamily="34" charset="0"/>
              </a:rPr>
              <a:t> i = 1 to n</a:t>
            </a:r>
          </a:p>
          <a:p>
            <a:r>
              <a:rPr lang="es-ES_tradnl" sz="2400" dirty="0">
                <a:latin typeface="Trebuchet MS" panose="020B0703020202090204" pitchFamily="34" charset="0"/>
              </a:rPr>
              <a:t>	Clasificar la muestra de </a:t>
            </a:r>
            <a:r>
              <a:rPr lang="es-ES_tradnl" sz="2400" dirty="0" err="1">
                <a:latin typeface="Trebuchet MS" panose="020B0703020202090204" pitchFamily="34" charset="0"/>
              </a:rPr>
              <a:t>testing</a:t>
            </a:r>
            <a:r>
              <a:rPr lang="es-ES_tradnl" sz="2400" dirty="0">
                <a:latin typeface="Trebuchet MS" panose="020B0703020202090204" pitchFamily="34" charset="0"/>
              </a:rPr>
              <a:t> usando </a:t>
            </a:r>
            <a:r>
              <a:rPr lang="es-ES_tradnl" sz="2400" dirty="0" err="1">
                <a:latin typeface="Trebuchet MS" panose="020B0703020202090204" pitchFamily="34" charset="0"/>
              </a:rPr>
              <a:t>A</a:t>
            </a:r>
            <a:r>
              <a:rPr lang="es-ES_tradnl" sz="2400" baseline="-25000" dirty="0" err="1">
                <a:latin typeface="Trebuchet MS" panose="020B0703020202090204" pitchFamily="34" charset="0"/>
              </a:rPr>
              <a:t>i</a:t>
            </a:r>
            <a:endParaRPr lang="es-ES_tradnl" sz="2400" baseline="-25000" dirty="0">
              <a:latin typeface="Trebuchet MS" panose="020B0703020202090204" pitchFamily="34" charset="0"/>
            </a:endParaRPr>
          </a:p>
          <a:p>
            <a:endParaRPr lang="es-ES_tradnl" sz="2400" dirty="0">
              <a:latin typeface="Trebuchet MS" panose="020B0703020202090204" pitchFamily="34" charset="0"/>
            </a:endParaRPr>
          </a:p>
          <a:p>
            <a:r>
              <a:rPr lang="es-ES_tradnl" sz="2400" dirty="0">
                <a:latin typeface="Trebuchet MS" panose="020B0703020202090204" pitchFamily="34" charset="0"/>
              </a:rPr>
              <a:t>Clasificar la muestra según la mayoría de los n votos</a:t>
            </a:r>
          </a:p>
        </p:txBody>
      </p:sp>
    </p:spTree>
    <p:extLst>
      <p:ext uri="{BB962C8B-B14F-4D97-AF65-F5344CB8AC3E}">
        <p14:creationId xmlns:p14="http://schemas.microsoft.com/office/powerpoint/2010/main" val="38156684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16E03C-DE2E-DE45-A4F7-571D4EF4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245" y="1490221"/>
            <a:ext cx="6769510" cy="4945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3AEABF-992B-DC41-8DF2-869DE54AADA1}"/>
              </a:ext>
            </a:extLst>
          </p:cNvPr>
          <p:cNvSpPr txBox="1"/>
          <p:nvPr/>
        </p:nvSpPr>
        <p:spPr>
          <a:xfrm>
            <a:off x="0" y="6550223"/>
            <a:ext cx="4557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https://en.wikipedia.org/wiki/Random_forest</a:t>
            </a:r>
            <a:r>
              <a:rPr lang="en-US" sz="1400" dirty="0">
                <a:solidFill>
                  <a:schemeClr val="bg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F25063-9425-9848-A2AB-20492D219967}"/>
              </a:ext>
            </a:extLst>
          </p:cNvPr>
          <p:cNvSpPr txBox="1"/>
          <p:nvPr/>
        </p:nvSpPr>
        <p:spPr>
          <a:xfrm>
            <a:off x="753584" y="640718"/>
            <a:ext cx="326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00" dirty="0" err="1">
                <a:latin typeface="Trebuchet MS"/>
                <a:cs typeface="Trebuchet MS"/>
              </a:rPr>
              <a:t>Random</a:t>
            </a:r>
            <a:r>
              <a:rPr lang="es-ES_tradnl" sz="3600" dirty="0">
                <a:latin typeface="Trebuchet MS"/>
                <a:cs typeface="Trebuchet MS"/>
              </a:rPr>
              <a:t> </a:t>
            </a:r>
            <a:r>
              <a:rPr lang="es-ES_tradnl" sz="3600" dirty="0" err="1">
                <a:latin typeface="Trebuchet MS"/>
                <a:cs typeface="Trebuchet MS"/>
              </a:rPr>
              <a:t>Forest</a:t>
            </a:r>
            <a:endParaRPr lang="es-ES_tradnl" sz="3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113160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0139B907-6FC8-424B-BDD7-C183E0FC6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6250"/>
            <a:ext cx="9144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02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00C96-087A-AB45-9C93-8E9F9CA12CA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54923" y="5153496"/>
            <a:ext cx="5538951" cy="9397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DB5D59-43D3-D644-9872-4D48854DA5CA}"/>
              </a:ext>
            </a:extLst>
          </p:cNvPr>
          <p:cNvSpPr/>
          <p:nvPr/>
        </p:nvSpPr>
        <p:spPr>
          <a:xfrm>
            <a:off x="7605695" y="50139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1975945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548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231 L 0.60104 -0.00231 " pathEditMode="relative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CC18A4-92B0-DE45-9EF2-9096A9337D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1954923" y="5153496"/>
            <a:ext cx="5538951" cy="9397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78EEF77-159C-FB49-B46D-37D93ECD5C97}"/>
              </a:ext>
            </a:extLst>
          </p:cNvPr>
          <p:cNvSpPr/>
          <p:nvPr/>
        </p:nvSpPr>
        <p:spPr>
          <a:xfrm>
            <a:off x="7605695" y="5013900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910866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4719137" y="572396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0.025</a:t>
            </a:r>
          </a:p>
        </p:txBody>
      </p:sp>
    </p:spTree>
    <p:extLst>
      <p:ext uri="{BB962C8B-B14F-4D97-AF65-F5344CB8AC3E}">
        <p14:creationId xmlns:p14="http://schemas.microsoft.com/office/powerpoint/2010/main" val="329263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B1A1BD-D165-084A-8D66-01BB0E1E7B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200000">
            <a:off x="4702507" y="3225201"/>
            <a:ext cx="4326483" cy="14097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D4910A-9C83-734D-A166-D322BC151B5C}"/>
              </a:ext>
            </a:extLst>
          </p:cNvPr>
          <p:cNvSpPr/>
          <p:nvPr/>
        </p:nvSpPr>
        <p:spPr>
          <a:xfrm rot="16200000">
            <a:off x="5903470" y="116128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>
            <a:cxnSpLocks/>
          </p:cNvCxnSpPr>
          <p:nvPr/>
        </p:nvCxnSpPr>
        <p:spPr>
          <a:xfrm>
            <a:off x="1954924" y="6093296"/>
            <a:ext cx="553895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86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5 -0.00232 L -0.00052 -0.626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" y="-3120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7601052" y="3967239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0.066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4B358A-1A03-6C46-989C-28E35DECAF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 rot="16200000">
            <a:off x="4702507" y="3225201"/>
            <a:ext cx="4326483" cy="14097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24DE125-1926-8A44-A24F-A28D7E2675BD}"/>
              </a:ext>
            </a:extLst>
          </p:cNvPr>
          <p:cNvSpPr/>
          <p:nvPr/>
        </p:nvSpPr>
        <p:spPr>
          <a:xfrm rot="16200000">
            <a:off x="5903470" y="1161286"/>
            <a:ext cx="700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Error</a:t>
            </a:r>
            <a:endParaRPr lang="en-US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>
            <a:cxnSpLocks/>
          </p:cNvCxnSpPr>
          <p:nvPr/>
        </p:nvCxnSpPr>
        <p:spPr>
          <a:xfrm>
            <a:off x="1986455" y="4096180"/>
            <a:ext cx="5517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705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650" y="1532317"/>
            <a:ext cx="6108700" cy="5054600"/>
          </a:xfrm>
          <a:prstGeom prst="rect">
            <a:avLst/>
          </a:prstGeom>
        </p:spPr>
      </p:pic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354B3E89-8700-FA4C-A467-6384F3600FAA}"/>
              </a:ext>
            </a:extLst>
          </p:cNvPr>
          <p:cNvCxnSpPr/>
          <p:nvPr/>
        </p:nvCxnSpPr>
        <p:spPr>
          <a:xfrm>
            <a:off x="4719137" y="1776248"/>
            <a:ext cx="0" cy="434077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6D22459-11FE-1349-BA8A-E7E0AE27EBB1}"/>
              </a:ext>
            </a:extLst>
          </p:cNvPr>
          <p:cNvSpPr txBox="1"/>
          <p:nvPr/>
        </p:nvSpPr>
        <p:spPr>
          <a:xfrm>
            <a:off x="4719137" y="572396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 = 0.025</a:t>
            </a:r>
          </a:p>
        </p:txBody>
      </p:sp>
    </p:spTree>
    <p:extLst>
      <p:ext uri="{BB962C8B-B14F-4D97-AF65-F5344CB8AC3E}">
        <p14:creationId xmlns:p14="http://schemas.microsoft.com/office/powerpoint/2010/main" val="2035521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Brace 1"/>
          <p:cNvSpPr/>
          <p:nvPr/>
        </p:nvSpPr>
        <p:spPr>
          <a:xfrm>
            <a:off x="6516216" y="2420888"/>
            <a:ext cx="360040" cy="302433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30D708B-E6C2-D246-AB3B-14FC53CD4E93}"/>
              </a:ext>
            </a:extLst>
          </p:cNvPr>
          <p:cNvSpPr txBox="1"/>
          <p:nvPr/>
        </p:nvSpPr>
        <p:spPr>
          <a:xfrm>
            <a:off x="611560" y="764704"/>
            <a:ext cx="500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dirty="0">
                <a:latin typeface="Trebuchet MS"/>
                <a:cs typeface="Trebuchet MS"/>
              </a:rPr>
              <a:t>Árboles de Decisión (</a:t>
            </a:r>
            <a:r>
              <a:rPr lang="en-US" sz="2400" dirty="0">
                <a:latin typeface="Trebuchet MS"/>
                <a:cs typeface="Trebuchet MS"/>
              </a:rPr>
              <a:t>Training data</a:t>
            </a:r>
            <a:r>
              <a:rPr lang="es-ES_tradnl" sz="2400" dirty="0">
                <a:latin typeface="Trebuchet MS"/>
                <a:cs typeface="Trebuchet MS"/>
              </a:rPr>
              <a:t>)</a:t>
            </a:r>
            <a:endParaRPr lang="en-US" sz="2400" dirty="0">
              <a:latin typeface="Trebuchet MS"/>
              <a:cs typeface="Trebuchet MS"/>
            </a:endParaRP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D749D25F-183B-2041-A1FF-A2A4330F06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591"/>
          <a:stretch/>
        </p:blipFill>
        <p:spPr>
          <a:xfrm>
            <a:off x="1517650" y="1532317"/>
            <a:ext cx="3201487" cy="5054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17FC6C-C19D-C447-8A5F-67FF174EC5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667"/>
          <a:stretch/>
        </p:blipFill>
        <p:spPr>
          <a:xfrm>
            <a:off x="4726405" y="1530696"/>
            <a:ext cx="2891440" cy="505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25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91 0.00717 L 0.11545 0.00717 " pathEditMode="relative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56 0.00347 L -0.14045 0.00278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5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1627</TotalTime>
  <Words>265</Words>
  <Application>Microsoft Macintosh PowerPoint</Application>
  <PresentationFormat>On-screen Show (4:3)</PresentationFormat>
  <Paragraphs>96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Consolas</vt:lpstr>
      <vt:lpstr>Times New Roman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45</cp:revision>
  <dcterms:created xsi:type="dcterms:W3CDTF">2010-05-25T21:48:43Z</dcterms:created>
  <dcterms:modified xsi:type="dcterms:W3CDTF">2021-05-20T12:05:10Z</dcterms:modified>
</cp:coreProperties>
</file>