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3" r:id="rId2"/>
    <p:sldId id="298" r:id="rId3"/>
    <p:sldId id="292" r:id="rId4"/>
    <p:sldId id="311" r:id="rId5"/>
    <p:sldId id="299" r:id="rId6"/>
    <p:sldId id="300" r:id="rId7"/>
    <p:sldId id="289" r:id="rId8"/>
    <p:sldId id="290" r:id="rId9"/>
    <p:sldId id="301" r:id="rId10"/>
    <p:sldId id="302" r:id="rId11"/>
    <p:sldId id="303" r:id="rId12"/>
    <p:sldId id="312" r:id="rId13"/>
    <p:sldId id="305" r:id="rId14"/>
    <p:sldId id="306" r:id="rId15"/>
    <p:sldId id="314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92"/>
  </p:normalViewPr>
  <p:slideViewPr>
    <p:cSldViewPr snapToGrid="0">
      <p:cViewPr varScale="1">
        <p:scale>
          <a:sx n="115" d="100"/>
          <a:sy n="115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15-03-22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ki0mrexq1e2vy36/Flusser_Moments.pdf?dl=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hyperlink" Target="http://ieeexplore.ieee.org/xpls/abs_all.jsp?arnumber=1057692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Carácterísticas Geométricas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>
              <a:latin typeface="Trebuchet MS"/>
              <a:cs typeface="Trebuchet MS"/>
            </a:endParaRPr>
          </a:p>
          <a:p>
            <a:r>
              <a:rPr lang="en-US" sz="2400" dirty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 Φ</a:t>
            </a:r>
            <a:r>
              <a:rPr lang="en-US" sz="2400" baseline="-25000" dirty="0">
                <a:latin typeface="Trebuchet MS"/>
                <a:cs typeface="Trebuchet MS"/>
              </a:rPr>
              <a:t>2</a:t>
            </a:r>
            <a:r>
              <a:rPr lang="en-US" sz="2400" dirty="0">
                <a:latin typeface="Trebuchet MS"/>
                <a:cs typeface="Trebuchet MS"/>
              </a:rPr>
              <a:t>, … Φ</a:t>
            </a:r>
            <a:r>
              <a:rPr lang="en-US" sz="2400" baseline="-25000" dirty="0">
                <a:latin typeface="Trebuchet MS"/>
                <a:cs typeface="Trebuchet MS"/>
              </a:rPr>
              <a:t>7</a:t>
            </a:r>
            <a:r>
              <a:rPr lang="en-US" sz="2400" dirty="0">
                <a:latin typeface="Trebuchet MS"/>
                <a:cs typeface="Trebuchet MS"/>
              </a:rPr>
              <a:t>. 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10" name="Freeform 9"/>
          <p:cNvSpPr/>
          <p:nvPr/>
        </p:nvSpPr>
        <p:spPr>
          <a:xfrm rot="1647861">
            <a:off x="560725" y="251653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3852357" y="330289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671895" y="256085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18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283049" y="336398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10" name="Freeform 9"/>
          <p:cNvSpPr/>
          <p:nvPr/>
        </p:nvSpPr>
        <p:spPr>
          <a:xfrm rot="1647861">
            <a:off x="709357" y="415124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93760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41955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57033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119939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24617" y="335426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9553" y="336777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9913" y="3839452"/>
            <a:ext cx="487991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They have different Φ</a:t>
            </a:r>
            <a:r>
              <a:rPr lang="en-US" sz="2400" baseline="-25000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 Φ</a:t>
            </a:r>
            <a:r>
              <a:rPr lang="en-US" sz="2400" baseline="-25000" dirty="0">
                <a:latin typeface="Trebuchet MS"/>
                <a:cs typeface="Trebuchet MS"/>
              </a:rPr>
              <a:t>2</a:t>
            </a:r>
            <a:r>
              <a:rPr lang="en-US" sz="2400" dirty="0">
                <a:latin typeface="Trebuchet MS"/>
                <a:cs typeface="Trebuchet MS"/>
              </a:rPr>
              <a:t>, … Φ</a:t>
            </a:r>
            <a:r>
              <a:rPr lang="en-US" sz="2400" baseline="-25000" dirty="0">
                <a:latin typeface="Trebuchet MS"/>
                <a:cs typeface="Trebuchet MS"/>
              </a:rPr>
              <a:t>7</a:t>
            </a:r>
            <a:r>
              <a:rPr lang="en-US" sz="2400" dirty="0">
                <a:latin typeface="Trebuchet MS"/>
                <a:cs typeface="Trebuchet MS"/>
              </a:rPr>
              <a:t>. 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31187" y="94031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2385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710" y="2243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5034" y="21663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2774" y="50140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0514" y="5257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6742" y="55656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71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647861">
            <a:off x="709357" y="37777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56412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382208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19685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82591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31187" y="56683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1751033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710" y="160839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5034" y="1531430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2774" y="437917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4486" y="4622902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6742" y="493076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793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1375455"/>
            <a:ext cx="4781932" cy="4448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7660" y="802522"/>
            <a:ext cx="5760302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Difference between Φ</a:t>
            </a:r>
            <a:r>
              <a:rPr lang="en-US" baseline="-25000" dirty="0">
                <a:latin typeface="Trebuchet MS"/>
                <a:cs typeface="Trebuchet MS"/>
              </a:rPr>
              <a:t>1 </a:t>
            </a:r>
            <a:r>
              <a:rPr lang="en-US" dirty="0">
                <a:latin typeface="Trebuchet MS"/>
                <a:cs typeface="Trebuchet MS"/>
              </a:rPr>
              <a:t>of region </a:t>
            </a:r>
            <a:r>
              <a:rPr lang="en-US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and Φ</a:t>
            </a:r>
            <a:r>
              <a:rPr lang="en-US" baseline="-25000" dirty="0">
                <a:latin typeface="Trebuchet MS"/>
                <a:cs typeface="Trebuchet MS"/>
              </a:rPr>
              <a:t>1 </a:t>
            </a:r>
            <a:r>
              <a:rPr lang="en-US" dirty="0">
                <a:latin typeface="Trebuchet MS"/>
                <a:cs typeface="Trebuchet MS"/>
              </a:rPr>
              <a:t>of region j</a:t>
            </a:r>
            <a:endParaRPr lang="en-US" baseline="-25000" dirty="0">
              <a:latin typeface="Trebuchet MS"/>
              <a:cs typeface="Trebuchet MS"/>
            </a:endParaRPr>
          </a:p>
          <a:p>
            <a:endParaRPr lang="en-US" baseline="-25000" dirty="0">
              <a:latin typeface="Trebuchet MS"/>
              <a:cs typeface="Trebuchet MS"/>
            </a:endParaRPr>
          </a:p>
          <a:p>
            <a:r>
              <a:rPr lang="en-US" dirty="0"/>
              <a:t>                  1          2         3          4           5           6</a:t>
            </a:r>
          </a:p>
          <a:p>
            <a:endParaRPr lang="en-US" sz="1500" dirty="0"/>
          </a:p>
          <a:p>
            <a:r>
              <a:rPr lang="en-US" sz="1500" dirty="0"/>
              <a:t>      1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2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3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 4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 5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 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99154" y="1470643"/>
            <a:ext cx="218096" cy="2052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4870" y="1456567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86608" y="5737805"/>
            <a:ext cx="395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0230" y="5975657"/>
            <a:ext cx="2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167" y="1254161"/>
            <a:ext cx="2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j</a:t>
            </a:r>
          </a:p>
        </p:txBody>
      </p:sp>
      <p:pic>
        <p:nvPicPr>
          <p:cNvPr id="8" name="Picture 7" descr="Screen Shot 2014-10-06 at 8.3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3" y="2597934"/>
            <a:ext cx="2781016" cy="20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" y="1341516"/>
            <a:ext cx="2037724" cy="1895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59" y="1341517"/>
            <a:ext cx="2037724" cy="1895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461" y="1334891"/>
            <a:ext cx="2037724" cy="189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738" y="1332714"/>
            <a:ext cx="2037724" cy="1895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69" y="3685767"/>
            <a:ext cx="2037724" cy="1895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435" y="3668735"/>
            <a:ext cx="2037724" cy="1895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257" y="3651647"/>
            <a:ext cx="2037724" cy="18958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25953" y="1089283"/>
            <a:ext cx="7391767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Φ</a:t>
            </a:r>
            <a:r>
              <a:rPr lang="en-US" baseline="-25000" dirty="0">
                <a:latin typeface="Trebuchet MS"/>
                <a:cs typeface="Trebuchet MS"/>
              </a:rPr>
              <a:t>1</a:t>
            </a:r>
            <a:r>
              <a:rPr lang="en-US" dirty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>
                <a:latin typeface="Trebuchet MS"/>
                <a:cs typeface="Trebuchet MS"/>
              </a:rPr>
              <a:t>2</a:t>
            </a:r>
            <a:r>
              <a:rPr lang="en-US" dirty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>
                <a:latin typeface="Trebuchet MS"/>
                <a:cs typeface="Trebuchet MS"/>
              </a:rPr>
              <a:t>3                                             </a:t>
            </a:r>
            <a:r>
              <a:rPr lang="en-US" dirty="0">
                <a:latin typeface="Trebuchet MS"/>
                <a:cs typeface="Trebuchet MS"/>
              </a:rPr>
              <a:t>Φ</a:t>
            </a:r>
            <a:r>
              <a:rPr lang="en-US" baseline="-25000" dirty="0">
                <a:latin typeface="Trebuchet MS"/>
                <a:cs typeface="Trebuchet MS"/>
              </a:rPr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0254" y="3460872"/>
            <a:ext cx="4848991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Φ</a:t>
            </a:r>
            <a:r>
              <a:rPr lang="en-US" baseline="-25000" dirty="0">
                <a:latin typeface="Trebuchet MS"/>
                <a:cs typeface="Trebuchet MS"/>
              </a:rPr>
              <a:t>5</a:t>
            </a:r>
            <a:r>
              <a:rPr lang="en-US" dirty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>
                <a:latin typeface="Trebuchet MS"/>
                <a:cs typeface="Trebuchet MS"/>
              </a:rPr>
              <a:t>6</a:t>
            </a:r>
            <a:r>
              <a:rPr lang="en-US" dirty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>
                <a:latin typeface="Trebuchet MS"/>
                <a:cs typeface="Trebuchet MS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ABD5-E200-B346-A8BE-F4BA4987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97572" cy="1143000"/>
          </a:xfrm>
        </p:spPr>
        <p:txBody>
          <a:bodyPr/>
          <a:lstStyle/>
          <a:p>
            <a:pPr algn="l"/>
            <a:r>
              <a:rPr lang="en-US" dirty="0" err="1">
                <a:latin typeface="Trebuchet MS" panose="020B0703020202090204" pitchFamily="34" charset="0"/>
              </a:rPr>
              <a:t>Flusser</a:t>
            </a:r>
            <a:r>
              <a:rPr lang="en-US" dirty="0">
                <a:latin typeface="Trebuchet MS" panose="020B0703020202090204" pitchFamily="34" charset="0"/>
              </a:rPr>
              <a:t> Moments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B6B37-8E97-B542-A70B-736FBECA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1" y="1450160"/>
            <a:ext cx="6999029" cy="4389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4CFD4-E8B6-F844-B725-0E27BAE49BB6}"/>
              </a:ext>
            </a:extLst>
          </p:cNvPr>
          <p:cNvSpPr txBox="1"/>
          <p:nvPr/>
        </p:nvSpPr>
        <p:spPr>
          <a:xfrm>
            <a:off x="350875" y="6060558"/>
            <a:ext cx="842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Flusser</a:t>
            </a:r>
            <a:r>
              <a:rPr lang="en-US" dirty="0"/>
              <a:t>, J., &amp; Suk, T. (1993). </a:t>
            </a:r>
            <a:r>
              <a:rPr lang="en-US" dirty="0">
                <a:hlinkClick r:id="rId3"/>
              </a:rPr>
              <a:t>Pattern recognition by affine moment invariants</a:t>
            </a:r>
            <a:r>
              <a:rPr lang="en-US" dirty="0"/>
              <a:t>. Pattern recognition, 26(1), 167-174.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713D9-031C-BE4B-A513-339FA93A5F2A}"/>
              </a:ext>
            </a:extLst>
          </p:cNvPr>
          <p:cNvSpPr/>
          <p:nvPr/>
        </p:nvSpPr>
        <p:spPr>
          <a:xfrm>
            <a:off x="6103095" y="584791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F5EF56-379E-8E48-984B-6D18017FEF5A}"/>
              </a:ext>
            </a:extLst>
          </p:cNvPr>
          <p:cNvSpPr/>
          <p:nvPr/>
        </p:nvSpPr>
        <p:spPr>
          <a:xfrm rot="878684">
            <a:off x="7740505" y="616691"/>
            <a:ext cx="776177" cy="6592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3F00722-5264-7146-9043-13A85C352209}"/>
              </a:ext>
            </a:extLst>
          </p:cNvPr>
          <p:cNvSpPr/>
          <p:nvPr/>
        </p:nvSpPr>
        <p:spPr>
          <a:xfrm>
            <a:off x="7145086" y="808074"/>
            <a:ext cx="233916" cy="212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B3D82-21D0-7349-8FB5-2D6F26B81E03}"/>
              </a:ext>
            </a:extLst>
          </p:cNvPr>
          <p:cNvSpPr txBox="1"/>
          <p:nvPr/>
        </p:nvSpPr>
        <p:spPr>
          <a:xfrm>
            <a:off x="5560832" y="1446023"/>
            <a:ext cx="331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Invariante</a:t>
            </a:r>
            <a:r>
              <a:rPr lang="en-US" dirty="0"/>
              <a:t> a la </a:t>
            </a:r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afín</a:t>
            </a:r>
            <a:r>
              <a:rPr lang="en-US" dirty="0"/>
              <a:t>: </a:t>
            </a:r>
            <a:r>
              <a:rPr lang="en-US" dirty="0" err="1"/>
              <a:t>líneas</a:t>
            </a:r>
            <a:r>
              <a:rPr lang="en-US" dirty="0"/>
              <a:t> </a:t>
            </a:r>
            <a:r>
              <a:rPr lang="en-US" dirty="0" err="1"/>
              <a:t>paralelas</a:t>
            </a:r>
            <a:r>
              <a:rPr lang="en-US" dirty="0"/>
              <a:t> se </a:t>
            </a:r>
            <a:r>
              <a:rPr lang="en-US" dirty="0" err="1"/>
              <a:t>transforman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líneas</a:t>
            </a:r>
            <a:r>
              <a:rPr lang="en-US" dirty="0"/>
              <a:t> </a:t>
            </a:r>
            <a:r>
              <a:rPr lang="en-US" dirty="0" err="1"/>
              <a:t>paralelas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>
                <a:latin typeface="Trebuchet MS"/>
                <a:cs typeface="Trebuchet MS"/>
              </a:rPr>
              <a:t>  					Intensity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Geometric Features give information about location, orientation, shape and size.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Intensity Features give information about how are the grayvalues.</a:t>
            </a: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45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Geometric Features</a:t>
            </a:r>
          </a:p>
        </p:txBody>
      </p:sp>
    </p:spTree>
    <p:extLst>
      <p:ext uri="{BB962C8B-B14F-4D97-AF65-F5344CB8AC3E}">
        <p14:creationId xmlns:p14="http://schemas.microsoft.com/office/powerpoint/2010/main" val="80479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32100" y="3581400"/>
            <a:ext cx="2654300" cy="1892299"/>
            <a:chOff x="279400" y="3581400"/>
            <a:chExt cx="2654300" cy="1892299"/>
          </a:xfrm>
        </p:grpSpPr>
        <p:pic>
          <p:nvPicPr>
            <p:cNvPr id="9" name="Picture 8" descr="Screen Shot 2014-10-04 at 1.48.3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" y="4839676"/>
              <a:ext cx="2654300" cy="6340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36" y="4279900"/>
              <a:ext cx="2569028" cy="749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3700" y="3581400"/>
              <a:ext cx="2249334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Height and width of</a:t>
              </a:r>
              <a:endParaRPr lang="en-US" dirty="0">
                <a:latin typeface="LM Roman 10 Regular"/>
                <a:cs typeface="LM Roman 10 Regular"/>
              </a:endParaRPr>
            </a:p>
            <a:p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2554" y="3619500"/>
            <a:ext cx="2416046" cy="175432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Area and Perimeter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r>
              <a:rPr lang="en-US" dirty="0">
                <a:latin typeface="LM Roman 10 Regular"/>
                <a:cs typeface="LM Roman 10 Regular"/>
              </a:rPr>
              <a:t> = # of gray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L </a:t>
            </a:r>
            <a:r>
              <a:rPr lang="en-US" dirty="0">
                <a:latin typeface="LM Roman 10 Regular"/>
                <a:cs typeface="LM Roman 10 Regular"/>
              </a:rPr>
              <a:t>= # of white pixels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03900" y="3568700"/>
            <a:ext cx="1909417" cy="1587500"/>
            <a:chOff x="5803900" y="3568700"/>
            <a:chExt cx="1909417" cy="1587500"/>
          </a:xfrm>
        </p:grpSpPr>
        <p:sp>
          <p:nvSpPr>
            <p:cNvPr id="13" name="TextBox 12"/>
            <p:cNvSpPr txBox="1"/>
            <p:nvPr/>
          </p:nvSpPr>
          <p:spPr>
            <a:xfrm>
              <a:off x="5943600" y="3568700"/>
              <a:ext cx="1253280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Roundness</a:t>
              </a:r>
            </a:p>
            <a:p>
              <a:endParaRPr lang="en-US" dirty="0">
                <a:latin typeface="Trebuchet MS"/>
                <a:cs typeface="Trebuchet MS"/>
              </a:endParaRPr>
            </a:p>
          </p:txBody>
        </p:sp>
        <p:pic>
          <p:nvPicPr>
            <p:cNvPr id="14" name="Picture 13" descr="Screen Shot 2014-10-04 at 1.52.1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900" y="4191000"/>
              <a:ext cx="1909417" cy="965200"/>
            </a:xfrm>
            <a:prstGeom prst="rect">
              <a:avLst/>
            </a:prstGeom>
          </p:spPr>
        </p:pic>
      </p:grpSp>
      <p:pic>
        <p:nvPicPr>
          <p:cNvPr id="19" name="Picture 18" descr="Screen Shot 2014-10-04 at 3.23.0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20" name="Picture 19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04" y="454723"/>
            <a:ext cx="292100" cy="4699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4079832" y="757868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0620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77" y="3826459"/>
            <a:ext cx="292100" cy="4699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47253" y="2259997"/>
            <a:ext cx="3643202" cy="4281957"/>
            <a:chOff x="4047253" y="2259997"/>
            <a:chExt cx="3643202" cy="4281957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4047253" y="2259997"/>
              <a:ext cx="72000" cy="62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88359" y="5249292"/>
              <a:ext cx="1702096" cy="12926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Center of Mass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m</a:t>
              </a:r>
              <a:r>
                <a:rPr lang="en-US" sz="2400" dirty="0">
                  <a:latin typeface="LM Roman 10 Regular"/>
                  <a:cs typeface="LM Roman 10 Regular"/>
                </a:rPr>
                <a:t>,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m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</a:p>
            <a:p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5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0-04 at 3.2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58" y="1522783"/>
            <a:ext cx="3792903" cy="38043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Ellipses</a:t>
            </a: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2" idx="5"/>
            <a:endCxn id="3" idx="6"/>
          </p:cNvCxnSpPr>
          <p:nvPr/>
        </p:nvCxnSpPr>
        <p:spPr>
          <a:xfrm>
            <a:off x="4647159" y="3211551"/>
            <a:ext cx="427923" cy="141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Ellipses</a:t>
            </a: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2" idx="7"/>
          </p:cNvCxnSpPr>
          <p:nvPr/>
        </p:nvCxnSpPr>
        <p:spPr>
          <a:xfrm flipV="1">
            <a:off x="4647159" y="3073678"/>
            <a:ext cx="387542" cy="112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  <a:endCxn id="3" idx="6"/>
          </p:cNvCxnSpPr>
          <p:nvPr/>
        </p:nvCxnSpPr>
        <p:spPr>
          <a:xfrm>
            <a:off x="4195819" y="1770631"/>
            <a:ext cx="879263" cy="2852727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3" idx="0"/>
          </p:cNvCxnSpPr>
          <p:nvPr/>
        </p:nvCxnSpPr>
        <p:spPr>
          <a:xfrm flipV="1">
            <a:off x="4204451" y="3064152"/>
            <a:ext cx="862000" cy="265685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16431" y="3181383"/>
            <a:ext cx="36000" cy="3534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6622" y="1269433"/>
            <a:ext cx="2339102" cy="443198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Major axis (</a:t>
            </a:r>
            <a:r>
              <a:rPr lang="en-US" i="1" dirty="0">
                <a:latin typeface="LM Roman 10 Regular"/>
                <a:cs typeface="LM Roman 10 Regular"/>
              </a:rPr>
              <a:t>a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Minor axis (</a:t>
            </a:r>
            <a:r>
              <a:rPr lang="en-US" i="1" dirty="0">
                <a:latin typeface="LM Roman 10 Regular"/>
                <a:cs typeface="LM Roman 10 Regular"/>
              </a:rPr>
              <a:t>b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Orientation (</a:t>
            </a:r>
            <a:r>
              <a:rPr lang="en-US" dirty="0" err="1">
                <a:latin typeface="LM Roman 10 Regular"/>
                <a:cs typeface="LM Roman 10 Regular"/>
              </a:rPr>
              <a:t>Θ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Center </a:t>
            </a:r>
            <a:r>
              <a:rPr lang="en-US" i="1" dirty="0">
                <a:latin typeface="LM Roman 10 Regular"/>
                <a:cs typeface="LM Roman 10 Regular"/>
              </a:rPr>
              <a:t>x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 </a:t>
            </a:r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Trebuchet MS"/>
                <a:cs typeface="Trebuchet MS"/>
              </a:rPr>
              <a:t>Area </a:t>
            </a:r>
            <a:r>
              <a:rPr lang="en-US" i="1" dirty="0">
                <a:latin typeface="LM Roman 10 Regular"/>
                <a:cs typeface="LM Roman 10 Regular"/>
              </a:rPr>
              <a:t>A</a:t>
            </a:r>
          </a:p>
          <a:p>
            <a:endParaRPr lang="en-US" i="1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Trebuchet MS"/>
                <a:cs typeface="Trebuchet MS"/>
              </a:rPr>
              <a:t>Perimeter </a:t>
            </a:r>
            <a:r>
              <a:rPr lang="en-US" i="1" dirty="0">
                <a:latin typeface="LM Roman 10 Regular"/>
                <a:cs typeface="LM Roman 10 Regular"/>
              </a:rPr>
              <a:t>L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Trebuchet MS"/>
                <a:cs typeface="Trebuchet MS"/>
              </a:rPr>
              <a:t>Eccentricity </a:t>
            </a:r>
            <a:r>
              <a:rPr lang="en-US" i="1" dirty="0">
                <a:latin typeface="LM Roman 10 Regular"/>
                <a:cs typeface="LM Roman 10 Regular"/>
              </a:rPr>
              <a:t>E = b/a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5342" y="34179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5562" y="27966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79727" y="5125513"/>
            <a:ext cx="3691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32127" y="1096366"/>
            <a:ext cx="2932" cy="4181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5059" y="3216007"/>
            <a:ext cx="1297475" cy="19095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47446" y="505326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91708" y="30037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52296" y="1946967"/>
            <a:ext cx="35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742179" y="2302369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51907" y="327795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41790" y="3633356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3231" y="4632154"/>
            <a:ext cx="1508663" cy="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4879236" y="4412874"/>
            <a:ext cx="456858" cy="467998"/>
          </a:xfrm>
          <a:prstGeom prst="arc">
            <a:avLst>
              <a:gd name="adj1" fmla="val 14693616"/>
              <a:gd name="adj2" fmla="val 0"/>
            </a:avLst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13574" y="4206410"/>
            <a:ext cx="36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LM Roman 10 Regular"/>
                <a:cs typeface="LM Roman 10 Regular"/>
              </a:rPr>
              <a:t>Θ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4"/>
            <a:endCxn id="3" idx="6"/>
          </p:cNvCxnSpPr>
          <p:nvPr/>
        </p:nvCxnSpPr>
        <p:spPr>
          <a:xfrm>
            <a:off x="4634431" y="3216727"/>
            <a:ext cx="440651" cy="1406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10-04 at 1.3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9144000" cy="5902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5200" y="11176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M Roman 10 Regular"/>
                <a:cs typeface="LM Roman 10 Regular"/>
              </a:rPr>
              <a:t>    for </a:t>
            </a:r>
            <a:r>
              <a:rPr lang="en-US" sz="3200" i="1" dirty="0">
                <a:latin typeface="LM Roman 10 Regular"/>
                <a:cs typeface="LM Roman 10 Regular"/>
              </a:rPr>
              <a:t>r</a:t>
            </a:r>
            <a:r>
              <a:rPr lang="en-US" sz="3200" dirty="0">
                <a:latin typeface="LM Roman 10 Regular"/>
                <a:cs typeface="LM Roman 10 Regular"/>
              </a:rPr>
              <a:t>, </a:t>
            </a:r>
            <a:r>
              <a:rPr lang="en-US" sz="3200" i="1" dirty="0">
                <a:latin typeface="LM Roman 10 Regular"/>
                <a:cs typeface="LM Roman 10 Regular"/>
              </a:rPr>
              <a:t>s</a:t>
            </a:r>
            <a:r>
              <a:rPr lang="en-US" sz="3200" dirty="0">
                <a:latin typeface="LM Roman 10 Regular"/>
                <a:cs typeface="LM Roman 10 Regular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8000" y="56515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M Roman 10 Regular"/>
                <a:cs typeface="LM Roman 10 Regular"/>
              </a:rPr>
              <a:t>    for </a:t>
            </a:r>
            <a:r>
              <a:rPr lang="en-US" sz="3200" i="1" dirty="0">
                <a:latin typeface="LM Roman 10 Regular"/>
                <a:cs typeface="LM Roman 10 Regular"/>
              </a:rPr>
              <a:t>r</a:t>
            </a:r>
            <a:r>
              <a:rPr lang="en-US" sz="3200" dirty="0">
                <a:latin typeface="LM Roman 10 Regular"/>
                <a:cs typeface="LM Roman 10 Regular"/>
              </a:rPr>
              <a:t>, </a:t>
            </a:r>
            <a:r>
              <a:rPr lang="en-US" sz="3200" i="1" dirty="0">
                <a:latin typeface="LM Roman 10 Regular"/>
                <a:cs typeface="LM Roman 10 Regular"/>
              </a:rPr>
              <a:t>s</a:t>
            </a:r>
            <a:r>
              <a:rPr lang="en-US" sz="3200" dirty="0">
                <a:latin typeface="LM Roman 10 Regular"/>
                <a:cs typeface="LM Roman 10 Regular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210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Moments</a:t>
            </a:r>
          </a:p>
        </p:txBody>
      </p:sp>
    </p:spTree>
    <p:extLst>
      <p:ext uri="{BB962C8B-B14F-4D97-AF65-F5344CB8AC3E}">
        <p14:creationId xmlns:p14="http://schemas.microsoft.com/office/powerpoint/2010/main" val="66382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52334"/>
              </p:ext>
            </p:extLst>
          </p:nvPr>
        </p:nvGraphicFramePr>
        <p:xfrm>
          <a:off x="200025" y="1085850"/>
          <a:ext cx="8745538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Fotografía de Photo Editor" r:id="rId3" imgW="8745171" imgH="5315692" progId="MSPhotoEd.3">
                  <p:embed/>
                </p:oleObj>
              </mc:Choice>
              <mc:Fallback>
                <p:oleObj name="Fotografía de Photo Editor" r:id="rId3" imgW="8745171" imgH="531569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085850"/>
                        <a:ext cx="8745538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041900"/>
            <a:ext cx="1531188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M Roman 10 Regular"/>
                <a:cs typeface="LM Roman 10 Regular"/>
              </a:rPr>
              <a:t>    with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09" y="6519541"/>
            <a:ext cx="946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Hu, M.K. (1962): </a:t>
            </a:r>
            <a:r>
              <a:rPr lang="en-US" sz="1200" dirty="0">
                <a:latin typeface="Trebuchet MS"/>
                <a:cs typeface="Trebuchet MS"/>
                <a:hlinkClick r:id="rId5"/>
              </a:rPr>
              <a:t>Visual Pattern Recognition by moment invariants</a:t>
            </a:r>
            <a:r>
              <a:rPr lang="en-US" sz="1200" dirty="0">
                <a:latin typeface="Trebuchet MS"/>
                <a:cs typeface="Trebuchet MS"/>
              </a:rPr>
              <a:t>. IRE Trans. On Information Theory, 8(2): 179-187.</a:t>
            </a:r>
          </a:p>
        </p:txBody>
      </p:sp>
    </p:spTree>
    <p:extLst>
      <p:ext uri="{BB962C8B-B14F-4D97-AF65-F5344CB8AC3E}">
        <p14:creationId xmlns:p14="http://schemas.microsoft.com/office/powerpoint/2010/main" val="38515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2" name="Freeform 1"/>
          <p:cNvSpPr/>
          <p:nvPr/>
        </p:nvSpPr>
        <p:spPr>
          <a:xfrm>
            <a:off x="438751" y="2296087"/>
            <a:ext cx="3781113" cy="311946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279818" y="315100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647861">
            <a:off x="6833994" y="278006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>
              <a:latin typeface="Trebuchet MS"/>
              <a:cs typeface="Trebuchet MS"/>
            </a:endParaRPr>
          </a:p>
          <a:p>
            <a:r>
              <a:rPr lang="en-US" sz="2400" dirty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 Φ</a:t>
            </a:r>
            <a:r>
              <a:rPr lang="en-US" sz="2400" baseline="-25000" dirty="0">
                <a:latin typeface="Trebuchet MS"/>
                <a:cs typeface="Trebuchet MS"/>
              </a:rPr>
              <a:t>2</a:t>
            </a:r>
            <a:r>
              <a:rPr lang="en-US" sz="2400" dirty="0">
                <a:latin typeface="Trebuchet MS"/>
                <a:cs typeface="Trebuchet MS"/>
              </a:rPr>
              <a:t>, … Φ</a:t>
            </a:r>
            <a:r>
              <a:rPr lang="en-US" sz="2400" baseline="-25000" dirty="0">
                <a:latin typeface="Trebuchet MS"/>
                <a:cs typeface="Trebuchet MS"/>
              </a:rPr>
              <a:t>7</a:t>
            </a:r>
            <a:r>
              <a:rPr lang="en-US" sz="2400" dirty="0">
                <a:latin typeface="Trebuchet MS"/>
                <a:cs typeface="Trebuchet MS"/>
              </a:rPr>
              <a:t>. 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21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354</Words>
  <Application>Microsoft Macintosh PowerPoint</Application>
  <PresentationFormat>On-screen Show (4:3)</PresentationFormat>
  <Paragraphs>128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LM Roman 10 Regular</vt:lpstr>
      <vt:lpstr>Trebuchet MS</vt:lpstr>
      <vt:lpstr>Tema de Office</vt:lpstr>
      <vt:lpstr>Equation</vt:lpstr>
      <vt:lpstr>Fotografía de Photo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Flusser Moments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55</cp:revision>
  <dcterms:created xsi:type="dcterms:W3CDTF">2012-03-29T14:01:40Z</dcterms:created>
  <dcterms:modified xsi:type="dcterms:W3CDTF">2022-03-15T16:21:05Z</dcterms:modified>
</cp:coreProperties>
</file>