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7" r:id="rId2"/>
    <p:sldId id="257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8" r:id="rId18"/>
    <p:sldId id="299" r:id="rId19"/>
    <p:sldId id="300" r:id="rId20"/>
    <p:sldId id="301" r:id="rId21"/>
    <p:sldId id="302" r:id="rId22"/>
    <p:sldId id="303" r:id="rId23"/>
    <p:sldId id="306" r:id="rId24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Arial" charset="0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89"/>
  </p:normalViewPr>
  <p:slideViewPr>
    <p:cSldViewPr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s-E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s-E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454EAAF-F758-EE40-B73F-3230427CD9A9}" type="slidenum">
              <a:rPr lang="es-ES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85091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FCB4CC-6018-5B43-BD39-31FBE5928FF2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5E3C7A-4728-E649-B036-6957DCF06383}" type="slidenum">
              <a:rPr lang="es-ES"/>
              <a:pPr/>
              <a:t>11</a:t>
            </a:fld>
            <a:endParaRPr lang="es-E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974AE8-61D6-9E46-A0A2-25668B721CF0}" type="slidenum">
              <a:rPr lang="es-ES"/>
              <a:pPr/>
              <a:t>12</a:t>
            </a:fld>
            <a:endParaRPr lang="es-ES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2D435D-7737-E04F-9640-061795BBC7CE}" type="slidenum">
              <a:rPr lang="es-ES"/>
              <a:pPr/>
              <a:t>13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224C23-B57F-B941-ABE1-1F21D7A0A880}" type="slidenum">
              <a:rPr lang="es-ES"/>
              <a:pPr/>
              <a:t>14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EC5C7D-6BDA-0841-A7B7-FAF1CDE29F32}" type="slidenum">
              <a:rPr lang="es-ES"/>
              <a:pPr/>
              <a:t>15</a:t>
            </a:fld>
            <a:endParaRPr lang="es-ES"/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3D7AE-704D-074E-B06B-39E2769BC369}" type="slidenum">
              <a:rPr lang="es-ES"/>
              <a:pPr/>
              <a:t>16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93D7AE-704D-074E-B06B-39E2769BC369}" type="slidenum">
              <a:rPr lang="es-ES"/>
              <a:pPr/>
              <a:t>17</a:t>
            </a:fld>
            <a:endParaRPr lang="es-ES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592700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F8A016-8553-1241-B8A4-DEB267465656}" type="slidenum">
              <a:rPr lang="es-ES"/>
              <a:pPr/>
              <a:t>18</a:t>
            </a:fld>
            <a:endParaRPr lang="es-ES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BB0A1D-21D2-A049-8FF8-A88935D0C934}" type="slidenum">
              <a:rPr lang="es-ES"/>
              <a:pPr/>
              <a:t>19</a:t>
            </a:fld>
            <a:endParaRPr lang="es-ES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A72C5B-864B-B546-AE12-F4B17EC872D4}" type="slidenum">
              <a:rPr lang="es-ES"/>
              <a:pPr/>
              <a:t>2</a:t>
            </a:fld>
            <a:endParaRPr lang="es-E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7E57D3-409F-6145-A097-DE87B53FFBB1}" type="slidenum">
              <a:rPr lang="es-ES"/>
              <a:pPr/>
              <a:t>20</a:t>
            </a:fld>
            <a:endParaRPr lang="es-ES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6B1990-C1CD-C54B-8C1F-003354A604F8}" type="slidenum">
              <a:rPr lang="es-ES"/>
              <a:pPr/>
              <a:t>21</a:t>
            </a:fld>
            <a:endParaRPr lang="es-ES"/>
          </a:p>
        </p:txBody>
      </p:sp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22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7EB48E-23DC-1D47-8242-4163F0968D20}" type="slidenum">
              <a:rPr lang="es-ES"/>
              <a:pPr/>
              <a:t>23</a:t>
            </a:fld>
            <a:endParaRPr lang="es-ES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E2B2FE-D504-524D-B8A6-EAE6FBAB4BC2}" type="slidenum">
              <a:rPr lang="es-ES"/>
              <a:pPr/>
              <a:t>3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4FF0D3-8AF8-FD4A-A095-A82CD488FFAE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CE38B0-558B-FE45-BF84-FE7223C6C952}" type="slidenum">
              <a:rPr lang="es-ES"/>
              <a:pPr/>
              <a:t>5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308503-5373-6642-949F-39711A151FB5}" type="slidenum">
              <a:rPr lang="es-ES"/>
              <a:pPr/>
              <a:t>6</a:t>
            </a:fld>
            <a:endParaRPr lang="es-ES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B21C9-3220-5744-A5D7-E77B05E1F162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96FCB6-F28B-6541-8DF6-87C2AEDC47D2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1AC392-E497-0941-9181-D282C6DD1D7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_tradnl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0686F2E3-C5C3-A44F-A4BA-7E93651C247F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DC18328-C5AF-044C-95D8-512F52270BD7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B6B23A1-D3E7-EB4B-B19D-7E6CDB3A331E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2515E32-AEC1-A643-BA35-1EE2E73D4B01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C5E8088-9268-8644-9865-B74FAC9F6CF5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239FD70-7999-2E48-92A4-EF77791B16AA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202382B-BCB7-BB4F-A774-C87D807C35F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AFB3B5F1-CC17-5F4B-B56A-50661A0F0BE9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300F683-BAE3-8443-91F0-C6B8B5466543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5C6D7FB-1458-3B4F-81B0-63373FFD9332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 para editar título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795EE2BD-37A7-1C47-835E-9CB7EBC6EEC6}" type="slidenum">
              <a:rPr lang="es-ES"/>
              <a:pPr/>
              <a:t>‹#›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cambiar el estilo de título	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s-E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s-E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6765DE3-C718-5147-BC8B-ACF11406263F}" type="slidenum">
              <a:rPr lang="es-ES"/>
              <a:pPr/>
              <a:t>‹#›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Selección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 de </a:t>
            </a:r>
            <a:r>
              <a:rPr lang="en-US" sz="2400" b="1" dirty="0" err="1">
                <a:solidFill>
                  <a:srgbClr val="FFFFFF"/>
                </a:solidFill>
                <a:latin typeface="Trebuchet MS"/>
                <a:cs typeface="Trebuchet MS"/>
              </a:rPr>
              <a:t>Características</a:t>
            </a:r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: Branch &amp; Bound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254086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151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151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151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23" name="AutoShape 19"/>
          <p:cNvCxnSpPr>
            <a:cxnSpLocks noChangeShapeType="1"/>
            <a:stCxn id="21514" idx="4"/>
            <a:endCxn id="2151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4" name="AutoShape 20"/>
          <p:cNvCxnSpPr>
            <a:cxnSpLocks noChangeShapeType="1"/>
            <a:stCxn id="21514" idx="4"/>
            <a:endCxn id="2151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5" name="AutoShape 21"/>
          <p:cNvCxnSpPr>
            <a:cxnSpLocks noChangeShapeType="1"/>
            <a:stCxn id="21514" idx="4"/>
            <a:endCxn id="2151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26" name="AutoShape 22"/>
          <p:cNvCxnSpPr>
            <a:cxnSpLocks noChangeShapeType="1"/>
            <a:stCxn id="21514" idx="4"/>
            <a:endCxn id="2151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2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3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1533" name="AutoShape 29"/>
          <p:cNvCxnSpPr>
            <a:cxnSpLocks noChangeShapeType="1"/>
            <a:stCxn id="21515" idx="4"/>
            <a:endCxn id="2152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4" name="AutoShape 30"/>
          <p:cNvCxnSpPr>
            <a:cxnSpLocks noChangeShapeType="1"/>
            <a:stCxn id="21515" idx="4"/>
            <a:endCxn id="2152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5" name="AutoShape 31"/>
          <p:cNvCxnSpPr>
            <a:cxnSpLocks noChangeShapeType="1"/>
            <a:stCxn id="21515" idx="4"/>
            <a:endCxn id="2151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6" name="AutoShape 32"/>
          <p:cNvCxnSpPr>
            <a:cxnSpLocks noChangeShapeType="1"/>
            <a:stCxn id="21515" idx="4"/>
            <a:endCxn id="2152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7" name="AutoShape 33"/>
          <p:cNvCxnSpPr>
            <a:cxnSpLocks noChangeShapeType="1"/>
            <a:endCxn id="2153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8" name="AutoShape 34"/>
          <p:cNvCxnSpPr>
            <a:cxnSpLocks noChangeShapeType="1"/>
            <a:endCxn id="2152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3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0" name="AutoShape 36"/>
          <p:cNvCxnSpPr>
            <a:cxnSpLocks noChangeShapeType="1"/>
            <a:stCxn id="21517" idx="4"/>
            <a:endCxn id="2152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1" name="AutoShape 37"/>
          <p:cNvCxnSpPr>
            <a:cxnSpLocks noChangeShapeType="1"/>
            <a:endCxn id="2153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1542" name="AutoShape 38"/>
          <p:cNvCxnSpPr>
            <a:cxnSpLocks noChangeShapeType="1"/>
            <a:stCxn id="21518" idx="4"/>
            <a:endCxn id="2152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154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1549" name="Text Box 45"/>
          <p:cNvSpPr txBox="1">
            <a:spLocks noChangeArrowheads="1"/>
          </p:cNvSpPr>
          <p:nvPr/>
        </p:nvSpPr>
        <p:spPr bwMode="auto">
          <a:xfrm>
            <a:off x="56515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235, 135 and 125 are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378253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2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223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223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3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43" name="AutoShape 19"/>
          <p:cNvCxnSpPr>
            <a:cxnSpLocks noChangeShapeType="1"/>
            <a:stCxn id="52234" idx="4"/>
            <a:endCxn id="5223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4" name="AutoShape 20"/>
          <p:cNvCxnSpPr>
            <a:cxnSpLocks noChangeShapeType="1"/>
            <a:stCxn id="52234" idx="4"/>
            <a:endCxn id="5223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5" name="AutoShape 21"/>
          <p:cNvCxnSpPr>
            <a:cxnSpLocks noChangeShapeType="1"/>
            <a:stCxn id="52234" idx="4"/>
            <a:endCxn id="5223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46" name="AutoShape 22"/>
          <p:cNvCxnSpPr>
            <a:cxnSpLocks noChangeShapeType="1"/>
            <a:stCxn id="52234" idx="4"/>
            <a:endCxn id="5223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4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4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5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2253" name="AutoShape 29"/>
          <p:cNvCxnSpPr>
            <a:cxnSpLocks noChangeShapeType="1"/>
            <a:stCxn id="52235" idx="4"/>
            <a:endCxn id="5224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4" name="AutoShape 30"/>
          <p:cNvCxnSpPr>
            <a:cxnSpLocks noChangeShapeType="1"/>
            <a:stCxn id="52235" idx="4"/>
            <a:endCxn id="5224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5" name="AutoShape 31"/>
          <p:cNvCxnSpPr>
            <a:cxnSpLocks noChangeShapeType="1"/>
            <a:stCxn id="52235" idx="4"/>
            <a:endCxn id="5223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6" name="AutoShape 32"/>
          <p:cNvCxnSpPr>
            <a:cxnSpLocks noChangeShapeType="1"/>
            <a:stCxn id="52235" idx="4"/>
            <a:endCxn id="5224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7" name="AutoShape 33"/>
          <p:cNvCxnSpPr>
            <a:cxnSpLocks noChangeShapeType="1"/>
            <a:endCxn id="5225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8" name="AutoShape 34"/>
          <p:cNvCxnSpPr>
            <a:cxnSpLocks noChangeShapeType="1"/>
            <a:endCxn id="5224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5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0" name="AutoShape 36"/>
          <p:cNvCxnSpPr>
            <a:cxnSpLocks noChangeShapeType="1"/>
            <a:stCxn id="52237" idx="4"/>
            <a:endCxn id="5224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1" name="AutoShape 37"/>
          <p:cNvCxnSpPr>
            <a:cxnSpLocks noChangeShapeType="1"/>
            <a:endCxn id="5225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2262" name="AutoShape 38"/>
          <p:cNvCxnSpPr>
            <a:cxnSpLocks noChangeShapeType="1"/>
            <a:stCxn id="52238" idx="4"/>
            <a:endCxn id="5224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226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226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cxnSp>
        <p:nvCxnSpPr>
          <p:cNvPr id="52270" name="AutoShape 46"/>
          <p:cNvCxnSpPr>
            <a:cxnSpLocks noChangeShapeType="1"/>
          </p:cNvCxnSpPr>
          <p:nvPr/>
        </p:nvCxnSpPr>
        <p:spPr bwMode="auto">
          <a:xfrm>
            <a:off x="4427538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52271" name="Text Box 47"/>
          <p:cNvSpPr txBox="1">
            <a:spLocks noChangeArrowheads="1"/>
          </p:cNvSpPr>
          <p:nvPr/>
        </p:nvSpPr>
        <p:spPr bwMode="auto">
          <a:xfrm>
            <a:off x="78105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52272" name="Oval 48"/>
          <p:cNvSpPr>
            <a:spLocks noChangeArrowheads="1"/>
          </p:cNvSpPr>
          <p:nvPr/>
        </p:nvSpPr>
        <p:spPr bwMode="auto">
          <a:xfrm>
            <a:off x="766762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273" name="Text Box 49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Combinations from 1234 (234, 134, 124 y 123) were already considered.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9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419067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428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428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8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291" name="AutoShape 19"/>
          <p:cNvCxnSpPr>
            <a:cxnSpLocks noChangeShapeType="1"/>
            <a:stCxn id="54282" idx="4"/>
            <a:endCxn id="5428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2" name="AutoShape 20"/>
          <p:cNvCxnSpPr>
            <a:cxnSpLocks noChangeShapeType="1"/>
            <a:stCxn id="54282" idx="4"/>
            <a:endCxn id="5428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3" name="AutoShape 21"/>
          <p:cNvCxnSpPr>
            <a:cxnSpLocks noChangeShapeType="1"/>
            <a:stCxn id="54282" idx="4"/>
            <a:endCxn id="5428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294" name="AutoShape 22"/>
          <p:cNvCxnSpPr>
            <a:cxnSpLocks noChangeShapeType="1"/>
            <a:stCxn id="54282" idx="4"/>
            <a:endCxn id="5428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29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29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30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54301" name="AutoShape 29"/>
          <p:cNvCxnSpPr>
            <a:cxnSpLocks noChangeShapeType="1"/>
            <a:stCxn id="54283" idx="4"/>
            <a:endCxn id="5429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2" name="AutoShape 30"/>
          <p:cNvCxnSpPr>
            <a:cxnSpLocks noChangeShapeType="1"/>
            <a:stCxn id="54283" idx="4"/>
            <a:endCxn id="5429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3" name="AutoShape 31"/>
          <p:cNvCxnSpPr>
            <a:cxnSpLocks noChangeShapeType="1"/>
            <a:stCxn id="54283" idx="4"/>
            <a:endCxn id="5428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4" name="AutoShape 32"/>
          <p:cNvCxnSpPr>
            <a:cxnSpLocks noChangeShapeType="1"/>
            <a:stCxn id="54283" idx="4"/>
            <a:endCxn id="5429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5" name="AutoShape 33"/>
          <p:cNvCxnSpPr>
            <a:cxnSpLocks noChangeShapeType="1"/>
            <a:endCxn id="5429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6" name="AutoShape 34"/>
          <p:cNvCxnSpPr>
            <a:cxnSpLocks noChangeShapeType="1"/>
            <a:endCxn id="5428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8" name="AutoShape 36"/>
          <p:cNvCxnSpPr>
            <a:cxnSpLocks noChangeShapeType="1"/>
            <a:stCxn id="54285" idx="4"/>
            <a:endCxn id="5428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09" name="AutoShape 37"/>
          <p:cNvCxnSpPr>
            <a:cxnSpLocks noChangeShapeType="1"/>
            <a:endCxn id="5430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54310" name="AutoShape 38"/>
          <p:cNvCxnSpPr>
            <a:cxnSpLocks noChangeShapeType="1"/>
            <a:stCxn id="54286" idx="4"/>
            <a:endCxn id="5429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1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54321" name="Text Box 49"/>
          <p:cNvSpPr txBox="1">
            <a:spLocks noChangeArrowheads="1"/>
          </p:cNvSpPr>
          <p:nvPr/>
        </p:nvSpPr>
        <p:spPr bwMode="auto">
          <a:xfrm>
            <a:off x="1187450" y="5805488"/>
            <a:ext cx="619283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sz="1000" dirty="0">
                <a:latin typeface="Trebuchet MS" charset="0"/>
              </a:rPr>
              <a:t>In </a:t>
            </a:r>
            <a:r>
              <a:rPr lang="en-US" sz="1000" dirty="0">
                <a:latin typeface="Trebuchet MS" charset="0"/>
              </a:rPr>
              <a:t>Level</a:t>
            </a:r>
            <a:r>
              <a:rPr lang="es-CL" sz="1000" dirty="0">
                <a:latin typeface="Trebuchet MS" charset="0"/>
              </a:rPr>
              <a:t> 2 there are all possible combinations of 3 features.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6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3496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922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922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922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2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3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35" name="AutoShape 19"/>
          <p:cNvCxnSpPr>
            <a:cxnSpLocks noChangeShapeType="1"/>
            <a:stCxn id="9226" idx="4"/>
            <a:endCxn id="922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6" name="AutoShape 20"/>
          <p:cNvCxnSpPr>
            <a:cxnSpLocks noChangeShapeType="1"/>
            <a:stCxn id="9226" idx="4"/>
            <a:endCxn id="922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7" name="AutoShape 21"/>
          <p:cNvCxnSpPr>
            <a:cxnSpLocks noChangeShapeType="1"/>
            <a:stCxn id="9226" idx="4"/>
            <a:endCxn id="922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38" name="AutoShape 22"/>
          <p:cNvCxnSpPr>
            <a:cxnSpLocks noChangeShapeType="1"/>
            <a:stCxn id="9226" idx="4"/>
            <a:endCxn id="923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3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4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9245" name="AutoShape 29"/>
          <p:cNvCxnSpPr>
            <a:cxnSpLocks noChangeShapeType="1"/>
            <a:stCxn id="9227" idx="4"/>
            <a:endCxn id="924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6" name="AutoShape 30"/>
          <p:cNvCxnSpPr>
            <a:cxnSpLocks noChangeShapeType="1"/>
            <a:stCxn id="9227" idx="4"/>
            <a:endCxn id="923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7" name="AutoShape 31"/>
          <p:cNvCxnSpPr>
            <a:cxnSpLocks noChangeShapeType="1"/>
            <a:stCxn id="9227" idx="4"/>
            <a:endCxn id="923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8" name="AutoShape 32"/>
          <p:cNvCxnSpPr>
            <a:cxnSpLocks noChangeShapeType="1"/>
            <a:stCxn id="9227" idx="4"/>
            <a:endCxn id="924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49" name="AutoShape 33"/>
          <p:cNvCxnSpPr>
            <a:cxnSpLocks noChangeShapeType="1"/>
            <a:endCxn id="924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0" name="AutoShape 34"/>
          <p:cNvCxnSpPr>
            <a:cxnSpLocks noChangeShapeType="1"/>
            <a:endCxn id="923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2" name="AutoShape 36"/>
          <p:cNvCxnSpPr>
            <a:cxnSpLocks noChangeShapeType="1"/>
            <a:stCxn id="9229" idx="4"/>
            <a:endCxn id="923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3" name="AutoShape 37"/>
          <p:cNvCxnSpPr>
            <a:cxnSpLocks noChangeShapeType="1"/>
            <a:endCxn id="924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9254" name="AutoShape 38"/>
          <p:cNvCxnSpPr>
            <a:cxnSpLocks noChangeShapeType="1"/>
            <a:stCxn id="9230" idx="4"/>
            <a:endCxn id="923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925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59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26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5485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561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6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1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19" name="AutoShape 19"/>
          <p:cNvCxnSpPr>
            <a:cxnSpLocks noChangeShapeType="1"/>
            <a:stCxn id="25610" idx="4"/>
            <a:endCxn id="2561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0" name="AutoShape 20"/>
          <p:cNvCxnSpPr>
            <a:cxnSpLocks noChangeShapeType="1"/>
            <a:stCxn id="25610" idx="4"/>
            <a:endCxn id="2561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1" name="AutoShape 21"/>
          <p:cNvCxnSpPr>
            <a:cxnSpLocks noChangeShapeType="1"/>
            <a:stCxn id="25610" idx="4"/>
            <a:endCxn id="2561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22" name="AutoShape 22"/>
          <p:cNvCxnSpPr>
            <a:cxnSpLocks noChangeShapeType="1"/>
            <a:stCxn id="25610" idx="4"/>
            <a:endCxn id="2561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2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6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7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2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5629" name="AutoShape 29"/>
          <p:cNvCxnSpPr>
            <a:cxnSpLocks noChangeShapeType="1"/>
            <a:stCxn id="25611" idx="4"/>
            <a:endCxn id="2562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0" name="AutoShape 30"/>
          <p:cNvCxnSpPr>
            <a:cxnSpLocks noChangeShapeType="1"/>
            <a:stCxn id="25611" idx="4"/>
            <a:endCxn id="2562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1" name="AutoShape 31"/>
          <p:cNvCxnSpPr>
            <a:cxnSpLocks noChangeShapeType="1"/>
            <a:stCxn id="25611" idx="4"/>
            <a:endCxn id="2561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2" name="AutoShape 32"/>
          <p:cNvCxnSpPr>
            <a:cxnSpLocks noChangeShapeType="1"/>
            <a:stCxn id="25611" idx="4"/>
            <a:endCxn id="2562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3" name="AutoShape 33"/>
          <p:cNvCxnSpPr>
            <a:cxnSpLocks noChangeShapeType="1"/>
            <a:endCxn id="25626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4" name="AutoShape 34"/>
          <p:cNvCxnSpPr>
            <a:cxnSpLocks noChangeShapeType="1"/>
            <a:endCxn id="25616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5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6" name="AutoShape 36"/>
          <p:cNvCxnSpPr>
            <a:cxnSpLocks noChangeShapeType="1"/>
            <a:stCxn id="25613" idx="4"/>
            <a:endCxn id="2561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7" name="AutoShape 37"/>
          <p:cNvCxnSpPr>
            <a:cxnSpLocks noChangeShapeType="1"/>
            <a:endCxn id="2562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5638" name="AutoShape 38"/>
          <p:cNvCxnSpPr>
            <a:cxnSpLocks noChangeShapeType="1"/>
            <a:stCxn id="25614" idx="4"/>
            <a:endCxn id="2561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563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564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6127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71364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564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5508625" y="3573463"/>
            <a:ext cx="2087711" cy="883394"/>
            <a:chOff x="5508625" y="3573463"/>
            <a:chExt cx="2087711" cy="883394"/>
          </a:xfrm>
        </p:grpSpPr>
        <p:sp>
          <p:nvSpPr>
            <p:cNvPr id="25645" name="Line 45"/>
            <p:cNvSpPr>
              <a:spLocks noChangeShapeType="1"/>
            </p:cNvSpPr>
            <p:nvPr/>
          </p:nvSpPr>
          <p:spPr bwMode="auto">
            <a:xfrm>
              <a:off x="5508625" y="3573463"/>
              <a:ext cx="935038" cy="36036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50" name="Text Box 43"/>
            <p:cNvSpPr txBox="1">
              <a:spLocks noChangeArrowheads="1"/>
            </p:cNvSpPr>
            <p:nvPr/>
          </p:nvSpPr>
          <p:spPr bwMode="auto">
            <a:xfrm>
              <a:off x="6923643" y="4149080"/>
              <a:ext cx="672693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s-CL" sz="1400" dirty="0">
                  <a:solidFill>
                    <a:srgbClr val="0000FF"/>
                  </a:solidFill>
                  <a:latin typeface="Trebuchet MS" charset="0"/>
                </a:rPr>
                <a:t>,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 J=82</a:t>
              </a:r>
              <a:endParaRPr lang="es-ES" sz="1400" dirty="0">
                <a:solidFill>
                  <a:srgbClr val="FF0000"/>
                </a:solidFill>
                <a:latin typeface="Trebuchet MS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588224" y="4581525"/>
            <a:ext cx="672693" cy="1243484"/>
            <a:chOff x="6588224" y="4581525"/>
            <a:chExt cx="672693" cy="1243484"/>
          </a:xfrm>
        </p:grpSpPr>
        <p:sp>
          <p:nvSpPr>
            <p:cNvPr id="25647" name="Line 47"/>
            <p:cNvSpPr>
              <a:spLocks noChangeShapeType="1"/>
            </p:cNvSpPr>
            <p:nvPr/>
          </p:nvSpPr>
          <p:spPr bwMode="auto">
            <a:xfrm>
              <a:off x="7092950" y="4581525"/>
              <a:ext cx="0" cy="64770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4" name="Rectangle 3"/>
            <p:cNvSpPr/>
            <p:nvPr/>
          </p:nvSpPr>
          <p:spPr>
            <a:xfrm>
              <a:off x="6588224" y="5517232"/>
              <a:ext cx="67269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s-CL" sz="1400" dirty="0">
                  <a:solidFill>
                    <a:srgbClr val="0000FF"/>
                  </a:solidFill>
                  <a:latin typeface="Trebuchet MS" charset="0"/>
                </a:rPr>
                <a:t>, </a:t>
              </a:r>
              <a:r>
                <a:rPr lang="es-CL" sz="1400" dirty="0">
                  <a:solidFill>
                    <a:srgbClr val="FF0000"/>
                  </a:solidFill>
                  <a:latin typeface="Trebuchet MS" charset="0"/>
                </a:rPr>
                <a:t>J=77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69360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4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765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5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5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66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67" name="AutoShape 19"/>
          <p:cNvCxnSpPr>
            <a:cxnSpLocks noChangeShapeType="1"/>
            <a:stCxn id="27658" idx="4"/>
            <a:endCxn id="2765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8" name="AutoShape 20"/>
          <p:cNvCxnSpPr>
            <a:cxnSpLocks noChangeShapeType="1"/>
            <a:stCxn id="27658" idx="4"/>
            <a:endCxn id="2766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69" name="AutoShape 21"/>
          <p:cNvCxnSpPr>
            <a:cxnSpLocks noChangeShapeType="1"/>
            <a:stCxn id="27658" idx="4"/>
            <a:endCxn id="2766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0" name="AutoShape 22"/>
          <p:cNvCxnSpPr>
            <a:cxnSpLocks noChangeShapeType="1"/>
            <a:stCxn id="27658" idx="4"/>
            <a:endCxn id="2766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7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76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7677" name="AutoShape 29"/>
          <p:cNvCxnSpPr>
            <a:cxnSpLocks noChangeShapeType="1"/>
            <a:stCxn id="27659" idx="4"/>
            <a:endCxn id="2767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8" name="AutoShape 30"/>
          <p:cNvCxnSpPr>
            <a:cxnSpLocks noChangeShapeType="1"/>
            <a:stCxn id="27659" idx="4"/>
            <a:endCxn id="2767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79" name="AutoShape 31"/>
          <p:cNvCxnSpPr>
            <a:cxnSpLocks noChangeShapeType="1"/>
            <a:stCxn id="27659" idx="4"/>
            <a:endCxn id="2766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0" name="AutoShape 32"/>
          <p:cNvCxnSpPr>
            <a:cxnSpLocks noChangeShapeType="1"/>
            <a:stCxn id="27659" idx="4"/>
            <a:endCxn id="2767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1" name="AutoShape 33"/>
          <p:cNvCxnSpPr>
            <a:cxnSpLocks noChangeShapeType="1"/>
            <a:endCxn id="2767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2" name="AutoShape 34"/>
          <p:cNvCxnSpPr>
            <a:cxnSpLocks noChangeShapeType="1"/>
            <a:endCxn id="2766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4" name="AutoShape 36"/>
          <p:cNvCxnSpPr>
            <a:cxnSpLocks noChangeShapeType="1"/>
            <a:stCxn id="27661" idx="4"/>
            <a:endCxn id="27665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5" name="AutoShape 37"/>
          <p:cNvCxnSpPr>
            <a:cxnSpLocks noChangeShapeType="1"/>
            <a:endCxn id="27676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7686" name="AutoShape 38"/>
          <p:cNvCxnSpPr>
            <a:cxnSpLocks noChangeShapeType="1"/>
            <a:stCxn id="27662" idx="4"/>
            <a:endCxn id="27666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8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8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769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76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7693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4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6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7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7698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  <a:endParaRPr lang="es-ES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2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6845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15" name="AutoShape 19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6" idx="4"/>
            <a:endCxn id="2970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6" idx="4"/>
            <a:endCxn id="2970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8" name="AutoShape 22"/>
          <p:cNvCxnSpPr>
            <a:cxnSpLocks noChangeShapeType="1"/>
            <a:stCxn id="29706" idx="4"/>
            <a:endCxn id="2971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25" name="AutoShape 29"/>
          <p:cNvCxnSpPr>
            <a:cxnSpLocks noChangeShapeType="1"/>
            <a:stCxn id="29707" idx="4"/>
            <a:endCxn id="2972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6" name="AutoShape 30"/>
          <p:cNvCxnSpPr>
            <a:cxnSpLocks noChangeShapeType="1"/>
            <a:stCxn id="29707" idx="4"/>
            <a:endCxn id="2971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7" name="AutoShape 31"/>
          <p:cNvCxnSpPr>
            <a:cxnSpLocks noChangeShapeType="1"/>
            <a:stCxn id="29707" idx="4"/>
            <a:endCxn id="2971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8" name="AutoShape 32"/>
          <p:cNvCxnSpPr>
            <a:cxnSpLocks noChangeShapeType="1"/>
            <a:stCxn id="29707" idx="4"/>
            <a:endCxn id="2972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9" name="AutoShape 33"/>
          <p:cNvCxnSpPr>
            <a:cxnSpLocks noChangeShapeType="1"/>
            <a:endCxn id="2972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0" name="AutoShape 34"/>
          <p:cNvCxnSpPr>
            <a:cxnSpLocks noChangeShapeType="1"/>
            <a:endCxn id="2971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2" name="AutoShape 36"/>
          <p:cNvCxnSpPr>
            <a:cxnSpLocks noChangeShapeType="1"/>
            <a:stCxn id="29709" idx="4"/>
            <a:endCxn id="2971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3" name="AutoShape 37"/>
          <p:cNvCxnSpPr>
            <a:cxnSpLocks noChangeShapeType="1"/>
            <a:endCxn id="2972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4" name="AutoShape 38"/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42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  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        123,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77&gt;76 selection 123 is better than 124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8071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970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0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14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15" name="AutoShape 19"/>
          <p:cNvCxnSpPr>
            <a:cxnSpLocks noChangeShapeType="1"/>
            <a:stCxn id="29706" idx="4"/>
            <a:endCxn id="2970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6" name="AutoShape 20"/>
          <p:cNvCxnSpPr>
            <a:cxnSpLocks noChangeShapeType="1"/>
            <a:stCxn id="29706" idx="4"/>
            <a:endCxn id="2970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7" name="AutoShape 21"/>
          <p:cNvCxnSpPr>
            <a:cxnSpLocks noChangeShapeType="1"/>
            <a:stCxn id="29706" idx="4"/>
            <a:endCxn id="2970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18" name="AutoShape 22"/>
          <p:cNvCxnSpPr>
            <a:cxnSpLocks noChangeShapeType="1"/>
            <a:stCxn id="29706" idx="4"/>
            <a:endCxn id="2971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1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2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29725" name="AutoShape 29"/>
          <p:cNvCxnSpPr>
            <a:cxnSpLocks noChangeShapeType="1"/>
            <a:stCxn id="29707" idx="4"/>
            <a:endCxn id="2972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6" name="AutoShape 30"/>
          <p:cNvCxnSpPr>
            <a:cxnSpLocks noChangeShapeType="1"/>
            <a:stCxn id="29707" idx="4"/>
            <a:endCxn id="2971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7" name="AutoShape 31"/>
          <p:cNvCxnSpPr>
            <a:cxnSpLocks noChangeShapeType="1"/>
            <a:stCxn id="29707" idx="4"/>
            <a:endCxn id="2971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8" name="AutoShape 32"/>
          <p:cNvCxnSpPr>
            <a:cxnSpLocks noChangeShapeType="1"/>
            <a:stCxn id="29707" idx="4"/>
            <a:endCxn id="2972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29" name="AutoShape 33"/>
          <p:cNvCxnSpPr>
            <a:cxnSpLocks noChangeShapeType="1"/>
            <a:endCxn id="2972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0" name="AutoShape 34"/>
          <p:cNvCxnSpPr>
            <a:cxnSpLocks noChangeShapeType="1"/>
            <a:endCxn id="2971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2" name="AutoShape 36"/>
          <p:cNvCxnSpPr>
            <a:cxnSpLocks noChangeShapeType="1"/>
            <a:stCxn id="29709" idx="4"/>
            <a:endCxn id="2971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3" name="AutoShape 37"/>
          <p:cNvCxnSpPr>
            <a:cxnSpLocks noChangeShapeType="1"/>
            <a:endCxn id="2972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29734" name="AutoShape 38"/>
          <p:cNvCxnSpPr>
            <a:cxnSpLocks noChangeShapeType="1"/>
            <a:stCxn id="29710" idx="4"/>
            <a:endCxn id="29714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2973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973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3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429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 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29741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2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4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5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6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9747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77 using 123</a:t>
            </a:r>
          </a:p>
        </p:txBody>
      </p:sp>
      <p:sp>
        <p:nvSpPr>
          <p:cNvPr id="2" name="Rectangle 1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77&gt;76 selection 123 is better than 124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64260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175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175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175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59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0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1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2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63" name="AutoShape 19"/>
          <p:cNvCxnSpPr>
            <a:cxnSpLocks noChangeShapeType="1"/>
            <a:stCxn id="31754" idx="4"/>
            <a:endCxn id="3175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4" name="AutoShape 20"/>
          <p:cNvCxnSpPr>
            <a:cxnSpLocks noChangeShapeType="1"/>
            <a:stCxn id="31754" idx="4"/>
            <a:endCxn id="3175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5" name="AutoShape 21"/>
          <p:cNvCxnSpPr>
            <a:cxnSpLocks noChangeShapeType="1"/>
            <a:stCxn id="31754" idx="4"/>
            <a:endCxn id="3175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66" name="AutoShape 22"/>
          <p:cNvCxnSpPr>
            <a:cxnSpLocks noChangeShapeType="1"/>
            <a:stCxn id="31754" idx="4"/>
            <a:endCxn id="3175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69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0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1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72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1773" name="AutoShape 29"/>
          <p:cNvCxnSpPr>
            <a:cxnSpLocks noChangeShapeType="1"/>
            <a:stCxn id="31755" idx="4"/>
            <a:endCxn id="31768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4" name="AutoShape 30"/>
          <p:cNvCxnSpPr>
            <a:cxnSpLocks noChangeShapeType="1"/>
            <a:stCxn id="31755" idx="4"/>
            <a:endCxn id="31767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5" name="AutoShape 31"/>
          <p:cNvCxnSpPr>
            <a:cxnSpLocks noChangeShapeType="1"/>
            <a:stCxn id="31755" idx="4"/>
            <a:endCxn id="31759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6" name="AutoShape 32"/>
          <p:cNvCxnSpPr>
            <a:cxnSpLocks noChangeShapeType="1"/>
            <a:stCxn id="31755" idx="4"/>
            <a:endCxn id="31769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7" name="AutoShape 33"/>
          <p:cNvCxnSpPr>
            <a:cxnSpLocks noChangeShapeType="1"/>
            <a:endCxn id="31770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8" name="AutoShape 34"/>
          <p:cNvCxnSpPr>
            <a:cxnSpLocks noChangeShapeType="1"/>
            <a:endCxn id="31760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79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0" name="AutoShape 36"/>
          <p:cNvCxnSpPr>
            <a:cxnSpLocks noChangeShapeType="1"/>
            <a:stCxn id="31757" idx="4"/>
            <a:endCxn id="31761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1" name="AutoShape 37"/>
          <p:cNvCxnSpPr>
            <a:cxnSpLocks noChangeShapeType="1"/>
            <a:endCxn id="31772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1782" name="AutoShape 38"/>
          <p:cNvCxnSpPr>
            <a:cxnSpLocks noChangeShapeType="1"/>
            <a:stCxn id="31758" idx="4"/>
            <a:endCxn id="31762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178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4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5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1786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7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8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1789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0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2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3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4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5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6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1797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069976" y="6309320"/>
            <a:ext cx="509431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S</a:t>
            </a:r>
            <a:r>
              <a:rPr lang="es-CL" sz="1600" dirty="0">
                <a:solidFill>
                  <a:srgbClr val="7F7F7F"/>
                </a:solidFill>
                <a:latin typeface="Trebuchet MS" charset="0"/>
              </a:rPr>
              <a:t>ince 79&gt;77 selection 125 is better than 123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1590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79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7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8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09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0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11" name="AutoShape 19"/>
          <p:cNvCxnSpPr>
            <a:cxnSpLocks noChangeShapeType="1"/>
            <a:stCxn id="33802" idx="4"/>
            <a:endCxn id="3380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2" name="AutoShape 20"/>
          <p:cNvCxnSpPr>
            <a:cxnSpLocks noChangeShapeType="1"/>
            <a:stCxn id="33802" idx="4"/>
            <a:endCxn id="3380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3" name="AutoShape 21"/>
          <p:cNvCxnSpPr>
            <a:cxnSpLocks noChangeShapeType="1"/>
            <a:stCxn id="33802" idx="4"/>
            <a:endCxn id="3380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14" name="AutoShape 22"/>
          <p:cNvCxnSpPr>
            <a:cxnSpLocks noChangeShapeType="1"/>
            <a:stCxn id="33802" idx="4"/>
            <a:endCxn id="3380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6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7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8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19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20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3821" name="AutoShape 29"/>
          <p:cNvCxnSpPr>
            <a:cxnSpLocks noChangeShapeType="1"/>
            <a:stCxn id="33803" idx="4"/>
            <a:endCxn id="33816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2" name="AutoShape 30"/>
          <p:cNvCxnSpPr>
            <a:cxnSpLocks noChangeShapeType="1"/>
            <a:stCxn id="33803" idx="4"/>
            <a:endCxn id="33815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3" name="AutoShape 31"/>
          <p:cNvCxnSpPr>
            <a:cxnSpLocks noChangeShapeType="1"/>
            <a:stCxn id="33803" idx="4"/>
            <a:endCxn id="33807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4" name="AutoShape 32"/>
          <p:cNvCxnSpPr>
            <a:cxnSpLocks noChangeShapeType="1"/>
            <a:stCxn id="33803" idx="4"/>
            <a:endCxn id="33817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5" name="AutoShape 33"/>
          <p:cNvCxnSpPr>
            <a:cxnSpLocks noChangeShapeType="1"/>
            <a:endCxn id="33818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6" name="AutoShape 34"/>
          <p:cNvCxnSpPr>
            <a:cxnSpLocks noChangeShapeType="1"/>
            <a:endCxn id="33808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7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8" name="AutoShape 36"/>
          <p:cNvCxnSpPr>
            <a:cxnSpLocks noChangeShapeType="1"/>
            <a:stCxn id="33805" idx="4"/>
            <a:endCxn id="33809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29" name="AutoShape 37"/>
          <p:cNvCxnSpPr>
            <a:cxnSpLocks noChangeShapeType="1"/>
            <a:endCxn id="33820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3830" name="AutoShape 38"/>
          <p:cNvCxnSpPr>
            <a:cxnSpLocks noChangeShapeType="1"/>
            <a:stCxn id="33806" idx="4"/>
            <a:endCxn id="33810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383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83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6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619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3837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38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0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1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2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3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4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5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6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7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3848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8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It is not necessary to evaluate 145, 135 and 134 because J will be &lt; 61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662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584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584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585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7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58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59" name="AutoShape 19"/>
          <p:cNvCxnSpPr>
            <a:cxnSpLocks noChangeShapeType="1"/>
            <a:stCxn id="35850" idx="4"/>
            <a:endCxn id="3585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0" name="AutoShape 20"/>
          <p:cNvCxnSpPr>
            <a:cxnSpLocks noChangeShapeType="1"/>
            <a:stCxn id="35850" idx="4"/>
            <a:endCxn id="3585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1" name="AutoShape 21"/>
          <p:cNvCxnSpPr>
            <a:cxnSpLocks noChangeShapeType="1"/>
            <a:stCxn id="35850" idx="4"/>
            <a:endCxn id="3585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62" name="AutoShape 22"/>
          <p:cNvCxnSpPr>
            <a:cxnSpLocks noChangeShapeType="1"/>
            <a:stCxn id="35850" idx="4"/>
            <a:endCxn id="3585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6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68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5869" name="AutoShape 29"/>
          <p:cNvCxnSpPr>
            <a:cxnSpLocks noChangeShapeType="1"/>
            <a:stCxn id="35851" idx="4"/>
            <a:endCxn id="3586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0" name="AutoShape 30"/>
          <p:cNvCxnSpPr>
            <a:cxnSpLocks noChangeShapeType="1"/>
            <a:stCxn id="35851" idx="4"/>
            <a:endCxn id="3586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1" name="AutoShape 31"/>
          <p:cNvCxnSpPr>
            <a:cxnSpLocks noChangeShapeType="1"/>
            <a:stCxn id="35851" idx="4"/>
            <a:endCxn id="3585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2" name="AutoShape 32"/>
          <p:cNvCxnSpPr>
            <a:cxnSpLocks noChangeShapeType="1"/>
            <a:stCxn id="35851" idx="4"/>
            <a:endCxn id="3586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6" name="AutoShape 36"/>
          <p:cNvCxnSpPr>
            <a:cxnSpLocks noChangeShapeType="1"/>
            <a:stCxn id="35853" idx="4"/>
            <a:endCxn id="35857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7" name="AutoShape 37"/>
          <p:cNvCxnSpPr>
            <a:cxnSpLocks noChangeShapeType="1"/>
            <a:endCxn id="35868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5878" name="AutoShape 38"/>
          <p:cNvCxnSpPr>
            <a:cxnSpLocks noChangeShapeType="1"/>
            <a:stCxn id="35854" idx="4"/>
            <a:endCxn id="35858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588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5885" name="Line 45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6" name="Line 46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1" name="Line 51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6" name="Line 56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5897" name="Text Box 57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</p:spTree>
    <p:extLst>
      <p:ext uri="{BB962C8B-B14F-4D97-AF65-F5344CB8AC3E}">
        <p14:creationId xmlns:p14="http://schemas.microsoft.com/office/powerpoint/2010/main" val="3032575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3994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4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3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54" name="AutoShape 18"/>
          <p:cNvCxnSpPr>
            <a:cxnSpLocks noChangeShapeType="1"/>
            <a:stCxn id="39946" idx="4"/>
            <a:endCxn id="3994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5" name="AutoShape 19"/>
          <p:cNvCxnSpPr>
            <a:cxnSpLocks noChangeShapeType="1"/>
            <a:stCxn id="39946" idx="4"/>
            <a:endCxn id="3994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6" name="AutoShape 20"/>
          <p:cNvCxnSpPr>
            <a:cxnSpLocks noChangeShapeType="1"/>
            <a:stCxn id="39946" idx="4"/>
            <a:endCxn id="3994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57" name="AutoShape 21"/>
          <p:cNvCxnSpPr>
            <a:cxnSpLocks noChangeShapeType="1"/>
            <a:stCxn id="39946" idx="4"/>
            <a:endCxn id="3995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58" name="Oval 22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59" name="Oval 23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0" name="Oval 24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61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39962" name="AutoShape 26"/>
          <p:cNvCxnSpPr>
            <a:cxnSpLocks noChangeShapeType="1"/>
            <a:stCxn id="39947" idx="4"/>
            <a:endCxn id="3995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3" name="AutoShape 27"/>
          <p:cNvCxnSpPr>
            <a:cxnSpLocks noChangeShapeType="1"/>
            <a:stCxn id="39947" idx="4"/>
            <a:endCxn id="3995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4" name="AutoShape 28"/>
          <p:cNvCxnSpPr>
            <a:cxnSpLocks noChangeShapeType="1"/>
            <a:stCxn id="39947" idx="4"/>
            <a:endCxn id="3995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5" name="AutoShape 29"/>
          <p:cNvCxnSpPr>
            <a:cxnSpLocks noChangeShapeType="1"/>
            <a:stCxn id="39947" idx="4"/>
            <a:endCxn id="3996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6" name="AutoShape 30"/>
          <p:cNvCxnSpPr>
            <a:cxnSpLocks noChangeShapeType="1"/>
            <a:stCxn id="39949" idx="4"/>
            <a:endCxn id="3995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7" name="AutoShape 31"/>
          <p:cNvCxnSpPr>
            <a:cxnSpLocks noChangeShapeType="1"/>
            <a:endCxn id="39961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39968" name="AutoShape 32"/>
          <p:cNvCxnSpPr>
            <a:cxnSpLocks noChangeShapeType="1"/>
            <a:stCxn id="39950" idx="4"/>
            <a:endCxn id="3995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39969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0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1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2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3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74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5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7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8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79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0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1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2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3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4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5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6" name="Text Box 50"/>
          <p:cNvSpPr txBox="1">
            <a:spLocks noChangeArrowheads="1"/>
          </p:cNvSpPr>
          <p:nvPr/>
        </p:nvSpPr>
        <p:spPr bwMode="auto">
          <a:xfrm>
            <a:off x="1116013" y="5516563"/>
            <a:ext cx="6108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345   245  235   234                                        125,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39987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39988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54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55" name="Rectangle 54"/>
          <p:cNvSpPr/>
          <p:nvPr/>
        </p:nvSpPr>
        <p:spPr>
          <a:xfrm>
            <a:off x="755576" y="6309320"/>
            <a:ext cx="784887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It is not necessary to evaluate 345, 245, 235 and 234 because J will be &lt; 77 &lt; 79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92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4199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4199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5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6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7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1998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0" name="Oval 16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02" name="AutoShape 18"/>
          <p:cNvCxnSpPr>
            <a:cxnSpLocks noChangeShapeType="1"/>
            <a:stCxn id="41994" idx="4"/>
            <a:endCxn id="41995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3" name="AutoShape 19"/>
          <p:cNvCxnSpPr>
            <a:cxnSpLocks noChangeShapeType="1"/>
            <a:stCxn id="41994" idx="4"/>
            <a:endCxn id="41996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4" name="AutoShape 20"/>
          <p:cNvCxnSpPr>
            <a:cxnSpLocks noChangeShapeType="1"/>
            <a:stCxn id="41994" idx="4"/>
            <a:endCxn id="41997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05" name="AutoShape 21"/>
          <p:cNvCxnSpPr>
            <a:cxnSpLocks noChangeShapeType="1"/>
            <a:stCxn id="41994" idx="4"/>
            <a:endCxn id="41998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09" name="Oval 25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2014" name="AutoShape 30"/>
          <p:cNvCxnSpPr>
            <a:cxnSpLocks noChangeShapeType="1"/>
            <a:stCxn id="41997" idx="4"/>
            <a:endCxn id="42000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5" name="AutoShape 31"/>
          <p:cNvCxnSpPr>
            <a:cxnSpLocks noChangeShapeType="1"/>
            <a:endCxn id="42009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2016" name="AutoShape 32"/>
          <p:cNvCxnSpPr>
            <a:cxnSpLocks noChangeShapeType="1"/>
            <a:stCxn id="41998" idx="4"/>
            <a:endCxn id="42001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2017" name="Text Box 33"/>
          <p:cNvSpPr txBox="1">
            <a:spLocks noChangeArrowheads="1"/>
          </p:cNvSpPr>
          <p:nvPr/>
        </p:nvSpPr>
        <p:spPr bwMode="auto">
          <a:xfrm>
            <a:off x="4424363" y="3213100"/>
            <a:ext cx="1136650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J=92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8" name="Text Box 34"/>
          <p:cNvSpPr txBox="1">
            <a:spLocks noChangeArrowheads="1"/>
          </p:cNvSpPr>
          <p:nvPr/>
        </p:nvSpPr>
        <p:spPr bwMode="auto">
          <a:xfrm>
            <a:off x="242887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2345,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19" name="Text Box 35"/>
          <p:cNvSpPr txBox="1">
            <a:spLocks noChangeArrowheads="1"/>
          </p:cNvSpPr>
          <p:nvPr/>
        </p:nvSpPr>
        <p:spPr bwMode="auto">
          <a:xfrm>
            <a:off x="3797300" y="4149725"/>
            <a:ext cx="989013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1345,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J=61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0" name="Text Box 36"/>
          <p:cNvSpPr txBox="1">
            <a:spLocks noChangeArrowheads="1"/>
          </p:cNvSpPr>
          <p:nvPr/>
        </p:nvSpPr>
        <p:spPr bwMode="auto">
          <a:xfrm>
            <a:off x="5165725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J=80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1" name="Text Box 37"/>
          <p:cNvSpPr txBox="1">
            <a:spLocks noChangeArrowheads="1"/>
          </p:cNvSpPr>
          <p:nvPr/>
        </p:nvSpPr>
        <p:spPr bwMode="auto">
          <a:xfrm>
            <a:off x="6534150" y="4149725"/>
            <a:ext cx="1042988" cy="304800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1235, </a:t>
            </a:r>
            <a:r>
              <a:rPr lang="es-CL" sz="1400">
                <a:solidFill>
                  <a:srgbClr val="FF0000"/>
                </a:solidFill>
                <a:latin typeface="Trebuchet MS" charset="0"/>
              </a:rPr>
              <a:t>J=82</a:t>
            </a:r>
            <a:endParaRPr lang="es-ES" sz="140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22" name="Line 38"/>
          <p:cNvSpPr>
            <a:spLocks noChangeShapeType="1"/>
          </p:cNvSpPr>
          <p:nvPr/>
        </p:nvSpPr>
        <p:spPr bwMode="auto">
          <a:xfrm>
            <a:off x="5292725" y="3716338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3" name="Line 39"/>
          <p:cNvSpPr>
            <a:spLocks noChangeShapeType="1"/>
          </p:cNvSpPr>
          <p:nvPr/>
        </p:nvSpPr>
        <p:spPr bwMode="auto">
          <a:xfrm>
            <a:off x="6732588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5" name="Line 41"/>
          <p:cNvSpPr>
            <a:spLocks noChangeShapeType="1"/>
          </p:cNvSpPr>
          <p:nvPr/>
        </p:nvSpPr>
        <p:spPr bwMode="auto">
          <a:xfrm>
            <a:off x="6443663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6" name="Line 42"/>
          <p:cNvSpPr>
            <a:spLocks noChangeShapeType="1"/>
          </p:cNvSpPr>
          <p:nvPr/>
        </p:nvSpPr>
        <p:spPr bwMode="auto">
          <a:xfrm>
            <a:off x="4787900" y="3789363"/>
            <a:ext cx="935038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7" name="Line 43"/>
          <p:cNvSpPr>
            <a:spLocks noChangeShapeType="1"/>
          </p:cNvSpPr>
          <p:nvPr/>
        </p:nvSpPr>
        <p:spPr bwMode="auto">
          <a:xfrm>
            <a:off x="4787900" y="3860800"/>
            <a:ext cx="288925" cy="2889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8" name="Line 44"/>
          <p:cNvSpPr>
            <a:spLocks noChangeShapeType="1"/>
          </p:cNvSpPr>
          <p:nvPr/>
        </p:nvSpPr>
        <p:spPr bwMode="auto">
          <a:xfrm>
            <a:off x="5292725" y="4581525"/>
            <a:ext cx="358775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29" name="Line 45"/>
          <p:cNvSpPr>
            <a:spLocks noChangeShapeType="1"/>
          </p:cNvSpPr>
          <p:nvPr/>
        </p:nvSpPr>
        <p:spPr bwMode="auto">
          <a:xfrm>
            <a:off x="5219700" y="4797425"/>
            <a:ext cx="215900" cy="431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0" name="Line 46"/>
          <p:cNvSpPr>
            <a:spLocks noChangeShapeType="1"/>
          </p:cNvSpPr>
          <p:nvPr/>
        </p:nvSpPr>
        <p:spPr bwMode="auto">
          <a:xfrm>
            <a:off x="5219700" y="4941888"/>
            <a:ext cx="0" cy="287337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1" name="Line 47"/>
          <p:cNvSpPr>
            <a:spLocks noChangeShapeType="1"/>
          </p:cNvSpPr>
          <p:nvPr/>
        </p:nvSpPr>
        <p:spPr bwMode="auto">
          <a:xfrm>
            <a:off x="5003800" y="4581525"/>
            <a:ext cx="0" cy="6477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2" name="Line 48"/>
          <p:cNvSpPr>
            <a:spLocks noChangeShapeType="1"/>
          </p:cNvSpPr>
          <p:nvPr/>
        </p:nvSpPr>
        <p:spPr bwMode="auto">
          <a:xfrm>
            <a:off x="4427538" y="3716338"/>
            <a:ext cx="503237" cy="5778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3" name="Line 49"/>
          <p:cNvSpPr>
            <a:spLocks noChangeShapeType="1"/>
          </p:cNvSpPr>
          <p:nvPr/>
        </p:nvSpPr>
        <p:spPr bwMode="auto">
          <a:xfrm flipH="1">
            <a:off x="4067175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4" name="Text Box 50"/>
          <p:cNvSpPr txBox="1">
            <a:spLocks noChangeArrowheads="1"/>
          </p:cNvSpPr>
          <p:nvPr/>
        </p:nvSpPr>
        <p:spPr bwMode="auto">
          <a:xfrm>
            <a:off x="4427983" y="5516563"/>
            <a:ext cx="2752279" cy="307777"/>
          </a:xfrm>
          <a:prstGeom prst="rect">
            <a:avLst/>
          </a:prstGeom>
          <a:solidFill>
            <a:srgbClr val="9C9CD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125,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79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124,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76</a:t>
            </a:r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      123, </a:t>
            </a:r>
            <a:r>
              <a:rPr lang="es-CL" sz="1400" dirty="0">
                <a:solidFill>
                  <a:srgbClr val="FF0000"/>
                </a:solidFill>
                <a:latin typeface="Trebuchet MS" charset="0"/>
              </a:rPr>
              <a:t>J=77</a:t>
            </a:r>
            <a:endParaRPr lang="es-ES" sz="1400" dirty="0">
              <a:solidFill>
                <a:srgbClr val="FF0000"/>
              </a:solidFill>
              <a:latin typeface="Trebuchet MS" charset="0"/>
            </a:endParaRPr>
          </a:p>
        </p:txBody>
      </p:sp>
      <p:sp>
        <p:nvSpPr>
          <p:cNvPr id="42035" name="Line 51"/>
          <p:cNvSpPr>
            <a:spLocks noChangeShapeType="1"/>
          </p:cNvSpPr>
          <p:nvPr/>
        </p:nvSpPr>
        <p:spPr bwMode="auto">
          <a:xfrm flipH="1">
            <a:off x="3779838" y="3789363"/>
            <a:ext cx="288925" cy="36036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2036" name="Line 52"/>
          <p:cNvSpPr>
            <a:spLocks noChangeShapeType="1"/>
          </p:cNvSpPr>
          <p:nvPr/>
        </p:nvSpPr>
        <p:spPr bwMode="auto">
          <a:xfrm flipH="1">
            <a:off x="2916238" y="3860800"/>
            <a:ext cx="935037" cy="360363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1331640" y="1628800"/>
            <a:ext cx="66247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We found the global maximum after 8 evaluations (using B&amp;B)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07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6" name="Text Box 48"/>
          <p:cNvSpPr txBox="1">
            <a:spLocks noChangeArrowheads="1"/>
          </p:cNvSpPr>
          <p:nvPr/>
        </p:nvSpPr>
        <p:spPr bwMode="auto">
          <a:xfrm>
            <a:off x="3491880" y="6021388"/>
            <a:ext cx="23375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solidFill>
                  <a:srgbClr val="FF0000"/>
                </a:solidFill>
                <a:latin typeface="Trebuchet MS" charset="0"/>
              </a:rPr>
              <a:t>Best J = 79 using 125</a:t>
            </a:r>
          </a:p>
        </p:txBody>
      </p:sp>
      <p:sp>
        <p:nvSpPr>
          <p:cNvPr id="47" name="Rectangle 46"/>
          <p:cNvSpPr/>
          <p:nvPr/>
        </p:nvSpPr>
        <p:spPr>
          <a:xfrm>
            <a:off x="1115616" y="6309320"/>
            <a:ext cx="707402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F7F7F"/>
                </a:solidFill>
                <a:latin typeface="Trebuchet MS" charset="0"/>
              </a:rPr>
              <a:t>global maximum</a:t>
            </a:r>
            <a:endParaRPr lang="es-ES" sz="1600" dirty="0">
              <a:solidFill>
                <a:srgbClr val="7F7F7F"/>
              </a:solidFill>
              <a:latin typeface="Trebuchet MS" charset="0"/>
            </a:endParaRPr>
          </a:p>
        </p:txBody>
      </p:sp>
      <p:sp>
        <p:nvSpPr>
          <p:cNvPr id="49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0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1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52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53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4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55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6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7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8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59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0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1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2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3" name="Oval 18"/>
          <p:cNvSpPr>
            <a:spLocks noChangeArrowheads="1"/>
          </p:cNvSpPr>
          <p:nvPr/>
        </p:nvSpPr>
        <p:spPr bwMode="auto">
          <a:xfrm>
            <a:off x="6515100" y="537527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64" name="AutoShape 19"/>
          <p:cNvCxnSpPr>
            <a:cxnSpLocks noChangeShapeType="1"/>
            <a:stCxn id="55" idx="4"/>
            <a:endCxn id="56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5" name="AutoShape 20"/>
          <p:cNvCxnSpPr>
            <a:cxnSpLocks noChangeShapeType="1"/>
            <a:stCxn id="55" idx="4"/>
            <a:endCxn id="57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6" name="AutoShape 21"/>
          <p:cNvCxnSpPr>
            <a:cxnSpLocks noChangeShapeType="1"/>
            <a:stCxn id="55" idx="4"/>
            <a:endCxn id="58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67" name="AutoShape 22"/>
          <p:cNvCxnSpPr>
            <a:cxnSpLocks noChangeShapeType="1"/>
            <a:stCxn id="55" idx="4"/>
            <a:endCxn id="59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68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69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0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1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3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74" name="AutoShape 29"/>
          <p:cNvCxnSpPr>
            <a:cxnSpLocks noChangeShapeType="1"/>
            <a:stCxn id="56" idx="4"/>
            <a:endCxn id="69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5" name="AutoShape 30"/>
          <p:cNvCxnSpPr>
            <a:cxnSpLocks noChangeShapeType="1"/>
            <a:stCxn id="56" idx="4"/>
            <a:endCxn id="68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6" name="AutoShape 31"/>
          <p:cNvCxnSpPr>
            <a:cxnSpLocks noChangeShapeType="1"/>
            <a:stCxn id="56" idx="4"/>
            <a:endCxn id="60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7" name="AutoShape 32"/>
          <p:cNvCxnSpPr>
            <a:cxnSpLocks noChangeShapeType="1"/>
            <a:stCxn id="56" idx="4"/>
            <a:endCxn id="70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8" name="AutoShape 33"/>
          <p:cNvCxnSpPr>
            <a:cxnSpLocks noChangeShapeType="1"/>
            <a:endCxn id="71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79" name="AutoShape 34"/>
          <p:cNvCxnSpPr>
            <a:cxnSpLocks noChangeShapeType="1"/>
            <a:endCxn id="61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0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1" name="AutoShape 36"/>
          <p:cNvCxnSpPr>
            <a:cxnSpLocks noChangeShapeType="1"/>
            <a:stCxn id="58" idx="4"/>
            <a:endCxn id="62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2" name="AutoShape 37"/>
          <p:cNvCxnSpPr>
            <a:cxnSpLocks noChangeShapeType="1"/>
            <a:endCxn id="73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83" name="AutoShape 38"/>
          <p:cNvCxnSpPr>
            <a:cxnSpLocks noChangeShapeType="1"/>
            <a:stCxn id="59" idx="4"/>
            <a:endCxn id="63" idx="0"/>
          </p:cNvCxnSpPr>
          <p:nvPr/>
        </p:nvCxnSpPr>
        <p:spPr bwMode="auto">
          <a:xfrm>
            <a:off x="6588125" y="4511675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84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5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6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7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8" name="Text Box 43"/>
          <p:cNvSpPr txBox="1">
            <a:spLocks noChangeArrowheads="1"/>
          </p:cNvSpPr>
          <p:nvPr/>
        </p:nvSpPr>
        <p:spPr bwMode="auto">
          <a:xfrm>
            <a:off x="65166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89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5692775" cy="3048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 dirty="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345   245  235   234       145  135   134              125   124             123</a:t>
            </a:r>
            <a:endParaRPr lang="es-ES" sz="1400" dirty="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39552" y="1628800"/>
            <a:ext cx="76328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FF6600"/>
                </a:solidFill>
                <a:latin typeface="Trebuchet MS" charset="0"/>
              </a:rPr>
              <a:t>We found the global maximum after 10 evaluations (using Exhaustive Search)</a:t>
            </a:r>
            <a:endParaRPr lang="es-ES" sz="1600" dirty="0">
              <a:solidFill>
                <a:srgbClr val="FF6600"/>
              </a:solidFill>
              <a:latin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58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244963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0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1274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3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3941362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7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3319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3320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1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3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3331" name="AutoShape 19"/>
          <p:cNvCxnSpPr>
            <a:cxnSpLocks noChangeShapeType="1"/>
            <a:stCxn id="13322" idx="4"/>
            <a:endCxn id="13323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2" name="AutoShape 20"/>
          <p:cNvCxnSpPr>
            <a:cxnSpLocks noChangeShapeType="1"/>
            <a:stCxn id="13322" idx="4"/>
            <a:endCxn id="13324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3" name="AutoShape 21"/>
          <p:cNvCxnSpPr>
            <a:cxnSpLocks noChangeShapeType="1"/>
            <a:stCxn id="13322" idx="4"/>
            <a:endCxn id="13325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3334" name="AutoShape 22"/>
          <p:cNvCxnSpPr>
            <a:cxnSpLocks noChangeShapeType="1"/>
            <a:stCxn id="13322" idx="4"/>
            <a:endCxn id="13326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3351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2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3357" name="Oval 45"/>
          <p:cNvSpPr>
            <a:spLocks noChangeArrowheads="1"/>
          </p:cNvSpPr>
          <p:nvPr/>
        </p:nvSpPr>
        <p:spPr bwMode="auto">
          <a:xfrm>
            <a:off x="7667625" y="4365625"/>
            <a:ext cx="144463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58" name="Text Box 46"/>
          <p:cNvSpPr txBox="1">
            <a:spLocks noChangeArrowheads="1"/>
          </p:cNvSpPr>
          <p:nvPr/>
        </p:nvSpPr>
        <p:spPr bwMode="auto">
          <a:xfrm>
            <a:off x="7812088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chemeClr val="bg2"/>
                </a:solidFill>
                <a:latin typeface="Trebuchet MS" charset="0"/>
              </a:rPr>
              <a:t>1234</a:t>
            </a:r>
            <a:endParaRPr lang="es-ES" sz="1400">
              <a:solidFill>
                <a:schemeClr val="bg2"/>
              </a:solidFill>
              <a:latin typeface="Trebuchet MS" charset="0"/>
            </a:endParaRPr>
          </a:p>
        </p:txBody>
      </p:sp>
      <p:sp>
        <p:nvSpPr>
          <p:cNvPr id="13359" name="Text Box 47"/>
          <p:cNvSpPr txBox="1">
            <a:spLocks noChangeArrowheads="1"/>
          </p:cNvSpPr>
          <p:nvPr/>
        </p:nvSpPr>
        <p:spPr bwMode="auto">
          <a:xfrm>
            <a:off x="7092950" y="4437063"/>
            <a:ext cx="18923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This combination is not necessary (as we will see later)</a:t>
            </a:r>
            <a:endParaRPr lang="es-ES" sz="1000" dirty="0">
              <a:latin typeface="Trebuchet MS" charset="0"/>
            </a:endParaRPr>
          </a:p>
        </p:txBody>
      </p:sp>
      <p:cxnSp>
        <p:nvCxnSpPr>
          <p:cNvPr id="13360" name="AutoShape 48"/>
          <p:cNvCxnSpPr>
            <a:cxnSpLocks noChangeShapeType="1"/>
            <a:stCxn id="13322" idx="4"/>
            <a:endCxn id="13357" idx="0"/>
          </p:cNvCxnSpPr>
          <p:nvPr/>
        </p:nvCxnSpPr>
        <p:spPr bwMode="auto">
          <a:xfrm>
            <a:off x="4429125" y="3573463"/>
            <a:ext cx="3311525" cy="792162"/>
          </a:xfrm>
          <a:prstGeom prst="straightConnector1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 type="triangle" w="med" len="med"/>
          </a:ln>
          <a:effectLst/>
        </p:spPr>
      </p:cxnSp>
      <p:sp>
        <p:nvSpPr>
          <p:cNvPr id="28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38777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4813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4813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4814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48143" name="AutoShape 15"/>
          <p:cNvCxnSpPr>
            <a:cxnSpLocks noChangeShapeType="1"/>
            <a:stCxn id="48138" idx="4"/>
            <a:endCxn id="4813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4" name="AutoShape 16"/>
          <p:cNvCxnSpPr>
            <a:cxnSpLocks noChangeShapeType="1"/>
            <a:stCxn id="48138" idx="4"/>
            <a:endCxn id="4814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5" name="AutoShape 17"/>
          <p:cNvCxnSpPr>
            <a:cxnSpLocks noChangeShapeType="1"/>
            <a:stCxn id="48138" idx="4"/>
            <a:endCxn id="4814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48146" name="AutoShape 18"/>
          <p:cNvCxnSpPr>
            <a:cxnSpLocks noChangeShapeType="1"/>
            <a:stCxn id="48138" idx="4"/>
            <a:endCxn id="4814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49" name="Text Box 2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48151" name="Text Box 2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2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108280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5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5370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1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2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3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4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75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79" name="AutoShape 19"/>
          <p:cNvCxnSpPr>
            <a:cxnSpLocks noChangeShapeType="1"/>
            <a:stCxn id="15370" idx="4"/>
            <a:endCxn id="15371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0" name="AutoShape 20"/>
          <p:cNvCxnSpPr>
            <a:cxnSpLocks noChangeShapeType="1"/>
            <a:stCxn id="15370" idx="4"/>
            <a:endCxn id="15372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1" name="AutoShape 21"/>
          <p:cNvCxnSpPr>
            <a:cxnSpLocks noChangeShapeType="1"/>
            <a:stCxn id="15370" idx="4"/>
            <a:endCxn id="15373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82" name="AutoShape 22"/>
          <p:cNvCxnSpPr>
            <a:cxnSpLocks noChangeShapeType="1"/>
            <a:stCxn id="15370" idx="4"/>
            <a:endCxn id="15374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83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4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5385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5389" name="AutoShape 29"/>
          <p:cNvCxnSpPr>
            <a:cxnSpLocks noChangeShapeType="1"/>
            <a:stCxn id="15371" idx="4"/>
            <a:endCxn id="15384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0" name="AutoShape 30"/>
          <p:cNvCxnSpPr>
            <a:cxnSpLocks noChangeShapeType="1"/>
            <a:stCxn id="15371" idx="4"/>
            <a:endCxn id="15383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1" name="AutoShape 31"/>
          <p:cNvCxnSpPr>
            <a:cxnSpLocks noChangeShapeType="1"/>
            <a:stCxn id="15371" idx="4"/>
            <a:endCxn id="15375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5392" name="AutoShape 32"/>
          <p:cNvCxnSpPr>
            <a:cxnSpLocks noChangeShapeType="1"/>
            <a:stCxn id="15371" idx="4"/>
            <a:endCxn id="15385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5399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0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1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2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3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5404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17399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33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48562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4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7418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19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0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1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3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24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27" name="AutoShape 19"/>
          <p:cNvCxnSpPr>
            <a:cxnSpLocks noChangeShapeType="1"/>
            <a:stCxn id="17418" idx="4"/>
            <a:endCxn id="17419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8" name="AutoShape 20"/>
          <p:cNvCxnSpPr>
            <a:cxnSpLocks noChangeShapeType="1"/>
            <a:stCxn id="17418" idx="4"/>
            <a:endCxn id="17420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29" name="AutoShape 21"/>
          <p:cNvCxnSpPr>
            <a:cxnSpLocks noChangeShapeType="1"/>
            <a:stCxn id="17418" idx="4"/>
            <a:endCxn id="17421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0" name="AutoShape 22"/>
          <p:cNvCxnSpPr>
            <a:cxnSpLocks noChangeShapeType="1"/>
            <a:stCxn id="17418" idx="4"/>
            <a:endCxn id="17422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31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2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3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4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35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7437" name="AutoShape 29"/>
          <p:cNvCxnSpPr>
            <a:cxnSpLocks noChangeShapeType="1"/>
            <a:stCxn id="17419" idx="4"/>
            <a:endCxn id="17432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8" name="AutoShape 30"/>
          <p:cNvCxnSpPr>
            <a:cxnSpLocks noChangeShapeType="1"/>
            <a:stCxn id="17419" idx="4"/>
            <a:endCxn id="17431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39" name="AutoShape 31"/>
          <p:cNvCxnSpPr>
            <a:cxnSpLocks noChangeShapeType="1"/>
            <a:stCxn id="17419" idx="4"/>
            <a:endCxn id="17423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0" name="AutoShape 32"/>
          <p:cNvCxnSpPr>
            <a:cxnSpLocks noChangeShapeType="1"/>
            <a:stCxn id="17419" idx="4"/>
            <a:endCxn id="17433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1" name="AutoShape 33"/>
          <p:cNvCxnSpPr>
            <a:cxnSpLocks noChangeShapeType="1"/>
            <a:endCxn id="17434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2" name="AutoShape 34"/>
          <p:cNvCxnSpPr>
            <a:cxnSpLocks noChangeShapeType="1"/>
            <a:endCxn id="17424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7443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7447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8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49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1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2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37703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7453" name="Text Box 45"/>
          <p:cNvSpPr txBox="1">
            <a:spLocks noChangeArrowheads="1"/>
          </p:cNvSpPr>
          <p:nvPr/>
        </p:nvSpPr>
        <p:spPr bwMode="auto">
          <a:xfrm>
            <a:off x="2771775" y="5734050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345 is not necsseary because it is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23994160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Line 4"/>
          <p:cNvSpPr>
            <a:spLocks noChangeShapeType="1"/>
          </p:cNvSpPr>
          <p:nvPr/>
        </p:nvSpPr>
        <p:spPr bwMode="auto">
          <a:xfrm>
            <a:off x="611188" y="4437063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1" name="Line 5"/>
          <p:cNvSpPr>
            <a:spLocks noChangeShapeType="1"/>
          </p:cNvSpPr>
          <p:nvPr/>
        </p:nvSpPr>
        <p:spPr bwMode="auto">
          <a:xfrm>
            <a:off x="611188" y="3500438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2" name="Text Box 6"/>
          <p:cNvSpPr txBox="1">
            <a:spLocks noChangeArrowheads="1"/>
          </p:cNvSpPr>
          <p:nvPr/>
        </p:nvSpPr>
        <p:spPr bwMode="auto">
          <a:xfrm>
            <a:off x="179388" y="3284538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0 </a:t>
            </a:r>
            <a:endParaRPr lang="es-ES" dirty="0">
              <a:latin typeface="Trebuchet MS" charset="0"/>
            </a:endParaRPr>
          </a:p>
        </p:txBody>
      </p:sp>
      <p:sp>
        <p:nvSpPr>
          <p:cNvPr id="19463" name="Text Box 7"/>
          <p:cNvSpPr txBox="1">
            <a:spLocks noChangeArrowheads="1"/>
          </p:cNvSpPr>
          <p:nvPr/>
        </p:nvSpPr>
        <p:spPr bwMode="auto">
          <a:xfrm>
            <a:off x="179388" y="4221163"/>
            <a:ext cx="957262" cy="366712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1 </a:t>
            </a:r>
            <a:endParaRPr lang="es-ES" dirty="0">
              <a:latin typeface="Trebuchet MS" charset="0"/>
            </a:endParaRPr>
          </a:p>
        </p:txBody>
      </p:sp>
      <p:sp>
        <p:nvSpPr>
          <p:cNvPr id="19464" name="Line 8"/>
          <p:cNvSpPr>
            <a:spLocks noChangeShapeType="1"/>
          </p:cNvSpPr>
          <p:nvPr/>
        </p:nvSpPr>
        <p:spPr bwMode="auto">
          <a:xfrm>
            <a:off x="611188" y="5445125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5" name="Text Box 9"/>
          <p:cNvSpPr txBox="1">
            <a:spLocks noChangeArrowheads="1"/>
          </p:cNvSpPr>
          <p:nvPr/>
        </p:nvSpPr>
        <p:spPr bwMode="auto">
          <a:xfrm>
            <a:off x="179388" y="5229225"/>
            <a:ext cx="957262" cy="366713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 charset="0"/>
              </a:rPr>
              <a:t>Level</a:t>
            </a:r>
            <a:r>
              <a:rPr lang="es-CL" dirty="0">
                <a:latin typeface="Trebuchet MS" charset="0"/>
              </a:rPr>
              <a:t> 2 </a:t>
            </a:r>
            <a:endParaRPr lang="es-ES" dirty="0">
              <a:latin typeface="Trebuchet MS" charset="0"/>
            </a:endParaRPr>
          </a:p>
        </p:txBody>
      </p:sp>
      <p:sp>
        <p:nvSpPr>
          <p:cNvPr id="19466" name="Oval 10"/>
          <p:cNvSpPr>
            <a:spLocks noChangeArrowheads="1"/>
          </p:cNvSpPr>
          <p:nvPr/>
        </p:nvSpPr>
        <p:spPr bwMode="auto">
          <a:xfrm>
            <a:off x="4356100" y="34290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7" name="Oval 11"/>
          <p:cNvSpPr>
            <a:spLocks noChangeArrowheads="1"/>
          </p:cNvSpPr>
          <p:nvPr/>
        </p:nvSpPr>
        <p:spPr bwMode="auto">
          <a:xfrm>
            <a:off x="2195513" y="436403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8" name="Oval 12"/>
          <p:cNvSpPr>
            <a:spLocks noChangeArrowheads="1"/>
          </p:cNvSpPr>
          <p:nvPr/>
        </p:nvSpPr>
        <p:spPr bwMode="auto">
          <a:xfrm>
            <a:off x="3635375" y="4365625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69" name="Oval 13"/>
          <p:cNvSpPr>
            <a:spLocks noChangeArrowheads="1"/>
          </p:cNvSpPr>
          <p:nvPr/>
        </p:nvSpPr>
        <p:spPr bwMode="auto">
          <a:xfrm>
            <a:off x="5075238" y="4365625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0" name="Oval 14"/>
          <p:cNvSpPr>
            <a:spLocks noChangeArrowheads="1"/>
          </p:cNvSpPr>
          <p:nvPr/>
        </p:nvSpPr>
        <p:spPr bwMode="auto">
          <a:xfrm>
            <a:off x="6515100" y="4367213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1" name="Oval 15"/>
          <p:cNvSpPr>
            <a:spLocks noChangeArrowheads="1"/>
          </p:cNvSpPr>
          <p:nvPr/>
        </p:nvSpPr>
        <p:spPr bwMode="auto">
          <a:xfrm>
            <a:off x="21240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2" name="Oval 16"/>
          <p:cNvSpPr>
            <a:spLocks noChangeArrowheads="1"/>
          </p:cNvSpPr>
          <p:nvPr/>
        </p:nvSpPr>
        <p:spPr bwMode="auto">
          <a:xfrm>
            <a:off x="36353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73" name="Oval 17"/>
          <p:cNvSpPr>
            <a:spLocks noChangeArrowheads="1"/>
          </p:cNvSpPr>
          <p:nvPr/>
        </p:nvSpPr>
        <p:spPr bwMode="auto">
          <a:xfrm>
            <a:off x="507523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75" name="AutoShape 19"/>
          <p:cNvCxnSpPr>
            <a:cxnSpLocks noChangeShapeType="1"/>
            <a:stCxn id="19466" idx="4"/>
            <a:endCxn id="19467" idx="0"/>
          </p:cNvCxnSpPr>
          <p:nvPr/>
        </p:nvCxnSpPr>
        <p:spPr bwMode="auto">
          <a:xfrm flipH="1">
            <a:off x="2268538" y="3573463"/>
            <a:ext cx="2160587" cy="7905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6" name="AutoShape 20"/>
          <p:cNvCxnSpPr>
            <a:cxnSpLocks noChangeShapeType="1"/>
            <a:stCxn id="19466" idx="4"/>
            <a:endCxn id="19468" idx="0"/>
          </p:cNvCxnSpPr>
          <p:nvPr/>
        </p:nvCxnSpPr>
        <p:spPr bwMode="auto">
          <a:xfrm flipH="1">
            <a:off x="3708400" y="3573463"/>
            <a:ext cx="720725" cy="792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7" name="AutoShape 21"/>
          <p:cNvCxnSpPr>
            <a:cxnSpLocks noChangeShapeType="1"/>
            <a:stCxn id="19466" idx="4"/>
            <a:endCxn id="19469" idx="1"/>
          </p:cNvCxnSpPr>
          <p:nvPr/>
        </p:nvCxnSpPr>
        <p:spPr bwMode="auto">
          <a:xfrm>
            <a:off x="4429125" y="3573463"/>
            <a:ext cx="666750" cy="812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78" name="AutoShape 22"/>
          <p:cNvCxnSpPr>
            <a:cxnSpLocks noChangeShapeType="1"/>
            <a:stCxn id="19466" idx="4"/>
            <a:endCxn id="19470" idx="1"/>
          </p:cNvCxnSpPr>
          <p:nvPr/>
        </p:nvCxnSpPr>
        <p:spPr bwMode="auto">
          <a:xfrm>
            <a:off x="4429125" y="3573463"/>
            <a:ext cx="2106613" cy="8143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79" name="Oval 23"/>
          <p:cNvSpPr>
            <a:spLocks noChangeArrowheads="1"/>
          </p:cNvSpPr>
          <p:nvPr/>
        </p:nvSpPr>
        <p:spPr bwMode="auto">
          <a:xfrm>
            <a:off x="16922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Oval 24"/>
          <p:cNvSpPr>
            <a:spLocks noChangeArrowheads="1"/>
          </p:cNvSpPr>
          <p:nvPr/>
        </p:nvSpPr>
        <p:spPr bwMode="auto">
          <a:xfrm>
            <a:off x="1258888" y="5373688"/>
            <a:ext cx="144462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1" name="Oval 25"/>
          <p:cNvSpPr>
            <a:spLocks noChangeArrowheads="1"/>
          </p:cNvSpPr>
          <p:nvPr/>
        </p:nvSpPr>
        <p:spPr bwMode="auto">
          <a:xfrm>
            <a:off x="25558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Oval 26"/>
          <p:cNvSpPr>
            <a:spLocks noChangeArrowheads="1"/>
          </p:cNvSpPr>
          <p:nvPr/>
        </p:nvSpPr>
        <p:spPr bwMode="auto">
          <a:xfrm>
            <a:off x="3203575" y="5373688"/>
            <a:ext cx="144463" cy="1444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3" name="Oval 27"/>
          <p:cNvSpPr>
            <a:spLocks noChangeArrowheads="1"/>
          </p:cNvSpPr>
          <p:nvPr/>
        </p:nvSpPr>
        <p:spPr bwMode="auto">
          <a:xfrm>
            <a:off x="4067175" y="5372100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Oval 28"/>
          <p:cNvSpPr>
            <a:spLocks noChangeArrowheads="1"/>
          </p:cNvSpPr>
          <p:nvPr/>
        </p:nvSpPr>
        <p:spPr bwMode="auto">
          <a:xfrm>
            <a:off x="5507038" y="5372100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cxnSp>
        <p:nvCxnSpPr>
          <p:cNvPr id="19485" name="AutoShape 29"/>
          <p:cNvCxnSpPr>
            <a:cxnSpLocks noChangeShapeType="1"/>
            <a:stCxn id="19467" idx="4"/>
            <a:endCxn id="19480" idx="0"/>
          </p:cNvCxnSpPr>
          <p:nvPr/>
        </p:nvCxnSpPr>
        <p:spPr bwMode="auto">
          <a:xfrm flipH="1">
            <a:off x="1331913" y="4508500"/>
            <a:ext cx="936625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6" name="AutoShape 30"/>
          <p:cNvCxnSpPr>
            <a:cxnSpLocks noChangeShapeType="1"/>
            <a:stCxn id="19467" idx="4"/>
            <a:endCxn id="19479" idx="0"/>
          </p:cNvCxnSpPr>
          <p:nvPr/>
        </p:nvCxnSpPr>
        <p:spPr bwMode="auto">
          <a:xfrm flipH="1">
            <a:off x="1765300" y="4508500"/>
            <a:ext cx="503238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7" name="AutoShape 31"/>
          <p:cNvCxnSpPr>
            <a:cxnSpLocks noChangeShapeType="1"/>
            <a:stCxn id="19467" idx="4"/>
            <a:endCxn id="19471" idx="0"/>
          </p:cNvCxnSpPr>
          <p:nvPr/>
        </p:nvCxnSpPr>
        <p:spPr bwMode="auto">
          <a:xfrm flipH="1">
            <a:off x="2197100" y="4508500"/>
            <a:ext cx="71438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8" name="AutoShape 32"/>
          <p:cNvCxnSpPr>
            <a:cxnSpLocks noChangeShapeType="1"/>
            <a:stCxn id="19467" idx="4"/>
            <a:endCxn id="19481" idx="0"/>
          </p:cNvCxnSpPr>
          <p:nvPr/>
        </p:nvCxnSpPr>
        <p:spPr bwMode="auto">
          <a:xfrm>
            <a:off x="2268538" y="4508500"/>
            <a:ext cx="360362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89" name="AutoShape 33"/>
          <p:cNvCxnSpPr>
            <a:cxnSpLocks noChangeShapeType="1"/>
            <a:endCxn id="19482" idx="0"/>
          </p:cNvCxnSpPr>
          <p:nvPr/>
        </p:nvCxnSpPr>
        <p:spPr bwMode="auto">
          <a:xfrm flipH="1">
            <a:off x="32766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0" name="AutoShape 34"/>
          <p:cNvCxnSpPr>
            <a:cxnSpLocks noChangeShapeType="1"/>
            <a:endCxn id="19472" idx="0"/>
          </p:cNvCxnSpPr>
          <p:nvPr/>
        </p:nvCxnSpPr>
        <p:spPr bwMode="auto">
          <a:xfrm>
            <a:off x="3708400" y="4508500"/>
            <a:ext cx="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1" name="AutoShape 35"/>
          <p:cNvCxnSpPr>
            <a:cxnSpLocks noChangeShapeType="1"/>
          </p:cNvCxnSpPr>
          <p:nvPr/>
        </p:nvCxnSpPr>
        <p:spPr bwMode="auto">
          <a:xfrm>
            <a:off x="3708400" y="4508500"/>
            <a:ext cx="431800" cy="8651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2" name="AutoShape 36"/>
          <p:cNvCxnSpPr>
            <a:cxnSpLocks noChangeShapeType="1"/>
            <a:stCxn id="19469" idx="4"/>
            <a:endCxn id="19473" idx="0"/>
          </p:cNvCxnSpPr>
          <p:nvPr/>
        </p:nvCxnSpPr>
        <p:spPr bwMode="auto">
          <a:xfrm>
            <a:off x="5148263" y="4510088"/>
            <a:ext cx="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cxnSp>
        <p:nvCxnSpPr>
          <p:cNvPr id="19493" name="AutoShape 37"/>
          <p:cNvCxnSpPr>
            <a:cxnSpLocks noChangeShapeType="1"/>
            <a:endCxn id="19484" idx="0"/>
          </p:cNvCxnSpPr>
          <p:nvPr/>
        </p:nvCxnSpPr>
        <p:spPr bwMode="auto">
          <a:xfrm>
            <a:off x="5148263" y="4508500"/>
            <a:ext cx="431800" cy="863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sp>
        <p:nvSpPr>
          <p:cNvPr id="19495" name="Text Box 39"/>
          <p:cNvSpPr txBox="1">
            <a:spLocks noChangeArrowheads="1"/>
          </p:cNvSpPr>
          <p:nvPr/>
        </p:nvSpPr>
        <p:spPr bwMode="auto">
          <a:xfrm>
            <a:off x="4424363" y="3213100"/>
            <a:ext cx="6524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6" name="Text Box 40"/>
          <p:cNvSpPr txBox="1">
            <a:spLocks noChangeArrowheads="1"/>
          </p:cNvSpPr>
          <p:nvPr/>
        </p:nvSpPr>
        <p:spPr bwMode="auto">
          <a:xfrm>
            <a:off x="242887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2345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7" name="Text Box 41"/>
          <p:cNvSpPr txBox="1">
            <a:spLocks noChangeArrowheads="1"/>
          </p:cNvSpPr>
          <p:nvPr/>
        </p:nvSpPr>
        <p:spPr bwMode="auto">
          <a:xfrm>
            <a:off x="379730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1345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8" name="Text Box 42"/>
          <p:cNvSpPr txBox="1">
            <a:spLocks noChangeArrowheads="1"/>
          </p:cNvSpPr>
          <p:nvPr/>
        </p:nvSpPr>
        <p:spPr bwMode="auto">
          <a:xfrm>
            <a:off x="5165725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1245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499" name="Text Box 43"/>
          <p:cNvSpPr txBox="1">
            <a:spLocks noChangeArrowheads="1"/>
          </p:cNvSpPr>
          <p:nvPr/>
        </p:nvSpPr>
        <p:spPr bwMode="auto">
          <a:xfrm>
            <a:off x="6534150" y="4149725"/>
            <a:ext cx="558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1235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0" name="Text Box 44"/>
          <p:cNvSpPr txBox="1">
            <a:spLocks noChangeArrowheads="1"/>
          </p:cNvSpPr>
          <p:nvPr/>
        </p:nvSpPr>
        <p:spPr bwMode="auto">
          <a:xfrm>
            <a:off x="1116013" y="5516563"/>
            <a:ext cx="49260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400">
                <a:solidFill>
                  <a:srgbClr val="0000FF"/>
                </a:solidFill>
                <a:latin typeface="Trebuchet MS" charset="0"/>
              </a:rPr>
              <a:t>345   245  235   234       145  135   134              125   124    </a:t>
            </a:r>
            <a:endParaRPr lang="es-ES" sz="1400">
              <a:solidFill>
                <a:srgbClr val="0000FF"/>
              </a:solidFill>
              <a:latin typeface="Trebuchet MS" charset="0"/>
            </a:endParaRPr>
          </a:p>
        </p:txBody>
      </p:sp>
      <p:sp>
        <p:nvSpPr>
          <p:cNvPr id="19501" name="Text Box 45"/>
          <p:cNvSpPr txBox="1">
            <a:spLocks noChangeArrowheads="1"/>
          </p:cNvSpPr>
          <p:nvPr/>
        </p:nvSpPr>
        <p:spPr bwMode="auto">
          <a:xfrm>
            <a:off x="4356100" y="5805488"/>
            <a:ext cx="19446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/>
            <a:r>
              <a:rPr lang="es-CL" sz="1000" dirty="0">
                <a:latin typeface="Trebuchet MS" charset="0"/>
              </a:rPr>
              <a:t>145 and 245 were already considered</a:t>
            </a:r>
            <a:endParaRPr lang="es-ES" sz="1000" dirty="0">
              <a:latin typeface="Trebuchet MS" charset="0"/>
            </a:endParaRPr>
          </a:p>
        </p:txBody>
      </p:sp>
      <p:sp>
        <p:nvSpPr>
          <p:cNvPr id="44" name="Text Box 3"/>
          <p:cNvSpPr txBox="1">
            <a:spLocks noChangeArrowheads="1"/>
          </p:cNvSpPr>
          <p:nvPr/>
        </p:nvSpPr>
        <p:spPr bwMode="auto">
          <a:xfrm>
            <a:off x="592138" y="784225"/>
            <a:ext cx="81565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Problem Statement: Given 5 features (1,2,3,4,5), select the best 3</a:t>
            </a:r>
            <a:endParaRPr lang="es-ES" dirty="0">
              <a:latin typeface="Trebuchet MS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07504" y="2987660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0)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7504" y="3933056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1)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7504" y="4941168"/>
            <a:ext cx="11357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/>
                <a:cs typeface="Trebuchet MS"/>
              </a:rPr>
              <a:t>(Take away 2)</a:t>
            </a:r>
          </a:p>
        </p:txBody>
      </p:sp>
    </p:spTree>
    <p:extLst>
      <p:ext uri="{BB962C8B-B14F-4D97-AF65-F5344CB8AC3E}">
        <p14:creationId xmlns:p14="http://schemas.microsoft.com/office/powerpoint/2010/main" val="1766845487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3087</TotalTime>
  <Words>1227</Words>
  <Application>Microsoft Macintosh PowerPoint</Application>
  <PresentationFormat>On-screen Show (4:3)</PresentationFormat>
  <Paragraphs>292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Trebuchet MS</vt:lpstr>
      <vt:lpstr>Diseño predeterminado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Sony Electronics,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mingo</dc:creator>
  <cp:lastModifiedBy>Domingo Mery</cp:lastModifiedBy>
  <cp:revision>17</cp:revision>
  <dcterms:created xsi:type="dcterms:W3CDTF">2010-05-25T21:48:43Z</dcterms:created>
  <dcterms:modified xsi:type="dcterms:W3CDTF">2022-04-26T14:53:23Z</dcterms:modified>
</cp:coreProperties>
</file>