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8" r:id="rId3"/>
    <p:sldId id="271" r:id="rId4"/>
    <p:sldId id="272" r:id="rId5"/>
    <p:sldId id="274" r:id="rId6"/>
    <p:sldId id="273" r:id="rId7"/>
    <p:sldId id="269" r:id="rId8"/>
    <p:sldId id="275" r:id="rId9"/>
    <p:sldId id="279" r:id="rId10"/>
    <p:sldId id="282" r:id="rId11"/>
    <p:sldId id="280" r:id="rId12"/>
    <p:sldId id="281" r:id="rId13"/>
    <p:sldId id="256" r:id="rId14"/>
    <p:sldId id="284" r:id="rId15"/>
    <p:sldId id="277" r:id="rId16"/>
    <p:sldId id="28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BEE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523" autoAdjust="0"/>
    <p:restoredTop sz="50000" autoAdjust="0"/>
  </p:normalViewPr>
  <p:slideViewPr>
    <p:cSldViewPr snapToGrid="0" snapToObjects="1">
      <p:cViewPr varScale="1">
        <p:scale>
          <a:sx n="124" d="100"/>
          <a:sy n="124" d="100"/>
        </p:scale>
        <p:origin x="15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4/26/22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emf"/><Relationship Id="rId5" Type="http://schemas.openxmlformats.org/officeDocument/2006/relationships/image" Target="../media/image23.png"/><Relationship Id="rId4" Type="http://schemas.openxmlformats.org/officeDocument/2006/relationships/image" Target="../media/image22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10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emf"/><Relationship Id="rId5" Type="http://schemas.openxmlformats.org/officeDocument/2006/relationships/image" Target="../media/image16.emf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3" Type="http://schemas.openxmlformats.org/officeDocument/2006/relationships/image" Target="../media/image6.emf"/><Relationship Id="rId7" Type="http://schemas.openxmlformats.org/officeDocument/2006/relationships/image" Target="../media/image11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image" Target="../media/image8.emf"/><Relationship Id="rId4" Type="http://schemas.openxmlformats.org/officeDocument/2006/relationships/image" Target="../media/image7.emf"/><Relationship Id="rId9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Fisher y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Covarianzas</a:t>
            </a:r>
            <a:endParaRPr lang="en-US" sz="2400" b="1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ACB381-4FD9-DA42-939D-E641873A26A1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1493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19316" y="4464612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EF5CAC23-8A0D-C147-8806-2F160ADD23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1693" y="5665304"/>
            <a:ext cx="5080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8268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4711427" y="3376044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04C579-EF00-C944-A85A-F858CC69C4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194" y="5286831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7536376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Picture 41">
            <a:extLst>
              <a:ext uri="{FF2B5EF4-FFF2-40B4-BE49-F238E27FC236}">
                <a16:creationId xmlns:a16="http://schemas.microsoft.com/office/drawing/2014/main" id="{A545C93E-1A62-F74F-8905-1104EE982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063" y="3036056"/>
            <a:ext cx="4058835" cy="3540686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88038" y="144658"/>
            <a:ext cx="85683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Intra-</a:t>
            </a:r>
            <a:r>
              <a:rPr lang="en-US" sz="4000" dirty="0" err="1"/>
              <a:t>Clase</a:t>
            </a:r>
            <a:r>
              <a:rPr lang="en-US" sz="2800" dirty="0"/>
              <a:t> (within-class covariance)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4E59B-1548-4C4C-ADEC-467DBADA6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065090"/>
            <a:ext cx="2456688" cy="10500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78001DD-4BF2-7C46-9678-6D526C978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57" y="2354664"/>
            <a:ext cx="5943600" cy="10995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D4C050-7755-4A4F-A6BB-97C26F366B03}"/>
              </a:ext>
            </a:extLst>
          </p:cNvPr>
          <p:cNvSpPr txBox="1"/>
          <p:nvPr/>
        </p:nvSpPr>
        <p:spPr>
          <a:xfrm>
            <a:off x="725557" y="4214696"/>
            <a:ext cx="2386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Covarianza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A59298B-103D-3A4D-83DA-0878355EA6B8}"/>
              </a:ext>
            </a:extLst>
          </p:cNvPr>
          <p:cNvCxnSpPr/>
          <p:nvPr/>
        </p:nvCxnSpPr>
        <p:spPr>
          <a:xfrm flipV="1">
            <a:off x="974035" y="3299796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4E411AC-EE8B-E049-8593-51D3EA86288F}"/>
              </a:ext>
            </a:extLst>
          </p:cNvPr>
          <p:cNvSpPr txBox="1"/>
          <p:nvPr/>
        </p:nvSpPr>
        <p:spPr>
          <a:xfrm>
            <a:off x="4068418" y="1379343"/>
            <a:ext cx="42844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Promedio</a:t>
            </a:r>
            <a:r>
              <a:rPr lang="en-US" dirty="0"/>
              <a:t> </a:t>
            </a:r>
            <a:r>
              <a:rPr lang="en-US" dirty="0" err="1"/>
              <a:t>ponderado</a:t>
            </a:r>
            <a:r>
              <a:rPr lang="en-US" dirty="0"/>
              <a:t> de las </a:t>
            </a:r>
            <a:r>
              <a:rPr lang="en-US" dirty="0" err="1"/>
              <a:t>Covarianzas</a:t>
            </a:r>
            <a:r>
              <a:rPr lang="en-US" dirty="0"/>
              <a:t> de </a:t>
            </a:r>
          </a:p>
          <a:p>
            <a:r>
              <a:rPr lang="en-US" dirty="0"/>
              <a:t>la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46E7D26-5BB5-524D-ADC9-290E5ECD4B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35" y="5436704"/>
            <a:ext cx="584200" cy="4572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E60F854-FA3E-F542-A6B7-BD8136BF5834}"/>
              </a:ext>
            </a:extLst>
          </p:cNvPr>
          <p:cNvSpPr txBox="1"/>
          <p:nvPr/>
        </p:nvSpPr>
        <p:spPr>
          <a:xfrm>
            <a:off x="1268456" y="5480638"/>
            <a:ext cx="2227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muestras</a:t>
            </a:r>
            <a:r>
              <a:rPr lang="en-US" dirty="0"/>
              <a:t> de la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AF8FC986-164D-804D-A87C-FD32B69B0553}"/>
              </a:ext>
            </a:extLst>
          </p:cNvPr>
          <p:cNvSpPr/>
          <p:nvPr/>
        </p:nvSpPr>
        <p:spPr>
          <a:xfrm>
            <a:off x="6104802" y="3332498"/>
            <a:ext cx="1756228" cy="1791583"/>
          </a:xfrm>
          <a:prstGeom prst="ellipse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7" name="Picture 66">
            <a:extLst>
              <a:ext uri="{FF2B5EF4-FFF2-40B4-BE49-F238E27FC236}">
                <a16:creationId xmlns:a16="http://schemas.microsoft.com/office/drawing/2014/main" id="{A449D56E-0CF4-4546-8615-43DF15B5B6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40221" y="4198258"/>
            <a:ext cx="520700" cy="40640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856705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1124678" y="283740"/>
            <a:ext cx="6894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Strategy: </a:t>
            </a:r>
            <a:r>
              <a:rPr lang="en-US" sz="2800" dirty="0">
                <a:solidFill>
                  <a:srgbClr val="FF0000"/>
                </a:solidFill>
              </a:rPr>
              <a:t>Inter-Class HIGH</a:t>
            </a:r>
            <a:r>
              <a:rPr lang="en-US" sz="2800" dirty="0"/>
              <a:t>  +   </a:t>
            </a:r>
            <a:r>
              <a:rPr lang="en-US" sz="2800" dirty="0">
                <a:solidFill>
                  <a:srgbClr val="0432FF"/>
                </a:solidFill>
              </a:rPr>
              <a:t>Intra-Class LOW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2D79F8-5E23-0A4E-B163-A5AAED8A5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56" y="1112377"/>
            <a:ext cx="6052457" cy="5022915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2D469A7B-E0B6-294F-A910-D515AFDE8A50}"/>
              </a:ext>
            </a:extLst>
          </p:cNvPr>
          <p:cNvSpPr/>
          <p:nvPr/>
        </p:nvSpPr>
        <p:spPr>
          <a:xfrm>
            <a:off x="3519251" y="2797256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C10A02D-1235-F149-A634-C0E1D0C2181A}"/>
              </a:ext>
            </a:extLst>
          </p:cNvPr>
          <p:cNvSpPr/>
          <p:nvPr/>
        </p:nvSpPr>
        <p:spPr>
          <a:xfrm>
            <a:off x="5345365" y="28105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0792535-B03B-C547-AE61-CBEAB57C84DD}"/>
              </a:ext>
            </a:extLst>
          </p:cNvPr>
          <p:cNvSpPr/>
          <p:nvPr/>
        </p:nvSpPr>
        <p:spPr>
          <a:xfrm>
            <a:off x="5299775" y="4313211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1E6194A-B6B5-A944-8672-79C222B89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9786" y="4204985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4B4D7D4-DAF2-044A-9739-982A22760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1037" y="268903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F03BCA-5C84-5E46-AF3E-060FBDA99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8752" y="2698970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0" name="5-point Star 19">
            <a:extLst>
              <a:ext uri="{FF2B5EF4-FFF2-40B4-BE49-F238E27FC236}">
                <a16:creationId xmlns:a16="http://schemas.microsoft.com/office/drawing/2014/main" id="{5B482E99-1E84-2244-B038-E90223FCB90C}"/>
              </a:ext>
            </a:extLst>
          </p:cNvPr>
          <p:cNvSpPr/>
          <p:nvPr/>
        </p:nvSpPr>
        <p:spPr>
          <a:xfrm>
            <a:off x="4585731" y="3210281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599FEA3-4F81-C443-8D08-86B907660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9247" y="3204759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0B7A75CB-6643-9E4A-AB3C-5EE48F308E95}"/>
              </a:ext>
            </a:extLst>
          </p:cNvPr>
          <p:cNvGrpSpPr/>
          <p:nvPr/>
        </p:nvGrpSpPr>
        <p:grpSpPr>
          <a:xfrm>
            <a:off x="3601037" y="2898553"/>
            <a:ext cx="1780524" cy="1432038"/>
            <a:chOff x="3756533" y="2966864"/>
            <a:chExt cx="1780524" cy="1432038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E86DA8C-816B-D04C-A755-AF4B7AF9067C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4867656" y="2980119"/>
              <a:ext cx="647237" cy="494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F9C3D7E-8F27-0F4F-B950-1655FE5E4D42}"/>
                </a:ext>
              </a:extLst>
            </p:cNvPr>
            <p:cNvCxnSpPr>
              <a:cxnSpLocks/>
              <a:endCxn id="16" idx="7"/>
            </p:cNvCxnSpPr>
            <p:nvPr/>
          </p:nvCxnSpPr>
          <p:spPr>
            <a:xfrm>
              <a:off x="4867656" y="3475010"/>
              <a:ext cx="669401" cy="923892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3FACA0A-83D5-1741-A2AE-2747BA551A76}"/>
                </a:ext>
              </a:extLst>
            </p:cNvPr>
            <p:cNvCxnSpPr>
              <a:cxnSpLocks/>
              <a:stCxn id="14" idx="5"/>
            </p:cNvCxnSpPr>
            <p:nvPr/>
          </p:nvCxnSpPr>
          <p:spPr>
            <a:xfrm>
              <a:off x="3756533" y="2966864"/>
              <a:ext cx="1111123" cy="508146"/>
            </a:xfrm>
            <a:prstGeom prst="straightConnector1">
              <a:avLst/>
            </a:prstGeom>
            <a:ln w="34925">
              <a:solidFill>
                <a:srgbClr val="FF0000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05758DA-408F-E54D-8AEF-8CCEB2AD26B5}"/>
              </a:ext>
            </a:extLst>
          </p:cNvPr>
          <p:cNvSpPr/>
          <p:nvPr/>
        </p:nvSpPr>
        <p:spPr>
          <a:xfrm>
            <a:off x="2788920" y="2148840"/>
            <a:ext cx="1540327" cy="1444752"/>
          </a:xfrm>
          <a:prstGeom prst="ellipse">
            <a:avLst/>
          </a:prstGeom>
          <a:solidFill>
            <a:srgbClr val="DBEEF4">
              <a:alpha val="36078"/>
            </a:srgb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AAA224-F7D6-CF4E-8FE1-19E15B58B33E}"/>
              </a:ext>
            </a:extLst>
          </p:cNvPr>
          <p:cNvSpPr/>
          <p:nvPr/>
        </p:nvSpPr>
        <p:spPr>
          <a:xfrm>
            <a:off x="4575201" y="3667083"/>
            <a:ext cx="1540327" cy="1444752"/>
          </a:xfrm>
          <a:prstGeom prst="ellipse">
            <a:avLst/>
          </a:prstGeom>
          <a:solidFill>
            <a:schemeClr val="accent3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D0F44DD7-CCCE-9C49-85C0-806B980CCA5A}"/>
              </a:ext>
            </a:extLst>
          </p:cNvPr>
          <p:cNvSpPr/>
          <p:nvPr/>
        </p:nvSpPr>
        <p:spPr>
          <a:xfrm>
            <a:off x="4623110" y="2088135"/>
            <a:ext cx="1540327" cy="1444752"/>
          </a:xfrm>
          <a:prstGeom prst="ellipse">
            <a:avLst/>
          </a:prstGeom>
          <a:solidFill>
            <a:schemeClr val="accent6">
              <a:lumMod val="20000"/>
              <a:lumOff val="80000"/>
              <a:alpha val="36078"/>
            </a:schemeClr>
          </a:solidFill>
          <a:ln w="28575">
            <a:solidFill>
              <a:srgbClr val="0432FF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596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4079" y="2213110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A21CD80-78E0-4742-9714-1BD871DBD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557" y="1958486"/>
            <a:ext cx="2456688" cy="10500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282581"/>
            <a:ext cx="34873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Intra-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38E94-4E57-AB44-99C4-060E6E537DD5}"/>
              </a:ext>
            </a:extLst>
          </p:cNvPr>
          <p:cNvSpPr txBox="1"/>
          <p:nvPr/>
        </p:nvSpPr>
        <p:spPr>
          <a:xfrm>
            <a:off x="4424146" y="1282581"/>
            <a:ext cx="3486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Covarianza</a:t>
            </a:r>
            <a:r>
              <a:rPr lang="en-US" sz="2800" dirty="0"/>
              <a:t>  Inter-</a:t>
            </a:r>
            <a:r>
              <a:rPr lang="en-US" sz="2800" dirty="0" err="1"/>
              <a:t>Clase</a:t>
            </a:r>
            <a:endParaRPr lang="en-US" sz="2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29C1E9-4CB5-054B-8024-DE9809CF8A55}"/>
              </a:ext>
            </a:extLst>
          </p:cNvPr>
          <p:cNvSpPr txBox="1"/>
          <p:nvPr/>
        </p:nvSpPr>
        <p:spPr>
          <a:xfrm>
            <a:off x="5346770" y="3174666"/>
            <a:ext cx="164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ALTA!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03AEA8-8342-F04C-8DBB-23EF0FF50BD4}"/>
              </a:ext>
            </a:extLst>
          </p:cNvPr>
          <p:cNvSpPr txBox="1"/>
          <p:nvPr/>
        </p:nvSpPr>
        <p:spPr>
          <a:xfrm>
            <a:off x="1132843" y="3174666"/>
            <a:ext cx="1662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DEBE SER BAJA!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C0584-6037-E343-8A68-09E383F466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A882995-8FB4-C849-8AEF-AA91D6D81250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FB69CD-36A9-FA46-8A45-B4318B27F32B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0405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360769" y="395126"/>
            <a:ext cx="3893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Criterio</a:t>
            </a:r>
            <a:r>
              <a:rPr lang="en-US" sz="4000" dirty="0"/>
              <a:t> de Fisher: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51F9EA-9FEA-EE4A-95F6-56D7381E09FF}"/>
              </a:ext>
            </a:extLst>
          </p:cNvPr>
          <p:cNvSpPr txBox="1"/>
          <p:nvPr/>
        </p:nvSpPr>
        <p:spPr>
          <a:xfrm>
            <a:off x="447925" y="1688980"/>
            <a:ext cx="828967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Se </a:t>
            </a:r>
            <a:r>
              <a:rPr lang="en-US" sz="2800" dirty="0" err="1"/>
              <a:t>puede</a:t>
            </a:r>
            <a:r>
              <a:rPr lang="en-US" sz="2800" dirty="0"/>
              <a:t> </a:t>
            </a:r>
            <a:r>
              <a:rPr lang="en-US" sz="2800" dirty="0" err="1"/>
              <a:t>aplicar</a:t>
            </a:r>
            <a:r>
              <a:rPr lang="en-US" sz="2800" dirty="0"/>
              <a:t> para un </a:t>
            </a:r>
            <a:r>
              <a:rPr lang="en-US" sz="2800" dirty="0" err="1"/>
              <a:t>problema</a:t>
            </a:r>
            <a:r>
              <a:rPr lang="en-US" sz="2800" dirty="0"/>
              <a:t> de </a:t>
            </a:r>
            <a:r>
              <a:rPr lang="en-US" sz="2800" dirty="0" err="1"/>
              <a:t>clasificación</a:t>
            </a:r>
            <a:r>
              <a:rPr lang="en-US" sz="2800" dirty="0"/>
              <a:t> de K </a:t>
            </a:r>
            <a:r>
              <a:rPr lang="en-US" sz="2800" dirty="0" err="1"/>
              <a:t>clases</a:t>
            </a:r>
            <a:r>
              <a:rPr lang="en-US" sz="2800" dirty="0"/>
              <a:t> y m </a:t>
            </a:r>
            <a:r>
              <a:rPr lang="en-US" sz="2800" dirty="0" err="1"/>
              <a:t>características</a:t>
            </a:r>
            <a:r>
              <a:rPr lang="en-US" sz="2800" dirty="0"/>
              <a:t>.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Las matrices de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covarianza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 son de m x m, J es un </a:t>
            </a:r>
            <a:r>
              <a:rPr lang="en-US" sz="2800" dirty="0" err="1">
                <a:solidFill>
                  <a:schemeClr val="accent6">
                    <a:lumMod val="75000"/>
                  </a:schemeClr>
                </a:solidFill>
              </a:rPr>
              <a:t>escalar</a:t>
            </a:r>
            <a:endParaRPr lang="en-US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D2260E-B9A8-5048-9B72-E53A9607A2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517" y="4472039"/>
            <a:ext cx="3594100" cy="5715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758AD8B-F26A-DD4B-A4D2-ADF76D6558D6}"/>
              </a:ext>
            </a:extLst>
          </p:cNvPr>
          <p:cNvSpPr txBox="1"/>
          <p:nvPr/>
        </p:nvSpPr>
        <p:spPr>
          <a:xfrm>
            <a:off x="3934713" y="6025570"/>
            <a:ext cx="2066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Suma de la diagonal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7CBD3E1-ABFA-BC41-A030-2DF4B7460B50}"/>
              </a:ext>
            </a:extLst>
          </p:cNvPr>
          <p:cNvCxnSpPr/>
          <p:nvPr/>
        </p:nvCxnSpPr>
        <p:spPr>
          <a:xfrm flipV="1">
            <a:off x="4183191" y="5110670"/>
            <a:ext cx="0" cy="85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9902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6A35E2-74DB-724D-B87A-50507D79A1AE}"/>
              </a:ext>
            </a:extLst>
          </p:cNvPr>
          <p:cNvSpPr txBox="1"/>
          <p:nvPr/>
        </p:nvSpPr>
        <p:spPr>
          <a:xfrm>
            <a:off x="1169552" y="2721114"/>
            <a:ext cx="7528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Ejemplo</a:t>
            </a:r>
            <a:r>
              <a:rPr lang="en-US" sz="4000" dirty="0"/>
              <a:t>: </a:t>
            </a:r>
            <a:r>
              <a:rPr lang="en-US" sz="4000" dirty="0">
                <a:solidFill>
                  <a:srgbClr val="FF0000"/>
                </a:solidFill>
              </a:rPr>
              <a:t>3 </a:t>
            </a:r>
            <a:r>
              <a:rPr lang="en-US" sz="4000" dirty="0" err="1">
                <a:solidFill>
                  <a:srgbClr val="FF0000"/>
                </a:solidFill>
              </a:rPr>
              <a:t>clases</a:t>
            </a:r>
            <a:r>
              <a:rPr lang="en-US" sz="4000" dirty="0"/>
              <a:t> y </a:t>
            </a:r>
            <a:r>
              <a:rPr lang="en-US" sz="4000" dirty="0">
                <a:solidFill>
                  <a:srgbClr val="00B050"/>
                </a:solidFill>
              </a:rPr>
              <a:t>2 </a:t>
            </a:r>
            <a:r>
              <a:rPr lang="en-US" sz="4000" dirty="0" err="1">
                <a:solidFill>
                  <a:srgbClr val="00B050"/>
                </a:solidFill>
              </a:rPr>
              <a:t>características</a:t>
            </a:r>
            <a:endParaRPr lang="en-US" sz="4000" dirty="0">
              <a:solidFill>
                <a:srgbClr val="00B05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62D861C-815F-9347-9385-707A5E2B1451}"/>
              </a:ext>
            </a:extLst>
          </p:cNvPr>
          <p:cNvGrpSpPr/>
          <p:nvPr/>
        </p:nvGrpSpPr>
        <p:grpSpPr>
          <a:xfrm>
            <a:off x="6356350" y="3468911"/>
            <a:ext cx="1308100" cy="1312639"/>
            <a:chOff x="6356350" y="3468911"/>
            <a:chExt cx="1308100" cy="1312639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381537F-6691-F741-91AC-75FE107AB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56350" y="4311650"/>
              <a:ext cx="1308100" cy="469900"/>
            </a:xfrm>
            <a:prstGeom prst="rect">
              <a:avLst/>
            </a:prstGeom>
          </p:spPr>
        </p:pic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74D8CD8-107A-F14B-88E5-EB8A8BC0AD87}"/>
                </a:ext>
              </a:extLst>
            </p:cNvPr>
            <p:cNvCxnSpPr/>
            <p:nvPr/>
          </p:nvCxnSpPr>
          <p:spPr>
            <a:xfrm>
              <a:off x="6995886" y="3468911"/>
              <a:ext cx="0" cy="769258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5051A94-729A-2948-AE4B-DB715C6CC6DA}"/>
              </a:ext>
            </a:extLst>
          </p:cNvPr>
          <p:cNvGrpSpPr/>
          <p:nvPr/>
        </p:nvGrpSpPr>
        <p:grpSpPr>
          <a:xfrm>
            <a:off x="3173186" y="330044"/>
            <a:ext cx="1955800" cy="2521701"/>
            <a:chOff x="3173186" y="330044"/>
            <a:chExt cx="1955800" cy="2521701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6082CF1-31B4-8D4C-9343-CD057FF9E80B}"/>
                </a:ext>
              </a:extLst>
            </p:cNvPr>
            <p:cNvGrpSpPr/>
            <p:nvPr/>
          </p:nvGrpSpPr>
          <p:grpSpPr>
            <a:xfrm>
              <a:off x="3173186" y="1579930"/>
              <a:ext cx="1955800" cy="1271815"/>
              <a:chOff x="3173186" y="1579930"/>
              <a:chExt cx="1955800" cy="1271815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B6F33AE-38F6-4846-9B7E-DF51023CE9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173186" y="1579930"/>
                <a:ext cx="1955800" cy="342900"/>
              </a:xfrm>
              <a:prstGeom prst="rect">
                <a:avLst/>
              </a:prstGeom>
            </p:spPr>
          </p:pic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11F43EF1-E346-4E43-A497-6485D1BC3E9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29315" y="2104573"/>
                <a:ext cx="0" cy="747172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E86558B-974D-BE45-A31E-264D63AB70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06459" y="330044"/>
              <a:ext cx="1727200" cy="1028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9168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6DDD-A757-5145-BE98-D9C510624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51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00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98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1313900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1236A22D-0981-FA47-A8D0-769E6DAF1268}"/>
              </a:ext>
            </a:extLst>
          </p:cNvPr>
          <p:cNvSpPr/>
          <p:nvPr/>
        </p:nvSpPr>
        <p:spPr>
          <a:xfrm>
            <a:off x="5326808" y="4892198"/>
            <a:ext cx="3499139" cy="1528480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F4C60E2A-C56A-7E4A-80A6-61207B1186C4}"/>
              </a:ext>
            </a:extLst>
          </p:cNvPr>
          <p:cNvSpPr/>
          <p:nvPr/>
        </p:nvSpPr>
        <p:spPr>
          <a:xfrm>
            <a:off x="5326808" y="3060030"/>
            <a:ext cx="3499139" cy="1690874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BC5FC3C-FF37-454E-AA9E-A7714DE20DC6}"/>
              </a:ext>
            </a:extLst>
          </p:cNvPr>
          <p:cNvSpPr/>
          <p:nvPr/>
        </p:nvSpPr>
        <p:spPr>
          <a:xfrm>
            <a:off x="5326808" y="2184952"/>
            <a:ext cx="3499139" cy="687457"/>
          </a:xfrm>
          <a:prstGeom prst="round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225FE0-C5D3-714B-88F5-1C5B24755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147" y="2184952"/>
            <a:ext cx="5098722" cy="44527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1B424E4-C4BC-4E47-AA93-26BE11128D24}"/>
              </a:ext>
            </a:extLst>
          </p:cNvPr>
          <p:cNvSpPr txBox="1"/>
          <p:nvPr/>
        </p:nvSpPr>
        <p:spPr>
          <a:xfrm>
            <a:off x="594929" y="220318"/>
            <a:ext cx="744979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Matriz</a:t>
            </a:r>
            <a:r>
              <a:rPr lang="en-US" sz="4000" dirty="0"/>
              <a:t> de </a:t>
            </a:r>
            <a:r>
              <a:rPr lang="en-US" sz="4000" dirty="0" err="1"/>
              <a:t>Covarianza</a:t>
            </a:r>
            <a:r>
              <a:rPr lang="en-US" sz="4000" dirty="0"/>
              <a:t>          </a:t>
            </a:r>
            <a:r>
              <a:rPr lang="en-US" sz="2400" dirty="0"/>
              <a:t>(</a:t>
            </a:r>
            <a:r>
              <a:rPr lang="en-US" sz="2400" dirty="0" err="1"/>
              <a:t>recordatorio</a:t>
            </a:r>
            <a:r>
              <a:rPr lang="en-US" sz="2400" dirty="0"/>
              <a:t>)</a:t>
            </a:r>
            <a:endParaRPr lang="en-US" sz="4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AEA97D5-A5C0-994A-A191-2DFFA8CD5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991" y="877290"/>
            <a:ext cx="5443883" cy="12037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5B9FC9-A472-514F-B094-2CDDBF45CE0C}"/>
              </a:ext>
            </a:extLst>
          </p:cNvPr>
          <p:cNvSpPr txBox="1"/>
          <p:nvPr/>
        </p:nvSpPr>
        <p:spPr>
          <a:xfrm>
            <a:off x="5973801" y="2331442"/>
            <a:ext cx="2130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7749E1-44C9-B74A-B236-0C3E40481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893" y="2274096"/>
            <a:ext cx="482600" cy="4445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30A0E8A-38C2-7E47-B983-42CB7D8FD2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0959" y="3471539"/>
            <a:ext cx="2077966" cy="11475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288A1F6-F0C4-8745-8483-6CEA692EC06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0959" y="5261530"/>
            <a:ext cx="2971800" cy="5588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3E79DD4E-77FF-D641-8102-D4345A89FA77}"/>
              </a:ext>
            </a:extLst>
          </p:cNvPr>
          <p:cNvSpPr/>
          <p:nvPr/>
        </p:nvSpPr>
        <p:spPr>
          <a:xfrm>
            <a:off x="6300840" y="3071537"/>
            <a:ext cx="16311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cs typeface="Times New Roman" panose="02020603050405020304" pitchFamily="18" charset="0"/>
              </a:rPr>
              <a:t>centro</a:t>
            </a:r>
            <a:r>
              <a:rPr lang="en-US" dirty="0">
                <a:cs typeface="Times New Roman" panose="02020603050405020304" pitchFamily="18" charset="0"/>
              </a:rPr>
              <a:t> de masa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EDCA31B-F8B4-404D-B26D-EE70A9CD99CB}"/>
              </a:ext>
            </a:extLst>
          </p:cNvPr>
          <p:cNvSpPr/>
          <p:nvPr/>
        </p:nvSpPr>
        <p:spPr>
          <a:xfrm>
            <a:off x="6509567" y="4892198"/>
            <a:ext cx="10734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A56112D1-A9C9-6F4E-89B5-227DA02AD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55177" y="6061834"/>
            <a:ext cx="1079500" cy="2159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640B4C30-0193-C74D-8BB1-691798B12566}"/>
              </a:ext>
            </a:extLst>
          </p:cNvPr>
          <p:cNvGrpSpPr/>
          <p:nvPr/>
        </p:nvGrpSpPr>
        <p:grpSpPr>
          <a:xfrm>
            <a:off x="2671507" y="3771288"/>
            <a:ext cx="5587254" cy="698085"/>
            <a:chOff x="2671507" y="3771288"/>
            <a:chExt cx="5587254" cy="698085"/>
          </a:xfrm>
        </p:grpSpPr>
        <p:sp>
          <p:nvSpPr>
            <p:cNvPr id="51" name="5-point Star 50">
              <a:extLst>
                <a:ext uri="{FF2B5EF4-FFF2-40B4-BE49-F238E27FC236}">
                  <a16:creationId xmlns:a16="http://schemas.microsoft.com/office/drawing/2014/main" id="{CF02BF9A-DF96-9B41-B406-F4399F19E746}"/>
                </a:ext>
              </a:extLst>
            </p:cNvPr>
            <p:cNvSpPr/>
            <p:nvPr/>
          </p:nvSpPr>
          <p:spPr>
            <a:xfrm>
              <a:off x="7950648" y="3771288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5-point Star 53">
              <a:extLst>
                <a:ext uri="{FF2B5EF4-FFF2-40B4-BE49-F238E27FC236}">
                  <a16:creationId xmlns:a16="http://schemas.microsoft.com/office/drawing/2014/main" id="{499F792A-3BE4-D84F-89A0-3F28C26DA38B}"/>
                </a:ext>
              </a:extLst>
            </p:cNvPr>
            <p:cNvSpPr/>
            <p:nvPr/>
          </p:nvSpPr>
          <p:spPr>
            <a:xfrm>
              <a:off x="2671507" y="4201016"/>
              <a:ext cx="308113" cy="268357"/>
            </a:xfrm>
            <a:prstGeom prst="star5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E9CA87-2621-8347-B350-D8909A6ADF55}"/>
              </a:ext>
            </a:extLst>
          </p:cNvPr>
          <p:cNvGrpSpPr/>
          <p:nvPr/>
        </p:nvGrpSpPr>
        <p:grpSpPr>
          <a:xfrm>
            <a:off x="3556001" y="5203474"/>
            <a:ext cx="1770807" cy="452964"/>
            <a:chOff x="3556001" y="5203474"/>
            <a:chExt cx="1770807" cy="452964"/>
          </a:xfrm>
        </p:grpSpPr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711933C-1179-9E40-9BEC-6B42423DA4E4}"/>
                </a:ext>
              </a:extLst>
            </p:cNvPr>
            <p:cNvSpPr/>
            <p:nvPr/>
          </p:nvSpPr>
          <p:spPr>
            <a:xfrm>
              <a:off x="3556001" y="5203474"/>
              <a:ext cx="217714" cy="279400"/>
            </a:xfrm>
            <a:prstGeom prst="ellipse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A258EF25-665F-F14F-9773-919F4B98CD62}"/>
                </a:ext>
              </a:extLst>
            </p:cNvPr>
            <p:cNvCxnSpPr>
              <a:cxnSpLocks/>
              <a:endCxn id="50" idx="1"/>
            </p:cNvCxnSpPr>
            <p:nvPr/>
          </p:nvCxnSpPr>
          <p:spPr>
            <a:xfrm>
              <a:off x="3770860" y="5398415"/>
              <a:ext cx="1555948" cy="25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785C8D6-F106-22E9-3940-B8E6C8BF4A86}"/>
              </a:ext>
            </a:extLst>
          </p:cNvPr>
          <p:cNvGrpSpPr/>
          <p:nvPr/>
        </p:nvGrpSpPr>
        <p:grpSpPr>
          <a:xfrm>
            <a:off x="3387682" y="1713883"/>
            <a:ext cx="1233405" cy="3537052"/>
            <a:chOff x="3387682" y="1713883"/>
            <a:chExt cx="1233405" cy="3537052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DED487-5E00-30B4-6B5C-B1060B994D2F}"/>
                </a:ext>
              </a:extLst>
            </p:cNvPr>
            <p:cNvSpPr/>
            <p:nvPr/>
          </p:nvSpPr>
          <p:spPr>
            <a:xfrm rot="16200000">
              <a:off x="3864937" y="1237134"/>
              <a:ext cx="279401" cy="1232899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sp>
          <p:nvSpPr>
            <p:cNvPr id="22" name="Left Brace 21">
              <a:extLst>
                <a:ext uri="{FF2B5EF4-FFF2-40B4-BE49-F238E27FC236}">
                  <a16:creationId xmlns:a16="http://schemas.microsoft.com/office/drawing/2014/main" id="{2E37737C-0CF8-EC1B-047A-0F33981EDC2A}"/>
                </a:ext>
              </a:extLst>
            </p:cNvPr>
            <p:cNvSpPr/>
            <p:nvPr/>
          </p:nvSpPr>
          <p:spPr>
            <a:xfrm rot="8686345">
              <a:off x="3387682" y="3931098"/>
              <a:ext cx="347326" cy="1319837"/>
            </a:xfrm>
            <a:prstGeom prst="leftBrace">
              <a:avLst/>
            </a:prstGeom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ES_tradnl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60115FA-9AC0-0962-58FE-84B6012A9058}"/>
                </a:ext>
              </a:extLst>
            </p:cNvPr>
            <p:cNvCxnSpPr/>
            <p:nvPr/>
          </p:nvCxnSpPr>
          <p:spPr>
            <a:xfrm flipH="1">
              <a:off x="3770860" y="2184952"/>
              <a:ext cx="207368" cy="2232219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EE52E98-7640-384E-9B05-585240DE23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9881"/>
            <a:ext cx="6906040" cy="573130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10D8D59-6D93-5640-8EF0-22F84017264A}"/>
              </a:ext>
            </a:extLst>
          </p:cNvPr>
          <p:cNvSpPr/>
          <p:nvPr/>
        </p:nvSpPr>
        <p:spPr>
          <a:xfrm>
            <a:off x="2613993" y="2544415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57C39A-0F38-B94C-A28D-2CA05D2757EF}"/>
              </a:ext>
            </a:extLst>
          </p:cNvPr>
          <p:cNvSpPr/>
          <p:nvPr/>
        </p:nvSpPr>
        <p:spPr>
          <a:xfrm>
            <a:off x="4585250" y="2557669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873679-14EB-9E44-BFB7-13F5F8050AB9}"/>
              </a:ext>
            </a:extLst>
          </p:cNvPr>
          <p:cNvSpPr/>
          <p:nvPr/>
        </p:nvSpPr>
        <p:spPr>
          <a:xfrm>
            <a:off x="4568688" y="4191001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CAC1028-9050-FF48-88A2-E9A1D4AA2E69}"/>
              </a:ext>
            </a:extLst>
          </p:cNvPr>
          <p:cNvSpPr/>
          <p:nvPr/>
        </p:nvSpPr>
        <p:spPr>
          <a:xfrm>
            <a:off x="7598619" y="1733247"/>
            <a:ext cx="109331" cy="139148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A6C736-A7AD-3D4B-808A-A2926DD5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700" y="4082775"/>
            <a:ext cx="3810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AC818A-14B3-6C44-AD6C-8B839DC577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780" y="2436189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3B7DBE7-64E0-7941-8C32-07210B6AE6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48638" y="2446128"/>
            <a:ext cx="393700" cy="3556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8F92D7-3582-ED47-B37E-180132EB4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55317" y="1625021"/>
            <a:ext cx="4064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0418A-0D8C-CD40-A257-D6E3153E19FB}"/>
              </a:ext>
            </a:extLst>
          </p:cNvPr>
          <p:cNvSpPr txBox="1"/>
          <p:nvPr/>
        </p:nvSpPr>
        <p:spPr>
          <a:xfrm>
            <a:off x="7257631" y="962821"/>
            <a:ext cx="17225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r>
              <a:rPr lang="en-US" dirty="0"/>
              <a:t>de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clase</a:t>
            </a:r>
            <a:endParaRPr lang="en-US" dirty="0"/>
          </a:p>
        </p:txBody>
      </p:sp>
      <p:sp>
        <p:nvSpPr>
          <p:cNvPr id="14" name="5-point Star 13">
            <a:extLst>
              <a:ext uri="{FF2B5EF4-FFF2-40B4-BE49-F238E27FC236}">
                <a16:creationId xmlns:a16="http://schemas.microsoft.com/office/drawing/2014/main" id="{C4899D84-7FAD-F14B-B8C7-9A5397DACEDE}"/>
              </a:ext>
            </a:extLst>
          </p:cNvPr>
          <p:cNvSpPr/>
          <p:nvPr/>
        </p:nvSpPr>
        <p:spPr>
          <a:xfrm>
            <a:off x="3607903" y="3160643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5-point Star 14">
            <a:extLst>
              <a:ext uri="{FF2B5EF4-FFF2-40B4-BE49-F238E27FC236}">
                <a16:creationId xmlns:a16="http://schemas.microsoft.com/office/drawing/2014/main" id="{5F680F04-40B5-DA48-A97C-7D610B4426A3}"/>
              </a:ext>
            </a:extLst>
          </p:cNvPr>
          <p:cNvSpPr/>
          <p:nvPr/>
        </p:nvSpPr>
        <p:spPr>
          <a:xfrm>
            <a:off x="7575414" y="3938799"/>
            <a:ext cx="308113" cy="26835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E498C16-28D4-FD42-9A44-B5F95AE172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1420" y="3155121"/>
            <a:ext cx="203200" cy="29210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FDF72E4-991C-BA4F-BDBE-A4577B6E7401}"/>
              </a:ext>
            </a:extLst>
          </p:cNvPr>
          <p:cNvSpPr txBox="1"/>
          <p:nvPr/>
        </p:nvSpPr>
        <p:spPr>
          <a:xfrm>
            <a:off x="7316452" y="2791789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Centro de Masa </a:t>
            </a:r>
          </a:p>
          <a:p>
            <a:pPr algn="ctr"/>
            <a:r>
              <a:rPr lang="en-US" dirty="0"/>
              <a:t>de </a:t>
            </a:r>
            <a:r>
              <a:rPr lang="en-US" dirty="0" err="1"/>
              <a:t>todas</a:t>
            </a:r>
            <a:r>
              <a:rPr lang="en-US" dirty="0"/>
              <a:t> las </a:t>
            </a:r>
            <a:r>
              <a:rPr lang="en-US" dirty="0" err="1"/>
              <a:t>muestras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4BF16B7-063C-0E4E-8B10-98A1D23F74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48303" y="3938799"/>
            <a:ext cx="203200" cy="2921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537CF51-8ECA-3140-B050-EE19DE10C3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5370" y="2162144"/>
            <a:ext cx="9906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EDD404B-0A08-6741-8DC8-0070CBE9E60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934727" y="5771322"/>
            <a:ext cx="431800" cy="304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5129EA-7F87-EB44-8424-40A21FF925F4}"/>
              </a:ext>
            </a:extLst>
          </p:cNvPr>
          <p:cNvSpPr txBox="1"/>
          <p:nvPr/>
        </p:nvSpPr>
        <p:spPr>
          <a:xfrm>
            <a:off x="7257631" y="4793424"/>
            <a:ext cx="16637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Probabilidad</a:t>
            </a:r>
            <a:r>
              <a:rPr lang="en-US" dirty="0"/>
              <a:t> a priori de que </a:t>
            </a:r>
            <a:r>
              <a:rPr lang="en-US" dirty="0" err="1"/>
              <a:t>ocurra</a:t>
            </a:r>
            <a:r>
              <a:rPr lang="en-US" dirty="0"/>
              <a:t> </a:t>
            </a:r>
            <a:r>
              <a:rPr lang="en-US" dirty="0" err="1"/>
              <a:t>clase</a:t>
            </a:r>
            <a:r>
              <a:rPr lang="en-US" dirty="0"/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D7D906-79A1-6942-B7CB-57F65E769004}"/>
              </a:ext>
            </a:extLst>
          </p:cNvPr>
          <p:cNvSpPr txBox="1"/>
          <p:nvPr/>
        </p:nvSpPr>
        <p:spPr>
          <a:xfrm>
            <a:off x="594929" y="220318"/>
            <a:ext cx="27401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Definiciones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88016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C199BEB5-C6F4-2048-90BC-9EF28C6FA447}"/>
              </a:ext>
            </a:extLst>
          </p:cNvPr>
          <p:cNvSpPr txBox="1"/>
          <p:nvPr/>
        </p:nvSpPr>
        <p:spPr>
          <a:xfrm>
            <a:off x="217558" y="235621"/>
            <a:ext cx="89379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Covarianza</a:t>
            </a:r>
            <a:r>
              <a:rPr lang="en-US" sz="4000" dirty="0"/>
              <a:t>  Inter-</a:t>
            </a:r>
            <a:r>
              <a:rPr lang="en-US" sz="4000" dirty="0" err="1"/>
              <a:t>Clase</a:t>
            </a:r>
            <a:r>
              <a:rPr lang="en-US" sz="4000" dirty="0"/>
              <a:t> </a:t>
            </a:r>
            <a:r>
              <a:rPr lang="en-US" sz="2800" dirty="0"/>
              <a:t>(between class covariance)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D29C53-8D40-244A-B71E-9E9930680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926" y="1126125"/>
            <a:ext cx="4291377" cy="738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3FFC82-A5F8-294B-BB1C-E00468204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0800" y="1715881"/>
            <a:ext cx="6052457" cy="5022915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71AEBFFE-15AD-3E47-99A9-F8259A045FD6}"/>
              </a:ext>
            </a:extLst>
          </p:cNvPr>
          <p:cNvSpPr/>
          <p:nvPr/>
        </p:nvSpPr>
        <p:spPr>
          <a:xfrm>
            <a:off x="3528395" y="3400760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70136D1-BFBC-2B44-BBDB-857EA274C380}"/>
              </a:ext>
            </a:extLst>
          </p:cNvPr>
          <p:cNvSpPr/>
          <p:nvPr/>
        </p:nvSpPr>
        <p:spPr>
          <a:xfrm>
            <a:off x="5354509" y="34140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CE02A6-9769-184C-9A76-29F7D2652A12}"/>
              </a:ext>
            </a:extLst>
          </p:cNvPr>
          <p:cNvSpPr/>
          <p:nvPr/>
        </p:nvSpPr>
        <p:spPr>
          <a:xfrm>
            <a:off x="5308919" y="4916715"/>
            <a:ext cx="95818" cy="1186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1E12BB2-0426-6443-AA35-A5D68621E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8930" y="4808489"/>
            <a:ext cx="33390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BDF1BD8-B616-F14C-9B9B-A8175B14D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0181" y="329253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3BE0B8-2E0C-A647-AB9D-FA911762C2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7896" y="3302474"/>
            <a:ext cx="345039" cy="311648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19" name="5-point Star 18">
            <a:extLst>
              <a:ext uri="{FF2B5EF4-FFF2-40B4-BE49-F238E27FC236}">
                <a16:creationId xmlns:a16="http://schemas.microsoft.com/office/drawing/2014/main" id="{28BFBB8C-D37B-E549-8AD9-AF1ADF86CF18}"/>
              </a:ext>
            </a:extLst>
          </p:cNvPr>
          <p:cNvSpPr/>
          <p:nvPr/>
        </p:nvSpPr>
        <p:spPr>
          <a:xfrm>
            <a:off x="4594875" y="3813785"/>
            <a:ext cx="270030" cy="228877"/>
          </a:xfrm>
          <a:prstGeom prst="star5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FA8D40-1B5C-2A4D-B5E0-457593999E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38391" y="3808263"/>
            <a:ext cx="178085" cy="255997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3D01DCAF-CD0A-2640-985D-7B4D60C6B2D5}"/>
              </a:ext>
            </a:extLst>
          </p:cNvPr>
          <p:cNvGrpSpPr/>
          <p:nvPr/>
        </p:nvGrpSpPr>
        <p:grpSpPr>
          <a:xfrm>
            <a:off x="3610181" y="3502057"/>
            <a:ext cx="1780524" cy="1432038"/>
            <a:chOff x="3765677" y="3570368"/>
            <a:chExt cx="1780524" cy="1432038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E2E9D7F7-5F9C-9A41-90FD-97ED5206997F}"/>
                </a:ext>
              </a:extLst>
            </p:cNvPr>
            <p:cNvCxnSpPr>
              <a:cxnSpLocks/>
              <a:endCxn id="12" idx="3"/>
            </p:cNvCxnSpPr>
            <p:nvPr/>
          </p:nvCxnSpPr>
          <p:spPr>
            <a:xfrm flipV="1">
              <a:off x="4876800" y="3583623"/>
              <a:ext cx="647237" cy="494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D3DB55C-9B4E-BF44-B6D3-C8AFC993A784}"/>
                </a:ext>
              </a:extLst>
            </p:cNvPr>
            <p:cNvCxnSpPr>
              <a:cxnSpLocks/>
              <a:endCxn id="14" idx="7"/>
            </p:cNvCxnSpPr>
            <p:nvPr/>
          </p:nvCxnSpPr>
          <p:spPr>
            <a:xfrm>
              <a:off x="4876800" y="4078514"/>
              <a:ext cx="669401" cy="923892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8AAE63-CB30-3F48-A115-C53F56F428C5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3765677" y="3570368"/>
              <a:ext cx="1111123" cy="508146"/>
            </a:xfrm>
            <a:prstGeom prst="straightConnector1">
              <a:avLst/>
            </a:prstGeom>
            <a:ln w="34925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406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9726</TotalTime>
  <Words>281</Words>
  <Application>Microsoft Macintosh PowerPoint</Application>
  <PresentationFormat>On-screen Show (4:3)</PresentationFormat>
  <Paragraphs>71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65</cp:revision>
  <dcterms:created xsi:type="dcterms:W3CDTF">2015-02-23T15:04:12Z</dcterms:created>
  <dcterms:modified xsi:type="dcterms:W3CDTF">2022-04-26T14:57:48Z</dcterms:modified>
</cp:coreProperties>
</file>