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93" r:id="rId3"/>
    <p:sldId id="275" r:id="rId4"/>
    <p:sldId id="290" r:id="rId5"/>
    <p:sldId id="288" r:id="rId6"/>
    <p:sldId id="286" r:id="rId7"/>
    <p:sldId id="287" r:id="rId8"/>
    <p:sldId id="289" r:id="rId9"/>
    <p:sldId id="292" r:id="rId10"/>
  </p:sldIdLst>
  <p:sldSz cx="20104100" cy="11309350"/>
  <p:notesSz cx="20104100" cy="11309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B62D"/>
    <a:srgbClr val="00ADBA"/>
    <a:srgbClr val="008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00"/>
    <p:restoredTop sz="87986"/>
  </p:normalViewPr>
  <p:slideViewPr>
    <p:cSldViewPr>
      <p:cViewPr varScale="1">
        <p:scale>
          <a:sx n="69" d="100"/>
          <a:sy n="69" d="100"/>
        </p:scale>
        <p:origin x="2496" y="5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2EA34E-9A47-2A47-860A-7D62B13F42D8}" type="datetimeFigureOut">
              <a:rPr lang="en-SA" smtClean="0"/>
              <a:t>26/04/2025 R</a:t>
            </a:fld>
            <a:endParaRPr lang="en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7D8DA-89AD-F04E-A916-E01C44B2F1E3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595613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7D8DA-89AD-F04E-A916-E01C44B2F1E3}" type="slidenum">
              <a:rPr lang="en-SA" smtClean="0"/>
              <a:t>2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036439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7D8DA-89AD-F04E-A916-E01C44B2F1E3}" type="slidenum">
              <a:rPr lang="en-SA" smtClean="0"/>
              <a:t>3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847748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Ollama</a:t>
            </a:r>
            <a:r>
              <a:rPr lang="en-US" dirty="0"/>
              <a:t> </a:t>
            </a:r>
            <a:r>
              <a:rPr lang="zh-CN" altLang="en-US" dirty="0"/>
              <a:t>是一个轻量级本地推理框架，主要功能是：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让你</a:t>
            </a:r>
            <a:r>
              <a:rPr lang="zh-CN" altLang="en-US" b="1" dirty="0"/>
              <a:t>在自己电脑上本地运行大语言模型（</a:t>
            </a:r>
            <a:r>
              <a:rPr lang="en-US" b="1" dirty="0"/>
              <a:t>LLMs）</a:t>
            </a:r>
            <a:r>
              <a:rPr lang="en-US" dirty="0"/>
              <a:t>，</a:t>
            </a:r>
            <a:r>
              <a:rPr lang="zh-CN" altLang="en-US" dirty="0"/>
              <a:t>比如 </a:t>
            </a:r>
            <a:r>
              <a:rPr lang="en-US" dirty="0"/>
              <a:t>Llama3、Mistral、Gemma、Phi-2 </a:t>
            </a:r>
            <a:r>
              <a:rPr lang="zh-CN" altLang="en-US" dirty="0"/>
              <a:t>等，不依赖外部云服务。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内置了</a:t>
            </a:r>
            <a:r>
              <a:rPr lang="zh-CN" altLang="en-US" b="1" dirty="0"/>
              <a:t>高效的推理引擎</a:t>
            </a:r>
            <a:r>
              <a:rPr lang="zh-CN" altLang="en-US" dirty="0"/>
              <a:t>，优化了在普通</a:t>
            </a:r>
            <a:r>
              <a:rPr lang="en-US" dirty="0"/>
              <a:t>CPU、GPU</a:t>
            </a:r>
            <a:r>
              <a:rPr lang="zh-CN" altLang="en-US" dirty="0"/>
              <a:t>上的推理性能，甚至能在 </a:t>
            </a:r>
            <a:r>
              <a:rPr lang="en-US" b="1" dirty="0"/>
              <a:t>MacBook M1/M2</a:t>
            </a:r>
            <a:r>
              <a:rPr lang="en-US" dirty="0"/>
              <a:t> </a:t>
            </a:r>
            <a:r>
              <a:rPr lang="zh-CN" altLang="en-US" dirty="0"/>
              <a:t>或 </a:t>
            </a:r>
            <a:r>
              <a:rPr lang="zh-CN" altLang="en-US" b="1" dirty="0"/>
              <a:t>树莓派</a:t>
            </a:r>
            <a:r>
              <a:rPr lang="en-US" altLang="zh-CN" b="1" dirty="0"/>
              <a:t>5</a:t>
            </a:r>
            <a:r>
              <a:rPr lang="zh-CN" altLang="en-US" dirty="0"/>
              <a:t> 这种设备上跑小模型。</a:t>
            </a:r>
            <a:br>
              <a:rPr lang="zh-CN" altLang="en-US" dirty="0"/>
            </a:br>
            <a:endParaRPr lang="zh-CN" altLang="en-US" dirty="0"/>
          </a:p>
          <a:p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1B </a:t>
            </a:r>
            <a:r>
              <a:rPr lang="zh-CN" altLang="en-US" b="0" i="0" dirty="0">
                <a:solidFill>
                  <a:srgbClr val="212529"/>
                </a:solidFill>
                <a:effectLst/>
                <a:latin typeface="system-ui"/>
              </a:rPr>
              <a:t>和 </a:t>
            </a:r>
            <a:r>
              <a:rPr lang="en-US" altLang="zh-CN" b="0" i="0" dirty="0">
                <a:solidFill>
                  <a:srgbClr val="212529"/>
                </a:solidFill>
                <a:effectLst/>
                <a:latin typeface="system-ui"/>
              </a:rPr>
              <a:t>3</a:t>
            </a: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B </a:t>
            </a:r>
            <a:r>
              <a:rPr lang="zh-CN" altLang="en-US" b="0" i="0" dirty="0">
                <a:solidFill>
                  <a:srgbClr val="212529"/>
                </a:solidFill>
                <a:effectLst/>
                <a:latin typeface="system-ui"/>
              </a:rPr>
              <a:t>模型从 </a:t>
            </a: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Llama 8B </a:t>
            </a:r>
            <a:r>
              <a:rPr lang="zh-CN" altLang="en-US" b="0" i="0" dirty="0">
                <a:solidFill>
                  <a:srgbClr val="212529"/>
                </a:solidFill>
                <a:effectLst/>
                <a:latin typeface="system-ui"/>
              </a:rPr>
              <a:t>模型中剪枝</a:t>
            </a:r>
            <a:endParaRPr lang="en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7D8DA-89AD-F04E-A916-E01C44B2F1E3}" type="slidenum">
              <a:rPr lang="en-SA" smtClean="0"/>
              <a:t>4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717360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7D8DA-89AD-F04E-A916-E01C44B2F1E3}" type="slidenum">
              <a:rPr lang="en-SA" smtClean="0"/>
              <a:t>5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662880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Total Duration (2.620s)</a:t>
            </a:r>
            <a:endParaRPr lang="en-US" dirty="0"/>
          </a:p>
          <a:p>
            <a:r>
              <a:rPr lang="zh-CN" altLang="en-US" dirty="0"/>
              <a:t>从命令开始到响应完成的总耗时</a:t>
            </a:r>
          </a:p>
          <a:p>
            <a:r>
              <a:rPr lang="zh-CN" altLang="en-US" dirty="0"/>
              <a:t>包括加载模型、处理输入、生成响应的全部时间</a:t>
            </a:r>
          </a:p>
          <a:p>
            <a:r>
              <a:rPr lang="en-US" b="1" dirty="0"/>
              <a:t>Load Duration (39.95ms)</a:t>
            </a:r>
            <a:endParaRPr lang="en-US" dirty="0"/>
          </a:p>
          <a:p>
            <a:r>
              <a:rPr lang="zh-CN" altLang="en-US" dirty="0"/>
              <a:t>模型或组件加载进内存的时间</a:t>
            </a:r>
          </a:p>
          <a:p>
            <a:r>
              <a:rPr lang="zh-CN" altLang="en-US" dirty="0"/>
              <a:t>如果很短，通常表示模型已预加载或仅进行轻量初始化</a:t>
            </a:r>
          </a:p>
          <a:p>
            <a:r>
              <a:rPr lang="en-US" b="1" dirty="0"/>
              <a:t>Prompt Eval Count (32 tokens)</a:t>
            </a:r>
            <a:endParaRPr lang="en-US" dirty="0"/>
          </a:p>
          <a:p>
            <a:r>
              <a:rPr lang="zh-CN" altLang="en-US" dirty="0"/>
              <a:t>输入提示词（</a:t>
            </a:r>
            <a:r>
              <a:rPr lang="en-US" dirty="0"/>
              <a:t>Prompt）</a:t>
            </a:r>
            <a:r>
              <a:rPr lang="zh-CN" altLang="en-US" dirty="0"/>
              <a:t>的</a:t>
            </a:r>
            <a:r>
              <a:rPr lang="en-US" dirty="0"/>
              <a:t>Token</a:t>
            </a:r>
            <a:r>
              <a:rPr lang="zh-CN" altLang="en-US" dirty="0"/>
              <a:t>数</a:t>
            </a:r>
          </a:p>
          <a:p>
            <a:r>
              <a:rPr lang="zh-CN" altLang="en-US" dirty="0"/>
              <a:t>包括所有单词或子词，影响理解复杂度</a:t>
            </a:r>
          </a:p>
          <a:p>
            <a:r>
              <a:rPr lang="en-US" b="1" dirty="0"/>
              <a:t>Prompt Eval Duration (1.645s)</a:t>
            </a:r>
            <a:endParaRPr lang="en-US" dirty="0"/>
          </a:p>
          <a:p>
            <a:r>
              <a:rPr lang="zh-CN" altLang="en-US" dirty="0"/>
              <a:t>输入提示词处理时间</a:t>
            </a:r>
          </a:p>
          <a:p>
            <a:r>
              <a:rPr lang="zh-CN" altLang="en-US" dirty="0"/>
              <a:t>模型花在理解输入上的时间，通常是耗时最大的部分</a:t>
            </a:r>
          </a:p>
          <a:p>
            <a:r>
              <a:rPr lang="en-US" b="1" dirty="0"/>
              <a:t>Prompt Eval Rate (19.46 tokens/s)</a:t>
            </a:r>
            <a:endParaRPr lang="en-US" dirty="0"/>
          </a:p>
          <a:p>
            <a:r>
              <a:rPr lang="zh-CN" altLang="en-US" dirty="0"/>
              <a:t>输入处理速率</a:t>
            </a:r>
          </a:p>
          <a:p>
            <a:r>
              <a:rPr lang="zh-CN" altLang="en-US" dirty="0"/>
              <a:t>表示每秒处理多少个</a:t>
            </a:r>
            <a:r>
              <a:rPr lang="en-US" dirty="0"/>
              <a:t>Token，</a:t>
            </a:r>
            <a:r>
              <a:rPr lang="zh-CN" altLang="en-US" dirty="0"/>
              <a:t>反映理解效率</a:t>
            </a:r>
          </a:p>
          <a:p>
            <a:endParaRPr lang="en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7D8DA-89AD-F04E-A916-E01C44B2F1E3}" type="slidenum">
              <a:rPr lang="en-SA" smtClean="0"/>
              <a:t>6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436905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指标名称</a:t>
            </a:r>
            <a:endParaRPr lang="zh-CN" altLang="en-US" dirty="0"/>
          </a:p>
          <a:p>
            <a:r>
              <a:rPr lang="zh-CN" altLang="en-US" b="1" dirty="0"/>
              <a:t>含义</a:t>
            </a:r>
            <a:endParaRPr lang="zh-CN" altLang="en-US" dirty="0"/>
          </a:p>
          <a:p>
            <a:r>
              <a:rPr lang="zh-CN" altLang="en-US" b="1" dirty="0"/>
              <a:t>说明</a:t>
            </a:r>
            <a:endParaRPr lang="zh-CN" altLang="en-US" dirty="0"/>
          </a:p>
          <a:p>
            <a:r>
              <a:rPr lang="en-US" b="1" dirty="0"/>
              <a:t>Eval Count (8 tokens)</a:t>
            </a:r>
            <a:endParaRPr lang="en-US" dirty="0"/>
          </a:p>
          <a:p>
            <a:r>
              <a:rPr lang="zh-CN" altLang="en-US" dirty="0"/>
              <a:t>模型输出的</a:t>
            </a:r>
            <a:r>
              <a:rPr lang="en-US" dirty="0"/>
              <a:t>Token</a:t>
            </a:r>
            <a:r>
              <a:rPr lang="zh-CN" altLang="en-US" dirty="0"/>
              <a:t>数</a:t>
            </a:r>
          </a:p>
          <a:p>
            <a:r>
              <a:rPr lang="zh-CN" altLang="en-US" dirty="0"/>
              <a:t>比如回答”</a:t>
            </a:r>
            <a:r>
              <a:rPr lang="en-US" dirty="0"/>
              <a:t>The capital of France is Paris.”，</a:t>
            </a:r>
            <a:r>
              <a:rPr lang="zh-CN" altLang="en-US" dirty="0"/>
              <a:t>总共</a:t>
            </a:r>
            <a:r>
              <a:rPr lang="en-US" altLang="zh-CN" dirty="0"/>
              <a:t>8</a:t>
            </a:r>
            <a:r>
              <a:rPr lang="zh-CN" altLang="en-US" dirty="0"/>
              <a:t>个</a:t>
            </a:r>
            <a:r>
              <a:rPr lang="en-US" dirty="0"/>
              <a:t>Token</a:t>
            </a:r>
          </a:p>
          <a:p>
            <a:r>
              <a:rPr lang="en-US" b="1" dirty="0"/>
              <a:t>Eval Duration (889.94ms)</a:t>
            </a:r>
            <a:endParaRPr lang="en-US" dirty="0"/>
          </a:p>
          <a:p>
            <a:r>
              <a:rPr lang="zh-CN" altLang="en-US" dirty="0"/>
              <a:t>生成输出的时间</a:t>
            </a:r>
          </a:p>
          <a:p>
            <a:r>
              <a:rPr lang="zh-CN" altLang="en-US" dirty="0"/>
              <a:t>从模型开始生成回复到完成所花的时间</a:t>
            </a:r>
          </a:p>
          <a:p>
            <a:r>
              <a:rPr lang="en-US" b="1" dirty="0"/>
              <a:t>Eval Rate (8.99 tokens/s)</a:t>
            </a:r>
            <a:endParaRPr lang="en-US" dirty="0"/>
          </a:p>
          <a:p>
            <a:r>
              <a:rPr lang="zh-CN" altLang="en-US" dirty="0"/>
              <a:t>输出生成速率</a:t>
            </a:r>
          </a:p>
          <a:p>
            <a:r>
              <a:rPr lang="zh-CN" altLang="en-US" dirty="0"/>
              <a:t>每秒生成多少个</a:t>
            </a:r>
            <a:r>
              <a:rPr lang="en-US" dirty="0"/>
              <a:t>Token，</a:t>
            </a:r>
            <a:r>
              <a:rPr lang="zh-CN" altLang="en-US" dirty="0"/>
              <a:t>体现推理阶段的生成效率</a:t>
            </a:r>
          </a:p>
          <a:p>
            <a:endParaRPr lang="en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7D8DA-89AD-F04E-A916-E01C44B2F1E3}" type="slidenum">
              <a:rPr lang="en-SA" smtClean="0"/>
              <a:t>7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493545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7D8DA-89AD-F04E-A916-E01C44B2F1E3}" type="slidenum">
              <a:rPr lang="en-SA" smtClean="0"/>
              <a:t>8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605032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7D8DA-89AD-F04E-A916-E01C44B2F1E3}" type="slidenum">
              <a:rPr lang="en-SA" smtClean="0"/>
              <a:t>9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106175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23916" y="4884506"/>
            <a:ext cx="10873105" cy="1483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1" i="0">
                <a:solidFill>
                  <a:srgbClr val="A31F3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10" dirty="0"/>
              <a:t>https://efficientml.ai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b="1" spc="65" dirty="0">
                <a:latin typeface="Arial"/>
                <a:cs typeface="Arial"/>
              </a:rPr>
              <a:t>MIT</a:t>
            </a:r>
            <a:r>
              <a:rPr b="1" spc="15" dirty="0">
                <a:latin typeface="Arial"/>
                <a:cs typeface="Arial"/>
              </a:rPr>
              <a:t> </a:t>
            </a:r>
            <a:r>
              <a:rPr b="1" spc="-20" dirty="0">
                <a:latin typeface="Arial"/>
                <a:cs typeface="Arial"/>
              </a:rPr>
              <a:t>6.5940</a:t>
            </a:r>
            <a:r>
              <a:rPr spc="-20" dirty="0"/>
              <a:t>:</a:t>
            </a:r>
            <a:r>
              <a:rPr spc="-35" dirty="0"/>
              <a:t> </a:t>
            </a:r>
            <a:r>
              <a:rPr spc="55" dirty="0"/>
              <a:t>TinyML</a:t>
            </a:r>
            <a:r>
              <a:rPr spc="-40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65" dirty="0"/>
              <a:t>Efficient</a:t>
            </a:r>
            <a:r>
              <a:rPr spc="-40" dirty="0"/>
              <a:t> </a:t>
            </a:r>
            <a:r>
              <a:rPr spc="65" dirty="0"/>
              <a:t>Deep</a:t>
            </a:r>
            <a:r>
              <a:rPr spc="-35" dirty="0"/>
              <a:t> </a:t>
            </a:r>
            <a:r>
              <a:rPr dirty="0"/>
              <a:t>Learning</a:t>
            </a:r>
            <a:r>
              <a:rPr spc="-40" dirty="0"/>
              <a:t> </a:t>
            </a:r>
            <a:r>
              <a:rPr spc="-10" dirty="0"/>
              <a:t>Computing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9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0795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rgbClr val="A31F3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10" dirty="0"/>
              <a:t>https://efficientml.ai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b="1" spc="65" dirty="0">
                <a:latin typeface="Arial"/>
                <a:cs typeface="Arial"/>
              </a:rPr>
              <a:t>MIT</a:t>
            </a:r>
            <a:r>
              <a:rPr b="1" spc="15" dirty="0">
                <a:latin typeface="Arial"/>
                <a:cs typeface="Arial"/>
              </a:rPr>
              <a:t> </a:t>
            </a:r>
            <a:r>
              <a:rPr b="1" spc="-20" dirty="0">
                <a:latin typeface="Arial"/>
                <a:cs typeface="Arial"/>
              </a:rPr>
              <a:t>6.5940</a:t>
            </a:r>
            <a:r>
              <a:rPr spc="-20" dirty="0"/>
              <a:t>:</a:t>
            </a:r>
            <a:r>
              <a:rPr spc="-35" dirty="0"/>
              <a:t> </a:t>
            </a:r>
            <a:r>
              <a:rPr spc="55" dirty="0"/>
              <a:t>TinyML</a:t>
            </a:r>
            <a:r>
              <a:rPr spc="-40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65" dirty="0"/>
              <a:t>Efficient</a:t>
            </a:r>
            <a:r>
              <a:rPr spc="-40" dirty="0"/>
              <a:t> </a:t>
            </a:r>
            <a:r>
              <a:rPr spc="65" dirty="0"/>
              <a:t>Deep</a:t>
            </a:r>
            <a:r>
              <a:rPr spc="-35" dirty="0"/>
              <a:t> </a:t>
            </a:r>
            <a:r>
              <a:rPr dirty="0"/>
              <a:t>Learning</a:t>
            </a:r>
            <a:r>
              <a:rPr spc="-40" dirty="0"/>
              <a:t> </a:t>
            </a:r>
            <a:r>
              <a:rPr spc="-10" dirty="0"/>
              <a:t>Computing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9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0795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rgbClr val="A31F3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10" dirty="0"/>
              <a:t>https://efficientml.ai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b="1" spc="65" dirty="0">
                <a:latin typeface="Arial"/>
                <a:cs typeface="Arial"/>
              </a:rPr>
              <a:t>MIT</a:t>
            </a:r>
            <a:r>
              <a:rPr b="1" spc="15" dirty="0">
                <a:latin typeface="Arial"/>
                <a:cs typeface="Arial"/>
              </a:rPr>
              <a:t> </a:t>
            </a:r>
            <a:r>
              <a:rPr b="1" spc="-20" dirty="0">
                <a:latin typeface="Arial"/>
                <a:cs typeface="Arial"/>
              </a:rPr>
              <a:t>6.5940</a:t>
            </a:r>
            <a:r>
              <a:rPr spc="-20" dirty="0"/>
              <a:t>:</a:t>
            </a:r>
            <a:r>
              <a:rPr spc="-35" dirty="0"/>
              <a:t> </a:t>
            </a:r>
            <a:r>
              <a:rPr spc="55" dirty="0"/>
              <a:t>TinyML</a:t>
            </a:r>
            <a:r>
              <a:rPr spc="-40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65" dirty="0"/>
              <a:t>Efficient</a:t>
            </a:r>
            <a:r>
              <a:rPr spc="-40" dirty="0"/>
              <a:t> </a:t>
            </a:r>
            <a:r>
              <a:rPr spc="65" dirty="0"/>
              <a:t>Deep</a:t>
            </a:r>
            <a:r>
              <a:rPr spc="-35" dirty="0"/>
              <a:t> </a:t>
            </a:r>
            <a:r>
              <a:rPr dirty="0"/>
              <a:t>Learning</a:t>
            </a:r>
            <a:r>
              <a:rPr spc="-40" dirty="0"/>
              <a:t> </a:t>
            </a:r>
            <a:r>
              <a:rPr spc="-10" dirty="0"/>
              <a:t>Computing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9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0795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rgbClr val="A31F3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10" dirty="0"/>
              <a:t>https://efficientml.ai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b="1" spc="65" dirty="0">
                <a:latin typeface="Arial"/>
                <a:cs typeface="Arial"/>
              </a:rPr>
              <a:t>MIT</a:t>
            </a:r>
            <a:r>
              <a:rPr b="1" spc="15" dirty="0">
                <a:latin typeface="Arial"/>
                <a:cs typeface="Arial"/>
              </a:rPr>
              <a:t> </a:t>
            </a:r>
            <a:r>
              <a:rPr b="1" spc="-20" dirty="0">
                <a:latin typeface="Arial"/>
                <a:cs typeface="Arial"/>
              </a:rPr>
              <a:t>6.5940</a:t>
            </a:r>
            <a:r>
              <a:rPr spc="-20" dirty="0"/>
              <a:t>:</a:t>
            </a:r>
            <a:r>
              <a:rPr spc="-35" dirty="0"/>
              <a:t> </a:t>
            </a:r>
            <a:r>
              <a:rPr spc="55" dirty="0"/>
              <a:t>TinyML</a:t>
            </a:r>
            <a:r>
              <a:rPr spc="-40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65" dirty="0"/>
              <a:t>Efficient</a:t>
            </a:r>
            <a:r>
              <a:rPr spc="-40" dirty="0"/>
              <a:t> </a:t>
            </a:r>
            <a:r>
              <a:rPr spc="65" dirty="0"/>
              <a:t>Deep</a:t>
            </a:r>
            <a:r>
              <a:rPr spc="-35" dirty="0"/>
              <a:t> </a:t>
            </a:r>
            <a:r>
              <a:rPr dirty="0"/>
              <a:t>Learning</a:t>
            </a:r>
            <a:r>
              <a:rPr spc="-40" dirty="0"/>
              <a:t> </a:t>
            </a:r>
            <a:r>
              <a:rPr spc="-10" dirty="0"/>
              <a:t>Computing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9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0795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10" dirty="0"/>
              <a:t>https://efficientml.ai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b="1" spc="65" dirty="0">
                <a:latin typeface="Arial"/>
                <a:cs typeface="Arial"/>
              </a:rPr>
              <a:t>MIT</a:t>
            </a:r>
            <a:r>
              <a:rPr b="1" spc="15" dirty="0">
                <a:latin typeface="Arial"/>
                <a:cs typeface="Arial"/>
              </a:rPr>
              <a:t> </a:t>
            </a:r>
            <a:r>
              <a:rPr b="1" spc="-20" dirty="0">
                <a:latin typeface="Arial"/>
                <a:cs typeface="Arial"/>
              </a:rPr>
              <a:t>6.5940</a:t>
            </a:r>
            <a:r>
              <a:rPr spc="-20" dirty="0"/>
              <a:t>:</a:t>
            </a:r>
            <a:r>
              <a:rPr spc="-35" dirty="0"/>
              <a:t> </a:t>
            </a:r>
            <a:r>
              <a:rPr spc="55" dirty="0"/>
              <a:t>TinyML</a:t>
            </a:r>
            <a:r>
              <a:rPr spc="-40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65" dirty="0"/>
              <a:t>Efficient</a:t>
            </a:r>
            <a:r>
              <a:rPr spc="-40" dirty="0"/>
              <a:t> </a:t>
            </a:r>
            <a:r>
              <a:rPr spc="65" dirty="0"/>
              <a:t>Deep</a:t>
            </a:r>
            <a:r>
              <a:rPr spc="-35" dirty="0"/>
              <a:t> </a:t>
            </a:r>
            <a:r>
              <a:rPr dirty="0"/>
              <a:t>Learning</a:t>
            </a:r>
            <a:r>
              <a:rPr spc="-40" dirty="0"/>
              <a:t> </a:t>
            </a:r>
            <a:r>
              <a:rPr spc="-10" dirty="0"/>
              <a:t>Computing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9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0795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0837626"/>
            <a:ext cx="20104100" cy="471805"/>
          </a:xfrm>
          <a:custGeom>
            <a:avLst/>
            <a:gdLst/>
            <a:ahLst/>
            <a:cxnLst/>
            <a:rect l="l" t="t" r="r" b="b"/>
            <a:pathLst>
              <a:path w="20104100" h="471804">
                <a:moveTo>
                  <a:pt x="20104099" y="0"/>
                </a:moveTo>
                <a:lnTo>
                  <a:pt x="0" y="0"/>
                </a:lnTo>
                <a:lnTo>
                  <a:pt x="0" y="471189"/>
                </a:lnTo>
                <a:lnTo>
                  <a:pt x="20104099" y="471189"/>
                </a:lnTo>
                <a:lnTo>
                  <a:pt x="20104099" y="0"/>
                </a:lnTo>
                <a:close/>
              </a:path>
            </a:pathLst>
          </a:custGeom>
          <a:solidFill>
            <a:srgbClr val="A31F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-1705" y="381388"/>
            <a:ext cx="209550" cy="1047115"/>
          </a:xfrm>
          <a:custGeom>
            <a:avLst/>
            <a:gdLst/>
            <a:ahLst/>
            <a:cxnLst/>
            <a:rect l="l" t="t" r="r" b="b"/>
            <a:pathLst>
              <a:path w="209550" h="1047115">
                <a:moveTo>
                  <a:pt x="209417" y="0"/>
                </a:moveTo>
                <a:lnTo>
                  <a:pt x="0" y="0"/>
                </a:lnTo>
                <a:lnTo>
                  <a:pt x="0" y="1047088"/>
                </a:lnTo>
                <a:lnTo>
                  <a:pt x="209417" y="1047088"/>
                </a:lnTo>
                <a:lnTo>
                  <a:pt x="209417" y="0"/>
                </a:lnTo>
                <a:close/>
              </a:path>
            </a:pathLst>
          </a:custGeom>
          <a:solidFill>
            <a:srgbClr val="A31F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3248" y="207108"/>
            <a:ext cx="19208493" cy="18624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1" i="0">
                <a:solidFill>
                  <a:srgbClr val="A31F3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24541" y="3770084"/>
            <a:ext cx="10386060" cy="33610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6264290" y="10884799"/>
            <a:ext cx="2827655" cy="3752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10" dirty="0"/>
              <a:t>https://efficientml.ai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71596" y="10885532"/>
            <a:ext cx="7901305" cy="3752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b="1" spc="65" dirty="0">
                <a:latin typeface="Arial"/>
                <a:cs typeface="Arial"/>
              </a:rPr>
              <a:t>MIT</a:t>
            </a:r>
            <a:r>
              <a:rPr b="1" spc="15" dirty="0">
                <a:latin typeface="Arial"/>
                <a:cs typeface="Arial"/>
              </a:rPr>
              <a:t> </a:t>
            </a:r>
            <a:r>
              <a:rPr b="1" spc="-20" dirty="0">
                <a:latin typeface="Arial"/>
                <a:cs typeface="Arial"/>
              </a:rPr>
              <a:t>6.5940</a:t>
            </a:r>
            <a:r>
              <a:rPr spc="-20" dirty="0"/>
              <a:t>:</a:t>
            </a:r>
            <a:r>
              <a:rPr spc="-35" dirty="0"/>
              <a:t> </a:t>
            </a:r>
            <a:r>
              <a:rPr spc="55" dirty="0"/>
              <a:t>TinyML</a:t>
            </a:r>
            <a:r>
              <a:rPr spc="-40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65" dirty="0"/>
              <a:t>Efficient</a:t>
            </a:r>
            <a:r>
              <a:rPr spc="-40" dirty="0"/>
              <a:t> </a:t>
            </a:r>
            <a:r>
              <a:rPr spc="65" dirty="0"/>
              <a:t>Deep</a:t>
            </a:r>
            <a:r>
              <a:rPr spc="-35" dirty="0"/>
              <a:t> </a:t>
            </a:r>
            <a:r>
              <a:rPr dirty="0"/>
              <a:t>Learning</a:t>
            </a:r>
            <a:r>
              <a:rPr spc="-40" dirty="0"/>
              <a:t> </a:t>
            </a:r>
            <a:r>
              <a:rPr spc="-10" dirty="0"/>
              <a:t>Computing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9380156" y="10922758"/>
            <a:ext cx="368934" cy="318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0795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raspberrypi@10.100.202.6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10837626"/>
            <a:ext cx="20104100" cy="471805"/>
          </a:xfrm>
          <a:custGeom>
            <a:avLst/>
            <a:gdLst/>
            <a:ahLst/>
            <a:cxnLst/>
            <a:rect l="l" t="t" r="r" b="b"/>
            <a:pathLst>
              <a:path w="20104100" h="471804">
                <a:moveTo>
                  <a:pt x="20104099" y="0"/>
                </a:moveTo>
                <a:lnTo>
                  <a:pt x="0" y="0"/>
                </a:lnTo>
                <a:lnTo>
                  <a:pt x="0" y="471189"/>
                </a:lnTo>
                <a:lnTo>
                  <a:pt x="20104099" y="471189"/>
                </a:lnTo>
                <a:lnTo>
                  <a:pt x="20104099" y="0"/>
                </a:lnTo>
                <a:close/>
              </a:path>
            </a:pathLst>
          </a:custGeom>
          <a:solidFill>
            <a:srgbClr val="A31F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268657" y="4620418"/>
            <a:ext cx="17566786" cy="1034257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6510" marR="8255">
              <a:lnSpc>
                <a:spcPts val="7830"/>
              </a:lnSpc>
              <a:spcBef>
                <a:spcPts val="265"/>
              </a:spcBef>
            </a:pPr>
            <a:r>
              <a:rPr lang="en-US" sz="7200" b="0" dirty="0">
                <a:latin typeface="Arial MT"/>
                <a:cs typeface="Arial MT"/>
              </a:rPr>
              <a:t>Lab 7b: LLM on Raspberry Pi 5</a:t>
            </a:r>
            <a:endParaRPr sz="4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5" dirty="0"/>
              <a:t>2</a:t>
            </a:fld>
            <a:endParaRPr spc="4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7436" y="312837"/>
            <a:ext cx="14500014" cy="10906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pc="-114" dirty="0"/>
              <a:t>Raspberry Pi 5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B92990-B467-4E87-E56E-ADAC62832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8050" y="2180213"/>
            <a:ext cx="10299700" cy="69489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BD7F36-842C-8DED-533D-C0D10128925B}"/>
              </a:ext>
            </a:extLst>
          </p:cNvPr>
          <p:cNvSpPr txBox="1"/>
          <p:nvPr/>
        </p:nvSpPr>
        <p:spPr>
          <a:xfrm>
            <a:off x="629437" y="3444875"/>
            <a:ext cx="759381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The Raspberry Pi 5 is a powerful, affordable single-board computer featuring a quad-core Arm CPU.</a:t>
            </a:r>
            <a:endParaRPr lang="en-SA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074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5" dirty="0"/>
              <a:t>3</a:t>
            </a:fld>
            <a:endParaRPr spc="4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7436" y="312837"/>
            <a:ext cx="14500014" cy="10906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pc="-114" dirty="0"/>
              <a:t>SSH into device</a:t>
            </a:r>
            <a:endParaRPr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EEBFFC-A2E1-064E-A39A-D50BC616C892}"/>
              </a:ext>
            </a:extLst>
          </p:cNvPr>
          <p:cNvSpPr txBox="1"/>
          <p:nvPr/>
        </p:nvSpPr>
        <p:spPr>
          <a:xfrm>
            <a:off x="214300" y="2182728"/>
            <a:ext cx="18372150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en-US" sz="96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6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raspberrypi@10.100.202.</a:t>
            </a:r>
            <a:r>
              <a:rPr lang="en-US" sz="9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</a:t>
            </a:r>
            <a:endParaRPr lang="en-US" sz="96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9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9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password: </a:t>
            </a:r>
            <a:r>
              <a:rPr lang="en-US" sz="9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raspberrypi</a:t>
            </a:r>
            <a:endParaRPr lang="en-US" sz="960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sz="32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3544270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5" dirty="0"/>
              <a:t>4</a:t>
            </a:fld>
            <a:endParaRPr spc="4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7436" y="312837"/>
            <a:ext cx="14500014" cy="10906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dirty="0"/>
              <a:t>What is </a:t>
            </a:r>
            <a:r>
              <a:rPr lang="en-US" dirty="0" err="1"/>
              <a:t>ollama</a:t>
            </a:r>
            <a:r>
              <a:rPr lang="en-US" dirty="0"/>
              <a:t> and </a:t>
            </a:r>
            <a:r>
              <a:rPr lang="en-US" dirty="0" err="1"/>
              <a:t>LLaMA</a:t>
            </a:r>
            <a:endParaRPr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EEBFFC-A2E1-064E-A39A-D50BC616C892}"/>
              </a:ext>
            </a:extLst>
          </p:cNvPr>
          <p:cNvSpPr txBox="1"/>
          <p:nvPr/>
        </p:nvSpPr>
        <p:spPr>
          <a:xfrm>
            <a:off x="5522118" y="8510344"/>
            <a:ext cx="1356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b="0" i="0" u="none" strike="noStrike" dirty="0" err="1">
                <a:solidFill>
                  <a:srgbClr val="000000"/>
                </a:solidFill>
                <a:effectLst/>
              </a:rPr>
              <a:t>LLaMA</a:t>
            </a:r>
            <a:r>
              <a:rPr lang="en-US" sz="5400" b="0" i="0" u="none" strike="noStrike" dirty="0">
                <a:solidFill>
                  <a:srgbClr val="000000"/>
                </a:solidFill>
                <a:effectLst/>
              </a:rPr>
              <a:t> = Large Language Model Meta AI</a:t>
            </a:r>
            <a:endParaRPr lang="en-US" sz="5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5BF3796-0B18-89E6-12E5-F173FAE21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203" y="1403520"/>
            <a:ext cx="4940300" cy="5626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F90BE6-53D3-A2BE-4743-E08C763D7106}"/>
              </a:ext>
            </a:extLst>
          </p:cNvPr>
          <p:cNvSpPr txBox="1"/>
          <p:nvPr/>
        </p:nvSpPr>
        <p:spPr>
          <a:xfrm>
            <a:off x="5428682" y="3293240"/>
            <a:ext cx="142269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A" sz="5400" dirty="0">
                <a:latin typeface="Arial" panose="020B0604020202020204" pitchFamily="34" charset="0"/>
                <a:cs typeface="Arial" panose="020B0604020202020204" pitchFamily="34" charset="0"/>
              </a:rPr>
              <a:t>ollama: opensource LLM inference framework</a:t>
            </a:r>
            <a:endParaRPr lang="en-S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5EE941-1DF2-AAD1-34C0-16017A6A4E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128" y="8413214"/>
            <a:ext cx="3600450" cy="129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852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5" dirty="0"/>
              <a:t>5</a:t>
            </a:fld>
            <a:endParaRPr spc="4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7436" y="312837"/>
            <a:ext cx="14500014" cy="10906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pc="-114" dirty="0"/>
              <a:t>Run </a:t>
            </a:r>
            <a:r>
              <a:rPr lang="en-US" spc="-114" dirty="0" err="1"/>
              <a:t>ollama</a:t>
            </a:r>
            <a:r>
              <a:rPr lang="en-US" spc="-114" dirty="0"/>
              <a:t> llama3.2:1b</a:t>
            </a:r>
            <a:endParaRPr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EEBFFC-A2E1-064E-A39A-D50BC616C892}"/>
              </a:ext>
            </a:extLst>
          </p:cNvPr>
          <p:cNvSpPr txBox="1"/>
          <p:nvPr/>
        </p:nvSpPr>
        <p:spPr>
          <a:xfrm>
            <a:off x="635846" y="1311037"/>
            <a:ext cx="1837215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spc="-114" dirty="0" err="1"/>
              <a:t>ollama</a:t>
            </a:r>
            <a:r>
              <a:rPr lang="en-US" sz="8000" spc="-114" dirty="0"/>
              <a:t> run llama3.2:1b</a:t>
            </a:r>
            <a:r>
              <a:rPr lang="zh-CN" altLang="en-US" sz="8000" spc="-114" dirty="0"/>
              <a:t> </a:t>
            </a:r>
            <a:r>
              <a:rPr lang="en-US" altLang="zh-CN" sz="8000" spc="-114" dirty="0"/>
              <a:t>--verbose</a:t>
            </a:r>
            <a:endParaRPr lang="en-US" sz="8000" spc="-114" dirty="0"/>
          </a:p>
          <a:p>
            <a:endParaRPr lang="en-S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C2C87D-7762-43F5-2FC0-F36D2593A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11" y="2682875"/>
            <a:ext cx="19751078" cy="753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342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5" dirty="0"/>
              <a:t>6</a:t>
            </a:fld>
            <a:endParaRPr spc="4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7436" y="312837"/>
            <a:ext cx="14500014" cy="10906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pc="-114" dirty="0"/>
              <a:t>Metric</a:t>
            </a:r>
            <a:endParaRPr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5627890-A5CB-5B45-1BB5-147C5D232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072669"/>
              </p:ext>
            </p:extLst>
          </p:nvPr>
        </p:nvGraphicFramePr>
        <p:xfrm>
          <a:off x="657436" y="1692275"/>
          <a:ext cx="18233813" cy="8564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1665">
                  <a:extLst>
                    <a:ext uri="{9D8B030D-6E8A-4147-A177-3AD203B41FA5}">
                      <a16:colId xmlns:a16="http://schemas.microsoft.com/office/drawing/2014/main" val="772414507"/>
                    </a:ext>
                  </a:extLst>
                </a:gridCol>
                <a:gridCol w="4665000">
                  <a:extLst>
                    <a:ext uri="{9D8B030D-6E8A-4147-A177-3AD203B41FA5}">
                      <a16:colId xmlns:a16="http://schemas.microsoft.com/office/drawing/2014/main" val="1843752056"/>
                    </a:ext>
                  </a:extLst>
                </a:gridCol>
                <a:gridCol w="7867148">
                  <a:extLst>
                    <a:ext uri="{9D8B030D-6E8A-4147-A177-3AD203B41FA5}">
                      <a16:colId xmlns:a16="http://schemas.microsoft.com/office/drawing/2014/main" val="2306830240"/>
                    </a:ext>
                  </a:extLst>
                </a:gridCol>
              </a:tblGrid>
              <a:tr h="568762">
                <a:tc>
                  <a:txBody>
                    <a:bodyPr/>
                    <a:lstStyle/>
                    <a:p>
                      <a:r>
                        <a:rPr lang="en-SA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118349"/>
                  </a:ext>
                </a:extLst>
              </a:tr>
              <a:tr h="1973937"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Duration (2.620s)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execution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total time from starting the command to completing the response, including model loading, input processing, and output generation.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0634528"/>
                  </a:ext>
                </a:extLst>
              </a:tr>
              <a:tr h="1973937">
                <a:tc>
                  <a:txBody>
                    <a:bodyPr/>
                    <a:lstStyle/>
                    <a:p>
                      <a:r>
                        <a:rPr lang="en-US" sz="28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Load Duration (39.95ms)</a:t>
                      </a:r>
                      <a:endParaRPr lang="en-US" sz="2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 loading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time taken to load the model or necessary components into memory. A small value suggests the model was already loaded or required minimal setup.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6526710"/>
                  </a:ext>
                </a:extLst>
              </a:tr>
              <a:tr h="1037153">
                <a:tc>
                  <a:txBody>
                    <a:bodyPr/>
                    <a:lstStyle/>
                    <a:p>
                      <a:r>
                        <a:rPr lang="en-US" sz="28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Prompt Eval Count (32 tokens)</a:t>
                      </a:r>
                      <a:endParaRPr lang="en-US" sz="2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input tokens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number of tokens (words or </a:t>
                      </a:r>
                      <a:r>
                        <a:rPr lang="en-US" sz="2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subwords</a:t>
                      </a: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 the model evaluated from the input prompt.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8862639"/>
                  </a:ext>
                </a:extLst>
              </a:tr>
              <a:tr h="1505545"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Prompt Eval Duration (1.645s)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 processing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time the model spent understanding and analyzing the input prompt, often the most time-consuming phase.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176434"/>
                  </a:ext>
                </a:extLst>
              </a:tr>
              <a:tr h="1505545"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Prompt Eval Rate (19.46 tokens/s)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 processing speed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speed at which the model processes tokens during prompt evaluation. Higher values indicate faster comprehension.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2794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6515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5" dirty="0"/>
              <a:t>7</a:t>
            </a:fld>
            <a:endParaRPr spc="45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5627890-A5CB-5B45-1BB5-147C5D232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358908"/>
              </p:ext>
            </p:extLst>
          </p:nvPr>
        </p:nvGraphicFramePr>
        <p:xfrm>
          <a:off x="657436" y="2225675"/>
          <a:ext cx="18233813" cy="5796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6414">
                  <a:extLst>
                    <a:ext uri="{9D8B030D-6E8A-4147-A177-3AD203B41FA5}">
                      <a16:colId xmlns:a16="http://schemas.microsoft.com/office/drawing/2014/main" val="772414507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1843752056"/>
                    </a:ext>
                  </a:extLst>
                </a:gridCol>
                <a:gridCol w="9143999">
                  <a:extLst>
                    <a:ext uri="{9D8B030D-6E8A-4147-A177-3AD203B41FA5}">
                      <a16:colId xmlns:a16="http://schemas.microsoft.com/office/drawing/2014/main" val="2306830240"/>
                    </a:ext>
                  </a:extLst>
                </a:gridCol>
              </a:tblGrid>
              <a:tr h="568762">
                <a:tc>
                  <a:txBody>
                    <a:bodyPr/>
                    <a:lstStyle/>
                    <a:p>
                      <a:r>
                        <a:rPr lang="en-SA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118349"/>
                  </a:ext>
                </a:extLst>
              </a:tr>
              <a:tr h="1973937">
                <a:tc>
                  <a:txBody>
                    <a:bodyPr/>
                    <a:lstStyle/>
                    <a:p>
                      <a:r>
                        <a:rPr lang="en-US" sz="2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Eval Count (8 tokens)</a:t>
                      </a:r>
                      <a:endParaRPr lang="en-US" sz="2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output tokens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number of tokens generated in the response (e.g., “The capital of France is Paris.” yields 8 tokens).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0634528"/>
                  </a:ext>
                </a:extLst>
              </a:tr>
              <a:tr h="1973937">
                <a:tc>
                  <a:txBody>
                    <a:bodyPr/>
                    <a:lstStyle/>
                    <a:p>
                      <a:r>
                        <a:rPr lang="en-US" sz="26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Eval Duration (889.94ms)</a:t>
                      </a:r>
                      <a:endParaRPr lang="en-US" sz="2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 generation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time required to generate the model’s response after evaluating the input.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6526710"/>
                  </a:ext>
                </a:extLst>
              </a:tr>
              <a:tr h="1037153">
                <a:tc>
                  <a:txBody>
                    <a:bodyPr/>
                    <a:lstStyle/>
                    <a:p>
                      <a:r>
                        <a:rPr lang="en-US" sz="26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Eval Rate (8.99 tokens/s)</a:t>
                      </a:r>
                      <a:endParaRPr lang="en-US" sz="2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 generation speed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rate at which the model generates tokens during response generation. Higher values indicate faster output production.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8862639"/>
                  </a:ext>
                </a:extLst>
              </a:tr>
            </a:tbl>
          </a:graphicData>
        </a:graphic>
      </p:graphicFrame>
      <p:sp>
        <p:nvSpPr>
          <p:cNvPr id="6" name="object 3">
            <a:extLst>
              <a:ext uri="{FF2B5EF4-FFF2-40B4-BE49-F238E27FC236}">
                <a16:creationId xmlns:a16="http://schemas.microsoft.com/office/drawing/2014/main" id="{83BACFEB-3306-B6E0-3D23-D6A230791E60}"/>
              </a:ext>
            </a:extLst>
          </p:cNvPr>
          <p:cNvSpPr txBox="1">
            <a:spLocks/>
          </p:cNvSpPr>
          <p:nvPr/>
        </p:nvSpPr>
        <p:spPr>
          <a:xfrm>
            <a:off x="657436" y="312837"/>
            <a:ext cx="14500014" cy="10906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7000" b="1" i="0">
                <a:solidFill>
                  <a:srgbClr val="A31F34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spc="-114"/>
              <a:t>Metric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049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5" dirty="0"/>
              <a:t>8</a:t>
            </a:fld>
            <a:endParaRPr spc="45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83BACFEB-3306-B6E0-3D23-D6A230791E60}"/>
              </a:ext>
            </a:extLst>
          </p:cNvPr>
          <p:cNvSpPr txBox="1">
            <a:spLocks/>
          </p:cNvSpPr>
          <p:nvPr/>
        </p:nvSpPr>
        <p:spPr>
          <a:xfrm>
            <a:off x="657436" y="312837"/>
            <a:ext cx="14500014" cy="10906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7000" b="1" i="0">
                <a:solidFill>
                  <a:srgbClr val="A31F34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altLang="zh-CN" spc="-114" dirty="0"/>
              <a:t>LLM</a:t>
            </a:r>
            <a:r>
              <a:rPr lang="zh-CN" altLang="en-US" spc="-114" dirty="0"/>
              <a:t> </a:t>
            </a:r>
            <a:r>
              <a:rPr lang="en-US" altLang="zh-CN" spc="-114" dirty="0"/>
              <a:t>can make errors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6C1815-3298-E550-E143-BA0B8CE0D5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085"/>
          <a:stretch/>
        </p:blipFill>
        <p:spPr>
          <a:xfrm>
            <a:off x="1561354" y="5635625"/>
            <a:ext cx="16981391" cy="47434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CE4257-373A-1DE8-7485-0E667273B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6752" y="1633454"/>
            <a:ext cx="15710596" cy="377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920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5" dirty="0"/>
              <a:t>9</a:t>
            </a:fld>
            <a:endParaRPr spc="45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83BACFEB-3306-B6E0-3D23-D6A230791E60}"/>
              </a:ext>
            </a:extLst>
          </p:cNvPr>
          <p:cNvSpPr txBox="1">
            <a:spLocks/>
          </p:cNvSpPr>
          <p:nvPr/>
        </p:nvSpPr>
        <p:spPr>
          <a:xfrm>
            <a:off x="657436" y="312837"/>
            <a:ext cx="14500014" cy="10906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7000" b="1" i="0">
                <a:solidFill>
                  <a:srgbClr val="A31F34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dirty="0"/>
              <a:t>IP Pool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E2DDC4-6A00-19AD-43EC-C016CFF63799}"/>
              </a:ext>
            </a:extLst>
          </p:cNvPr>
          <p:cNvSpPr txBox="1"/>
          <p:nvPr/>
        </p:nvSpPr>
        <p:spPr>
          <a:xfrm>
            <a:off x="6623050" y="312837"/>
            <a:ext cx="4472699" cy="10433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A" sz="4800" dirty="0">
                <a:latin typeface="Arial" panose="020B0604020202020204" pitchFamily="34" charset="0"/>
                <a:cs typeface="Arial" panose="020B0604020202020204" pitchFamily="34" charset="0"/>
              </a:rPr>
              <a:t>10.100.202.126</a:t>
            </a:r>
          </a:p>
          <a:p>
            <a:r>
              <a:rPr lang="en-SA" sz="4800" dirty="0">
                <a:latin typeface="Arial" panose="020B0604020202020204" pitchFamily="34" charset="0"/>
                <a:cs typeface="Arial" panose="020B0604020202020204" pitchFamily="34" charset="0"/>
              </a:rPr>
              <a:t>10.100.202.217</a:t>
            </a:r>
          </a:p>
          <a:p>
            <a:r>
              <a:rPr lang="en-SA" sz="4800" dirty="0">
                <a:latin typeface="Arial" panose="020B0604020202020204" pitchFamily="34" charset="0"/>
                <a:cs typeface="Arial" panose="020B0604020202020204" pitchFamily="34" charset="0"/>
              </a:rPr>
              <a:t>10.100.202.115</a:t>
            </a:r>
          </a:p>
          <a:p>
            <a:r>
              <a:rPr lang="en-SA" sz="4800" dirty="0">
                <a:latin typeface="Arial" panose="020B0604020202020204" pitchFamily="34" charset="0"/>
                <a:cs typeface="Arial" panose="020B0604020202020204" pitchFamily="34" charset="0"/>
              </a:rPr>
              <a:t>10.100.202.119</a:t>
            </a:r>
          </a:p>
          <a:p>
            <a:r>
              <a:rPr lang="en-SA" sz="4800" dirty="0">
                <a:latin typeface="Arial" panose="020B0604020202020204" pitchFamily="34" charset="0"/>
                <a:cs typeface="Arial" panose="020B0604020202020204" pitchFamily="34" charset="0"/>
              </a:rPr>
              <a:t>10.100.202.120</a:t>
            </a:r>
          </a:p>
          <a:p>
            <a:r>
              <a:rPr lang="en-SA" sz="4800" dirty="0">
                <a:latin typeface="Arial" panose="020B0604020202020204" pitchFamily="34" charset="0"/>
                <a:cs typeface="Arial" panose="020B0604020202020204" pitchFamily="34" charset="0"/>
              </a:rPr>
              <a:t>10.100.202.116</a:t>
            </a:r>
          </a:p>
          <a:p>
            <a:r>
              <a:rPr lang="en-SA" sz="4800" dirty="0">
                <a:latin typeface="Arial" panose="020B0604020202020204" pitchFamily="34" charset="0"/>
                <a:cs typeface="Arial" panose="020B0604020202020204" pitchFamily="34" charset="0"/>
              </a:rPr>
              <a:t>10.100.202.114</a:t>
            </a:r>
          </a:p>
          <a:p>
            <a:r>
              <a:rPr lang="en-SA" sz="4800" dirty="0">
                <a:latin typeface="Arial" panose="020B0604020202020204" pitchFamily="34" charset="0"/>
                <a:cs typeface="Arial" panose="020B0604020202020204" pitchFamily="34" charset="0"/>
              </a:rPr>
              <a:t>10.100.202.121</a:t>
            </a:r>
          </a:p>
          <a:p>
            <a:r>
              <a:rPr lang="en-SA" sz="4800" dirty="0">
                <a:latin typeface="Arial" panose="020B0604020202020204" pitchFamily="34" charset="0"/>
                <a:cs typeface="Arial" panose="020B0604020202020204" pitchFamily="34" charset="0"/>
              </a:rPr>
              <a:t>10.100.202.62</a:t>
            </a:r>
          </a:p>
          <a:p>
            <a:r>
              <a:rPr lang="en-SA" sz="4800" dirty="0">
                <a:latin typeface="Arial" panose="020B0604020202020204" pitchFamily="34" charset="0"/>
                <a:cs typeface="Arial" panose="020B0604020202020204" pitchFamily="34" charset="0"/>
              </a:rPr>
              <a:t>10.100.202.68</a:t>
            </a:r>
          </a:p>
          <a:p>
            <a:r>
              <a:rPr lang="en-SA" sz="4800" dirty="0">
                <a:latin typeface="Arial" panose="020B0604020202020204" pitchFamily="34" charset="0"/>
                <a:cs typeface="Arial" panose="020B0604020202020204" pitchFamily="34" charset="0"/>
              </a:rPr>
              <a:t>10.100.202.130</a:t>
            </a:r>
          </a:p>
          <a:p>
            <a:r>
              <a:rPr lang="en-SA" sz="4800" dirty="0">
                <a:latin typeface="Arial" panose="020B0604020202020204" pitchFamily="34" charset="0"/>
                <a:cs typeface="Arial" panose="020B0604020202020204" pitchFamily="34" charset="0"/>
              </a:rPr>
              <a:t>10.100.202.131</a:t>
            </a:r>
          </a:p>
          <a:p>
            <a:r>
              <a:rPr lang="en-SA" sz="4800" dirty="0">
                <a:latin typeface="Arial" panose="020B0604020202020204" pitchFamily="34" charset="0"/>
                <a:cs typeface="Arial" panose="020B0604020202020204" pitchFamily="34" charset="0"/>
              </a:rPr>
              <a:t>10.100.202.124</a:t>
            </a:r>
          </a:p>
          <a:p>
            <a:r>
              <a:rPr lang="en-SA" sz="4800" dirty="0">
                <a:latin typeface="Arial" panose="020B0604020202020204" pitchFamily="34" charset="0"/>
                <a:cs typeface="Arial" panose="020B0604020202020204" pitchFamily="34" charset="0"/>
              </a:rPr>
              <a:t>10.100.202.90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981E62-BCA1-F3DC-34D2-CF4DD10D04D2}"/>
              </a:ext>
            </a:extLst>
          </p:cNvPr>
          <p:cNvSpPr txBox="1"/>
          <p:nvPr/>
        </p:nvSpPr>
        <p:spPr>
          <a:xfrm>
            <a:off x="11957050" y="312837"/>
            <a:ext cx="4472699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A" sz="4800" dirty="0">
                <a:latin typeface="Arial" panose="020B0604020202020204" pitchFamily="34" charset="0"/>
                <a:cs typeface="Arial" panose="020B0604020202020204" pitchFamily="34" charset="0"/>
              </a:rPr>
              <a:t>10.100.202.137</a:t>
            </a:r>
          </a:p>
          <a:p>
            <a:r>
              <a:rPr lang="en-SA" sz="4800" dirty="0">
                <a:latin typeface="Arial" panose="020B0604020202020204" pitchFamily="34" charset="0"/>
                <a:cs typeface="Arial" panose="020B0604020202020204" pitchFamily="34" charset="0"/>
              </a:rPr>
              <a:t>10.100.202.142</a:t>
            </a:r>
          </a:p>
          <a:p>
            <a:r>
              <a:rPr lang="en-SA" sz="4800" dirty="0">
                <a:latin typeface="Arial" panose="020B0604020202020204" pitchFamily="34" charset="0"/>
                <a:cs typeface="Arial" panose="020B0604020202020204" pitchFamily="34" charset="0"/>
              </a:rPr>
              <a:t>10.100.202.75</a:t>
            </a:r>
          </a:p>
          <a:p>
            <a:r>
              <a:rPr lang="en-SA" sz="4800" dirty="0">
                <a:latin typeface="Arial" panose="020B0604020202020204" pitchFamily="34" charset="0"/>
                <a:cs typeface="Arial" panose="020B0604020202020204" pitchFamily="34" charset="0"/>
              </a:rPr>
              <a:t>10.100.202.139</a:t>
            </a:r>
          </a:p>
          <a:p>
            <a:r>
              <a:rPr lang="en-SA" sz="4800" dirty="0">
                <a:latin typeface="Arial" panose="020B0604020202020204" pitchFamily="34" charset="0"/>
                <a:cs typeface="Arial" panose="020B0604020202020204" pitchFamily="34" charset="0"/>
              </a:rPr>
              <a:t>10.100.202.113</a:t>
            </a:r>
          </a:p>
          <a:p>
            <a:r>
              <a:rPr lang="en-SA" sz="4800" dirty="0">
                <a:latin typeface="Arial" panose="020B0604020202020204" pitchFamily="34" charset="0"/>
                <a:cs typeface="Arial" panose="020B0604020202020204" pitchFamily="34" charset="0"/>
              </a:rPr>
              <a:t>10.100.202.126</a:t>
            </a:r>
          </a:p>
          <a:p>
            <a:r>
              <a:rPr lang="en-SA" sz="4800" dirty="0">
                <a:latin typeface="Arial" panose="020B0604020202020204" pitchFamily="34" charset="0"/>
                <a:cs typeface="Arial" panose="020B0604020202020204" pitchFamily="34" charset="0"/>
              </a:rPr>
              <a:t>10.100.202.115</a:t>
            </a:r>
          </a:p>
        </p:txBody>
      </p:sp>
    </p:spTree>
    <p:extLst>
      <p:ext uri="{BB962C8B-B14F-4D97-AF65-F5344CB8AC3E}">
        <p14:creationId xmlns:p14="http://schemas.microsoft.com/office/powerpoint/2010/main" val="3895870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540</TotalTime>
  <Words>649</Words>
  <Application>Microsoft Macintosh PowerPoint</Application>
  <PresentationFormat>Custom</PresentationFormat>
  <Paragraphs>115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 MT</vt:lpstr>
      <vt:lpstr>system-ui</vt:lpstr>
      <vt:lpstr>Arial</vt:lpstr>
      <vt:lpstr>Calibri</vt:lpstr>
      <vt:lpstr>Trebuchet MS</vt:lpstr>
      <vt:lpstr>Office Theme</vt:lpstr>
      <vt:lpstr>Lab 7b: LLM on Raspberry Pi 5</vt:lpstr>
      <vt:lpstr>Raspberry Pi 5</vt:lpstr>
      <vt:lpstr>SSH into device</vt:lpstr>
      <vt:lpstr>What is ollama and LLaMA</vt:lpstr>
      <vt:lpstr>Run ollama llama3.2:1b</vt:lpstr>
      <vt:lpstr>Metric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Lec05-Quantization-I</dc:title>
  <cp:lastModifiedBy>Hao Liu</cp:lastModifiedBy>
  <cp:revision>111</cp:revision>
  <dcterms:created xsi:type="dcterms:W3CDTF">2025-03-30T11:51:10Z</dcterms:created>
  <dcterms:modified xsi:type="dcterms:W3CDTF">2025-04-26T10:04:26Z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2024-09-19T00:00:00Z</vt:filetime>
  </property>
  <property fmtid="{D5CDD505-2E9C-101B-9397-08002B2CF9AE}" pid="3" name="Creator">
    <vt:lpwstr>Keynote</vt:lpwstr>
  </property>
  <property fmtid="{D5CDD505-2E9C-101B-9397-08002B2CF9AE}" pid="4" name="LastSaved">
    <vt:filetime>2025-03-30T00:00:00Z</vt:filetime>
  </property>
  <property fmtid="{D5CDD505-2E9C-101B-9397-08002B2CF9AE}" pid="5" name="Producer">
    <vt:lpwstr>macOS Version 14.6.1 (Build 23G93) Quartz PDFContext</vt:lpwstr>
  </property>
</Properties>
</file>