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70" r:id="rId4"/>
    <p:sldId id="271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76" r:id="rId17"/>
    <p:sldId id="284" r:id="rId1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D"/>
    <a:srgbClr val="00ADBA"/>
    <a:srgbClr val="008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80476"/>
  </p:normalViewPr>
  <p:slideViewPr>
    <p:cSldViewPr>
      <p:cViewPr varScale="1">
        <p:scale>
          <a:sx n="88" d="100"/>
          <a:sy n="88" d="100"/>
        </p:scale>
        <p:origin x="208" y="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EA34E-9A47-2A47-860A-7D62B13F42D8}" type="datetimeFigureOut">
              <a:rPr lang="en-SA" smtClean="0"/>
              <a:t>23/04/2025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7D8DA-89AD-F04E-A916-E01C44B2F1E3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9561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𝑘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 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have the same data type and, therefore, the same bit-width. The scale factor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shared across all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elements. The data types of the elements and scale are chosen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independently. In this sense, MX can be seen as a mechanism to build a vector data type from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scalar data types.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bit widths are represented by the following symbols: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encode the shared scale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represent each element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4774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MMI10"/>
              </a:rPr>
              <a:t>shared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exp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contains an offset of </a:t>
            </a:r>
            <a:r>
              <a:rPr lang="en-US" sz="1800" dirty="0" err="1">
                <a:effectLst/>
                <a:latin typeface="CMMI10"/>
              </a:rPr>
              <a:t>emax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elem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to map the max input exponent to the largest </a:t>
            </a:r>
            <a:r>
              <a:rPr lang="en-US" sz="1800" dirty="0" err="1">
                <a:effectLst/>
                <a:latin typeface="NimbusRomNo9L"/>
              </a:rPr>
              <a:t>binade</a:t>
            </a:r>
            <a:r>
              <a:rPr lang="en-US" sz="1800" dirty="0">
                <a:effectLst/>
                <a:latin typeface="NimbusRomNo9L"/>
              </a:rPr>
              <a:t> in the element data format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17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7850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𝑘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 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have the same data type and, therefore, the same bit-width. The scale factor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shared across all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elements. The data types of the elements and scale are chosen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independently. In this sense, MX can be seen as a mechanism to build a vector data type from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scalar data types.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bit widths are represented by the following symbols: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encode the shared scale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represent each element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7602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𝑘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 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have the same data type and, therefore, the same bit-width. The scale factor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shared across all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elements. The data types of the elements and scale are chosen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independently. In this sense, MX can be seen as a mechanism to build a vector data type from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scalar data types.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bit widths are represented by the following symbols: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encode the shared scale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represent each element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5685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𝑘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 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have the same data type and, therefore, the same bit-width. The scale factor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shared across all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elements. The data types of the elements and scale are chosen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independently. In this sense, MX can be seen as a mechanism to build a vector data type from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scalar data types.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bit widths are represented by the following symbols: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encode the shared scale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represent each element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5793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𝑘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 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have the same data type and, therefore, the same bit-width. The scale factor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shared across all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elements. The data types of the elements and scale are chosen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independently. In this sense, MX can be seen as a mechanism to build a vector data type from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scalar data types.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bit widths are represented by the following symbols: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encode the shared scale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represent each element 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11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1282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MMI10"/>
              </a:rPr>
              <a:t>shared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exp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contains an offset of </a:t>
            </a:r>
            <a:r>
              <a:rPr lang="en-US" sz="1800" dirty="0" err="1">
                <a:effectLst/>
                <a:latin typeface="CMMI10"/>
              </a:rPr>
              <a:t>emax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elem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to map the max input exponent to the largest </a:t>
            </a:r>
            <a:r>
              <a:rPr lang="en-US" sz="1800" dirty="0" err="1">
                <a:effectLst/>
                <a:latin typeface="NimbusRomNo9L"/>
              </a:rPr>
              <a:t>binade</a:t>
            </a:r>
            <a:r>
              <a:rPr lang="en-US" sz="1800" dirty="0">
                <a:effectLst/>
                <a:latin typeface="NimbusRomNo9L"/>
              </a:rPr>
              <a:t> in the element data format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12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3737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MMI10"/>
              </a:rPr>
              <a:t>shared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exp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contains an offset of </a:t>
            </a:r>
            <a:r>
              <a:rPr lang="en-US" sz="1800" dirty="0" err="1">
                <a:effectLst/>
                <a:latin typeface="CMMI10"/>
              </a:rPr>
              <a:t>emax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elem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to map the max input exponent to the largest </a:t>
            </a:r>
            <a:r>
              <a:rPr lang="en-US" sz="1800" dirty="0" err="1">
                <a:effectLst/>
                <a:latin typeface="NimbusRomNo9L"/>
              </a:rPr>
              <a:t>binade</a:t>
            </a:r>
            <a:r>
              <a:rPr lang="en-US" sz="1800" dirty="0">
                <a:effectLst/>
                <a:latin typeface="NimbusRomNo9L"/>
              </a:rPr>
              <a:t> in the element data format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13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70757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MMI10"/>
              </a:rPr>
              <a:t>shared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exp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contains an offset of </a:t>
            </a:r>
            <a:r>
              <a:rPr lang="en-US" sz="1800" dirty="0" err="1">
                <a:effectLst/>
                <a:latin typeface="CMMI10"/>
              </a:rPr>
              <a:t>emax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elem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to map the max input exponent to the largest </a:t>
            </a:r>
            <a:r>
              <a:rPr lang="en-US" sz="1800" dirty="0" err="1">
                <a:effectLst/>
                <a:latin typeface="NimbusRomNo9L"/>
              </a:rPr>
              <a:t>binade</a:t>
            </a:r>
            <a:r>
              <a:rPr lang="en-US" sz="1800" dirty="0">
                <a:effectLst/>
                <a:latin typeface="NimbusRomNo9L"/>
              </a:rPr>
              <a:t> in the element data format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14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5885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MMI10"/>
              </a:rPr>
              <a:t>shared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exp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contains an offset of </a:t>
            </a:r>
            <a:r>
              <a:rPr lang="en-US" sz="1800" dirty="0" err="1">
                <a:effectLst/>
                <a:latin typeface="CMMI10"/>
              </a:rPr>
              <a:t>emax</a:t>
            </a:r>
            <a:r>
              <a:rPr lang="en-US" sz="1800" dirty="0" err="1">
                <a:effectLst/>
                <a:latin typeface="NimbusRomNo9L"/>
              </a:rPr>
              <a:t>_</a:t>
            </a:r>
            <a:r>
              <a:rPr lang="en-US" sz="1800" dirty="0" err="1">
                <a:effectLst/>
                <a:latin typeface="CMMI10"/>
              </a:rPr>
              <a:t>elem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NimbusRomNo9L"/>
              </a:rPr>
              <a:t>to map the max input exponent to the largest </a:t>
            </a:r>
            <a:r>
              <a:rPr lang="en-US" sz="1800" dirty="0" err="1">
                <a:effectLst/>
                <a:latin typeface="NimbusRomNo9L"/>
              </a:rPr>
              <a:t>binade</a:t>
            </a:r>
            <a:r>
              <a:rPr lang="en-US" sz="1800" dirty="0">
                <a:effectLst/>
                <a:latin typeface="NimbusRomNo9L"/>
              </a:rPr>
              <a:t> in the element data format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7D8DA-89AD-F04E-A916-E01C44B2F1E3}" type="slidenum">
              <a:rPr lang="en-SA" smtClean="0"/>
              <a:t>15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1388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3916" y="4884506"/>
            <a:ext cx="10873105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837626"/>
            <a:ext cx="20104100" cy="471805"/>
          </a:xfrm>
          <a:custGeom>
            <a:avLst/>
            <a:gdLst/>
            <a:ahLst/>
            <a:cxnLst/>
            <a:rect l="l" t="t" r="r" b="b"/>
            <a:pathLst>
              <a:path w="20104100" h="471804">
                <a:moveTo>
                  <a:pt x="20104099" y="0"/>
                </a:moveTo>
                <a:lnTo>
                  <a:pt x="0" y="0"/>
                </a:lnTo>
                <a:lnTo>
                  <a:pt x="0" y="471189"/>
                </a:lnTo>
                <a:lnTo>
                  <a:pt x="20104099" y="471189"/>
                </a:lnTo>
                <a:lnTo>
                  <a:pt x="20104099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705" y="381388"/>
            <a:ext cx="209550" cy="1047115"/>
          </a:xfrm>
          <a:custGeom>
            <a:avLst/>
            <a:gdLst/>
            <a:ahLst/>
            <a:cxnLst/>
            <a:rect l="l" t="t" r="r" b="b"/>
            <a:pathLst>
              <a:path w="209550" h="1047115">
                <a:moveTo>
                  <a:pt x="209417" y="0"/>
                </a:moveTo>
                <a:lnTo>
                  <a:pt x="0" y="0"/>
                </a:lnTo>
                <a:lnTo>
                  <a:pt x="0" y="1047088"/>
                </a:lnTo>
                <a:lnTo>
                  <a:pt x="209417" y="1047088"/>
                </a:lnTo>
                <a:lnTo>
                  <a:pt x="209417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3248" y="207108"/>
            <a:ext cx="19208493" cy="1862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4541" y="3770084"/>
            <a:ext cx="10386060" cy="3361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64290" y="10884799"/>
            <a:ext cx="2827655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https://efficientml.ai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96" y="10885532"/>
            <a:ext cx="7901305" cy="375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b="1" spc="65" dirty="0">
                <a:latin typeface="Arial"/>
                <a:cs typeface="Arial"/>
              </a:rPr>
              <a:t>MIT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6.5940</a:t>
            </a:r>
            <a:r>
              <a:rPr spc="-20" dirty="0"/>
              <a:t>:</a:t>
            </a:r>
            <a:r>
              <a:rPr spc="-35" dirty="0"/>
              <a:t> </a:t>
            </a:r>
            <a:r>
              <a:rPr spc="55" dirty="0"/>
              <a:t>TinyML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65" dirty="0"/>
              <a:t>Efficient</a:t>
            </a:r>
            <a:r>
              <a:rPr spc="-40" dirty="0"/>
              <a:t> </a:t>
            </a:r>
            <a:r>
              <a:rPr spc="65" dirty="0"/>
              <a:t>Deep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80156" y="10922758"/>
            <a:ext cx="368934" cy="31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0795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0837626"/>
            <a:ext cx="20104100" cy="471805"/>
          </a:xfrm>
          <a:custGeom>
            <a:avLst/>
            <a:gdLst/>
            <a:ahLst/>
            <a:cxnLst/>
            <a:rect l="l" t="t" r="r" b="b"/>
            <a:pathLst>
              <a:path w="20104100" h="471804">
                <a:moveTo>
                  <a:pt x="20104099" y="0"/>
                </a:moveTo>
                <a:lnTo>
                  <a:pt x="0" y="0"/>
                </a:lnTo>
                <a:lnTo>
                  <a:pt x="0" y="471189"/>
                </a:lnTo>
                <a:lnTo>
                  <a:pt x="20104099" y="471189"/>
                </a:lnTo>
                <a:lnTo>
                  <a:pt x="20104099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268657" y="5169158"/>
            <a:ext cx="17566786" cy="9710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" marR="8255">
              <a:lnSpc>
                <a:spcPts val="7830"/>
              </a:lnSpc>
              <a:spcBef>
                <a:spcPts val="265"/>
              </a:spcBef>
            </a:pPr>
            <a:r>
              <a:rPr lang="en-US" sz="6400" b="0" dirty="0">
                <a:latin typeface="Arial MT"/>
                <a:cs typeface="Arial MT"/>
              </a:rPr>
              <a:t>Lab 5: Arithmetic and Number Representations</a:t>
            </a:r>
            <a:endParaRPr sz="3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10</a:t>
            </a:fld>
            <a:endParaRPr spc="4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B4460-911D-9FFA-2BF9-389100A87774}"/>
              </a:ext>
            </a:extLst>
          </p:cNvPr>
          <p:cNvSpPr txBox="1"/>
          <p:nvPr/>
        </p:nvSpPr>
        <p:spPr>
          <a:xfrm>
            <a:off x="222250" y="1641300"/>
            <a:ext cx="1595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FP6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DD45577-6B7B-854A-4E99-4BC1C1EFCBF6}"/>
              </a:ext>
            </a:extLst>
          </p:cNvPr>
          <p:cNvSpPr txBox="1">
            <a:spLocks/>
          </p:cNvSpPr>
          <p:nvPr/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/>
              <a:t>Microscaling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DC8F5-3883-1198-CC90-6B4FB2652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5" y="2894743"/>
            <a:ext cx="19748706" cy="65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5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11</a:t>
            </a:fld>
            <a:endParaRPr spc="4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63A4B-EECB-BCB9-E0DE-718209887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07" y="2987675"/>
            <a:ext cx="19590685" cy="53340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1F116E2-4C87-C063-3DA8-FC07988D2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err="1"/>
              <a:t>Microscaling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9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12</a:t>
            </a:fld>
            <a:endParaRPr spc="4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63A4B-EECB-BCB9-E0DE-71820988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572"/>
          <a:stretch/>
        </p:blipFill>
        <p:spPr>
          <a:xfrm>
            <a:off x="256707" y="1235075"/>
            <a:ext cx="19590685" cy="22098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1F116E2-4C87-C063-3DA8-FC07988D2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err="1"/>
              <a:t>Microscaling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B4471-99EB-9EBB-F9F3-ED881B1109E6}"/>
              </a:ext>
            </a:extLst>
          </p:cNvPr>
          <p:cNvSpPr txBox="1"/>
          <p:nvPr/>
        </p:nvSpPr>
        <p:spPr>
          <a:xfrm>
            <a:off x="374879" y="4402552"/>
            <a:ext cx="10051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 = [4.2, -3.1]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E72BC-D028-8DD0-794A-8BF292472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64"/>
          <a:stretch/>
        </p:blipFill>
        <p:spPr>
          <a:xfrm>
            <a:off x="7789018" y="3863975"/>
            <a:ext cx="11940203" cy="662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03E61-6C92-4427-BA81-84FD5756EFDB}"/>
              </a:ext>
            </a:extLst>
          </p:cNvPr>
          <p:cNvSpPr txBox="1"/>
          <p:nvPr/>
        </p:nvSpPr>
        <p:spPr>
          <a:xfrm>
            <a:off x="374879" y="5164552"/>
            <a:ext cx="10051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shared_exp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= log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4-2=0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80CE8-474E-2D63-901B-4A4C8BA57E61}"/>
              </a:ext>
            </a:extLst>
          </p:cNvPr>
          <p:cNvSpPr/>
          <p:nvPr/>
        </p:nvSpPr>
        <p:spPr>
          <a:xfrm>
            <a:off x="15538450" y="7407275"/>
            <a:ext cx="228600" cy="457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7E45B-70A5-A876-8FD7-D8FBFB4E9E90}"/>
              </a:ext>
            </a:extLst>
          </p:cNvPr>
          <p:cNvSpPr txBox="1"/>
          <p:nvPr/>
        </p:nvSpPr>
        <p:spPr>
          <a:xfrm>
            <a:off x="15386050" y="6665009"/>
            <a:ext cx="2917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emax</a:t>
            </a:r>
            <a:r>
              <a:rPr lang="en-US" sz="36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endParaRPr lang="en-US" sz="3600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5D445-52B3-DE97-C5AC-2A360CC0995E}"/>
              </a:ext>
            </a:extLst>
          </p:cNvPr>
          <p:cNvSpPr txBox="1"/>
          <p:nvPr/>
        </p:nvSpPr>
        <p:spPr>
          <a:xfrm>
            <a:off x="37576" y="3562134"/>
            <a:ext cx="10051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</a:p>
        </p:txBody>
      </p:sp>
    </p:spTree>
    <p:extLst>
      <p:ext uri="{BB962C8B-B14F-4D97-AF65-F5344CB8AC3E}">
        <p14:creationId xmlns:p14="http://schemas.microsoft.com/office/powerpoint/2010/main" val="72549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13</a:t>
            </a:fld>
            <a:endParaRPr spc="4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63A4B-EECB-BCB9-E0DE-71820988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27" b="48667"/>
          <a:stretch/>
        </p:blipFill>
        <p:spPr>
          <a:xfrm>
            <a:off x="256707" y="1158876"/>
            <a:ext cx="19590685" cy="2814293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1F116E2-4C87-C063-3DA8-FC07988D2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err="1"/>
              <a:t>Microscaling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B4471-99EB-9EBB-F9F3-ED881B1109E6}"/>
              </a:ext>
            </a:extLst>
          </p:cNvPr>
          <p:cNvSpPr txBox="1"/>
          <p:nvPr/>
        </p:nvSpPr>
        <p:spPr>
          <a:xfrm>
            <a:off x="338327" y="4949037"/>
            <a:ext cx="10051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X=2^0=1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E72BC-D028-8DD0-794A-8BF292472F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64"/>
          <a:stretch/>
        </p:blipFill>
        <p:spPr>
          <a:xfrm>
            <a:off x="7789018" y="3863975"/>
            <a:ext cx="11940203" cy="6629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C80CE8-474E-2D63-901B-4A4C8BA57E61}"/>
              </a:ext>
            </a:extLst>
          </p:cNvPr>
          <p:cNvSpPr/>
          <p:nvPr/>
        </p:nvSpPr>
        <p:spPr>
          <a:xfrm>
            <a:off x="15538450" y="7407275"/>
            <a:ext cx="228600" cy="4572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7E45B-70A5-A876-8FD7-D8FBFB4E9E90}"/>
              </a:ext>
            </a:extLst>
          </p:cNvPr>
          <p:cNvSpPr txBox="1"/>
          <p:nvPr/>
        </p:nvSpPr>
        <p:spPr>
          <a:xfrm>
            <a:off x="15386050" y="6665009"/>
            <a:ext cx="2917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emax</a:t>
            </a:r>
            <a:r>
              <a:rPr lang="en-US" sz="360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endParaRPr lang="en-US" sz="3600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5D445-52B3-DE97-C5AC-2A360CC0995E}"/>
              </a:ext>
            </a:extLst>
          </p:cNvPr>
          <p:cNvSpPr txBox="1"/>
          <p:nvPr/>
        </p:nvSpPr>
        <p:spPr>
          <a:xfrm>
            <a:off x="1024" y="4108619"/>
            <a:ext cx="10051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351201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14</a:t>
            </a:fld>
            <a:endParaRPr spc="4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63A4B-EECB-BCB9-E0DE-71820988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27" b="28572"/>
          <a:stretch/>
        </p:blipFill>
        <p:spPr>
          <a:xfrm>
            <a:off x="256707" y="1158876"/>
            <a:ext cx="19590685" cy="388619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1F116E2-4C87-C063-3DA8-FC07988D2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err="1"/>
              <a:t>Microscaling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95D445-52B3-DE97-C5AC-2A360CC0995E}"/>
              </a:ext>
            </a:extLst>
          </p:cNvPr>
          <p:cNvSpPr txBox="1"/>
          <p:nvPr/>
        </p:nvSpPr>
        <p:spPr>
          <a:xfrm>
            <a:off x="200095" y="7864475"/>
            <a:ext cx="68762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bias=2^(2-1)-1=1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 = [4.2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-3.1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]= [4.2, -3.1]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E577C-6DAD-D666-3A6A-A60318CA5E6D}"/>
              </a:ext>
            </a:extLst>
          </p:cNvPr>
          <p:cNvSpPr txBox="1"/>
          <p:nvPr/>
        </p:nvSpPr>
        <p:spPr>
          <a:xfrm>
            <a:off x="263672" y="5209588"/>
            <a:ext cx="505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4000" b="1" dirty="0">
                <a:latin typeface="Arial" panose="020B0604020202020204" pitchFamily="34" charset="0"/>
                <a:cs typeface="Arial" panose="020B0604020202020204" pitchFamily="34" charset="0"/>
              </a:rPr>
              <a:t>Element 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FC89B-D57F-AA3F-DA99-F4EF3C9D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01" y="6011510"/>
            <a:ext cx="18583255" cy="1571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F05959-1FFA-5A10-DC73-08FB46FAFC1F}"/>
              </a:ext>
            </a:extLst>
          </p:cNvPr>
          <p:cNvSpPr txBox="1"/>
          <p:nvPr/>
        </p:nvSpPr>
        <p:spPr>
          <a:xfrm>
            <a:off x="7362803" y="7676991"/>
            <a:ext cx="1173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4: FP6_E2M3: 4.2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4.2=(-1)^0 * 2^(E-1) * (1 + 2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-3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* M) = 2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* ( 1 + 2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-3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* 0.4)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S=0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E=3 -&gt; 11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M=0.4 -&gt; 000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4.2 -&gt; 0 11 000      -3.1 -&gt; 1 10 100</a:t>
            </a:r>
          </a:p>
        </p:txBody>
      </p:sp>
    </p:spTree>
    <p:extLst>
      <p:ext uri="{BB962C8B-B14F-4D97-AF65-F5344CB8AC3E}">
        <p14:creationId xmlns:p14="http://schemas.microsoft.com/office/powerpoint/2010/main" val="3246827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15</a:t>
            </a:fld>
            <a:endParaRPr spc="4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1F116E2-4C87-C063-3DA8-FC07988D2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err="1"/>
              <a:t>Microscaling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EF17A-6A21-2D93-B3D9-6A195D73C08D}"/>
              </a:ext>
            </a:extLst>
          </p:cNvPr>
          <p:cNvSpPr txBox="1"/>
          <p:nvPr/>
        </p:nvSpPr>
        <p:spPr>
          <a:xfrm>
            <a:off x="1365250" y="3673475"/>
            <a:ext cx="123949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5:</a:t>
            </a:r>
            <a:endParaRPr lang="en-SA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A" sz="4400" dirty="0">
                <a:latin typeface="Arial" panose="020B0604020202020204" pitchFamily="34" charset="0"/>
                <a:cs typeface="Arial" panose="020B0604020202020204" pitchFamily="34" charset="0"/>
              </a:rPr>
              <a:t>X=1 E8M0</a:t>
            </a:r>
          </a:p>
          <a:p>
            <a:r>
              <a:rPr lang="en-SA" sz="4400" dirty="0">
                <a:latin typeface="Arial" panose="020B0604020202020204" pitchFamily="34" charset="0"/>
                <a:cs typeface="Arial" panose="020B0604020202020204" pitchFamily="34" charset="0"/>
              </a:rPr>
              <a:t>bias = 2</a:t>
            </a:r>
            <a:r>
              <a:rPr lang="en-SA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8-1</a:t>
            </a:r>
            <a:r>
              <a:rPr lang="en-SA" sz="4400" dirty="0">
                <a:latin typeface="Arial" panose="020B0604020202020204" pitchFamily="34" charset="0"/>
                <a:cs typeface="Arial" panose="020B0604020202020204" pitchFamily="34" charset="0"/>
              </a:rPr>
              <a:t>-1=127</a:t>
            </a:r>
          </a:p>
          <a:p>
            <a:r>
              <a:rPr lang="en-SA" sz="4400" dirty="0">
                <a:latin typeface="Arial" panose="020B0604020202020204" pitchFamily="34" charset="0"/>
                <a:cs typeface="Arial" panose="020B0604020202020204" pitchFamily="34" charset="0"/>
              </a:rPr>
              <a:t>1 = 2</a:t>
            </a:r>
            <a:r>
              <a:rPr lang="en-SA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E-127</a:t>
            </a:r>
            <a:r>
              <a:rPr lang="en-SA" sz="4400" dirty="0">
                <a:latin typeface="Arial" panose="020B0604020202020204" pitchFamily="34" charset="0"/>
                <a:cs typeface="Arial" panose="020B0604020202020204" pitchFamily="34" charset="0"/>
              </a:rPr>
              <a:t> * (1+2</a:t>
            </a:r>
            <a:r>
              <a:rPr lang="en-SA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SA" sz="4400" dirty="0">
                <a:latin typeface="Arial" panose="020B0604020202020204" pitchFamily="34" charset="0"/>
                <a:cs typeface="Arial" panose="020B0604020202020204" pitchFamily="34" charset="0"/>
              </a:rPr>
              <a:t> * M) -&gt; E=127, M=0</a:t>
            </a:r>
          </a:p>
          <a:p>
            <a:r>
              <a:rPr lang="en-SA" sz="4400" dirty="0">
                <a:latin typeface="Arial" panose="020B0604020202020204" pitchFamily="34" charset="0"/>
                <a:cs typeface="Arial" panose="020B0604020202020204" pitchFamily="34" charset="0"/>
              </a:rPr>
              <a:t>X-&gt;01111111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0E080-5639-33D7-0EC7-084AE9E54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2" r="-1044"/>
          <a:stretch/>
        </p:blipFill>
        <p:spPr>
          <a:xfrm>
            <a:off x="374650" y="1433285"/>
            <a:ext cx="18815050" cy="15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9F6D21B-C9E0-86C1-F09F-B92725E5B9BC}"/>
              </a:ext>
            </a:extLst>
          </p:cNvPr>
          <p:cNvSpPr/>
          <p:nvPr/>
        </p:nvSpPr>
        <p:spPr>
          <a:xfrm>
            <a:off x="5483862" y="5510861"/>
            <a:ext cx="901709" cy="1059593"/>
          </a:xfrm>
          <a:prstGeom prst="rect">
            <a:avLst/>
          </a:prstGeom>
          <a:solidFill>
            <a:srgbClr val="F8B62D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92D44-10FB-B3E3-862B-3447C671D3EA}"/>
              </a:ext>
            </a:extLst>
          </p:cNvPr>
          <p:cNvSpPr/>
          <p:nvPr/>
        </p:nvSpPr>
        <p:spPr>
          <a:xfrm>
            <a:off x="4049115" y="5510861"/>
            <a:ext cx="606918" cy="1059593"/>
          </a:xfrm>
          <a:prstGeom prst="rect">
            <a:avLst/>
          </a:prstGeom>
          <a:solidFill>
            <a:srgbClr val="00ADBA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0EFAF8-58FB-26B8-0C3F-32472C29C8BC}"/>
              </a:ext>
            </a:extLst>
          </p:cNvPr>
          <p:cNvSpPr/>
          <p:nvPr/>
        </p:nvSpPr>
        <p:spPr>
          <a:xfrm>
            <a:off x="4759729" y="5518001"/>
            <a:ext cx="606918" cy="1059593"/>
          </a:xfrm>
          <a:prstGeom prst="rect">
            <a:avLst/>
          </a:prstGeom>
          <a:solidFill>
            <a:srgbClr val="0080C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0BAAF8-8686-0E43-30FC-F38FA5C06DB0}"/>
              </a:ext>
            </a:extLst>
          </p:cNvPr>
          <p:cNvSpPr/>
          <p:nvPr/>
        </p:nvSpPr>
        <p:spPr>
          <a:xfrm>
            <a:off x="5462598" y="4325460"/>
            <a:ext cx="901709" cy="1059593"/>
          </a:xfrm>
          <a:prstGeom prst="rect">
            <a:avLst/>
          </a:prstGeom>
          <a:solidFill>
            <a:srgbClr val="F8B62D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B62B8-F0CA-4CA5-3BD8-97449785A412}"/>
              </a:ext>
            </a:extLst>
          </p:cNvPr>
          <p:cNvSpPr/>
          <p:nvPr/>
        </p:nvSpPr>
        <p:spPr>
          <a:xfrm>
            <a:off x="4027851" y="4325460"/>
            <a:ext cx="606918" cy="1059593"/>
          </a:xfrm>
          <a:prstGeom prst="rect">
            <a:avLst/>
          </a:prstGeom>
          <a:solidFill>
            <a:srgbClr val="00ADBA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49A85-AE41-D003-75D0-D478E19445E2}"/>
              </a:ext>
            </a:extLst>
          </p:cNvPr>
          <p:cNvSpPr/>
          <p:nvPr/>
        </p:nvSpPr>
        <p:spPr>
          <a:xfrm>
            <a:off x="4738465" y="4332600"/>
            <a:ext cx="606918" cy="1059593"/>
          </a:xfrm>
          <a:prstGeom prst="rect">
            <a:avLst/>
          </a:prstGeom>
          <a:solidFill>
            <a:srgbClr val="0080C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A2BE-74A4-BA50-C6A2-9603CA3ECE75}"/>
              </a:ext>
            </a:extLst>
          </p:cNvPr>
          <p:cNvSpPr/>
          <p:nvPr/>
        </p:nvSpPr>
        <p:spPr>
          <a:xfrm>
            <a:off x="831850" y="4707299"/>
            <a:ext cx="2825448" cy="1059593"/>
          </a:xfrm>
          <a:prstGeom prst="rect">
            <a:avLst/>
          </a:prstGeom>
          <a:solidFill>
            <a:srgbClr val="0080C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16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14" dirty="0"/>
              <a:t>Numeric</a:t>
            </a:r>
            <a:r>
              <a:rPr spc="-305" dirty="0"/>
              <a:t> </a:t>
            </a:r>
            <a:r>
              <a:rPr dirty="0"/>
              <a:t>Data</a:t>
            </a:r>
            <a:r>
              <a:rPr spc="-305" dirty="0"/>
              <a:t> </a:t>
            </a:r>
            <a:r>
              <a:rPr spc="-1019" dirty="0"/>
              <a:t>T</a:t>
            </a:r>
            <a:r>
              <a:rPr spc="-220" dirty="0"/>
              <a:t>y</a:t>
            </a:r>
            <a:r>
              <a:rPr spc="-215" dirty="0"/>
              <a:t>pe</a:t>
            </a:r>
            <a:r>
              <a:rPr spc="-70" dirty="0"/>
              <a:t>s</a:t>
            </a:r>
            <a:r>
              <a:rPr lang="zh-CN" altLang="en-US" spc="-70" dirty="0"/>
              <a:t> </a:t>
            </a:r>
            <a:r>
              <a:rPr lang="en-US" altLang="zh-CN" spc="-70" dirty="0"/>
              <a:t>(</a:t>
            </a:r>
            <a:r>
              <a:rPr lang="en-US" dirty="0" err="1"/>
              <a:t>Microscaling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0F300-00CA-0C21-ADB2-FA4382493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242"/>
          <a:stretch/>
        </p:blipFill>
        <p:spPr>
          <a:xfrm>
            <a:off x="10209820" y="3529668"/>
            <a:ext cx="7059950" cy="3480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63D35-962D-7CC1-AF1C-09CC6604A909}"/>
              </a:ext>
            </a:extLst>
          </p:cNvPr>
          <p:cNvSpPr txBox="1"/>
          <p:nvPr/>
        </p:nvSpPr>
        <p:spPr>
          <a:xfrm>
            <a:off x="685499" y="1991680"/>
            <a:ext cx="10051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 = [4.2, -3.1]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87739-77FF-D5A1-705D-9DE467F010C7}"/>
              </a:ext>
            </a:extLst>
          </p:cNvPr>
          <p:cNvSpPr txBox="1"/>
          <p:nvPr/>
        </p:nvSpPr>
        <p:spPr>
          <a:xfrm>
            <a:off x="685499" y="4885234"/>
            <a:ext cx="2971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4400" dirty="0">
                <a:latin typeface="Arial" panose="020B0604020202020204" pitchFamily="34" charset="0"/>
                <a:cs typeface="Arial" panose="020B0604020202020204" pitchFamily="34" charset="0"/>
              </a:rPr>
              <a:t>01111111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C2410-0782-0652-CAEE-5FC36B66A933}"/>
              </a:ext>
            </a:extLst>
          </p:cNvPr>
          <p:cNvSpPr txBox="1"/>
          <p:nvPr/>
        </p:nvSpPr>
        <p:spPr>
          <a:xfrm>
            <a:off x="3518284" y="4420184"/>
            <a:ext cx="35634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0 11 000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0C2F2-AC2D-6CA3-55ED-BBD78E4B1625}"/>
              </a:ext>
            </a:extLst>
          </p:cNvPr>
          <p:cNvSpPr txBox="1"/>
          <p:nvPr/>
        </p:nvSpPr>
        <p:spPr>
          <a:xfrm>
            <a:off x="3178754" y="5654675"/>
            <a:ext cx="4242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1 10 100</a:t>
            </a: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DC870CA7-B5A5-5D1D-800F-3CDC8CE9831C}"/>
              </a:ext>
            </a:extLst>
          </p:cNvPr>
          <p:cNvSpPr txBox="1"/>
          <p:nvPr/>
        </p:nvSpPr>
        <p:spPr>
          <a:xfrm>
            <a:off x="3955155" y="3897782"/>
            <a:ext cx="632831" cy="316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85" dirty="0">
                <a:latin typeface="Trebuchet MS"/>
                <a:cs typeface="Trebuchet MS"/>
              </a:rPr>
              <a:t>Sign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6F24F23A-CA65-F95F-BE36-90AFEF9804D1}"/>
              </a:ext>
            </a:extLst>
          </p:cNvPr>
          <p:cNvSpPr txBox="1"/>
          <p:nvPr/>
        </p:nvSpPr>
        <p:spPr>
          <a:xfrm>
            <a:off x="4587986" y="3897782"/>
            <a:ext cx="1119643" cy="316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latin typeface="Trebuchet MS"/>
                <a:cs typeface="Trebuchet MS"/>
              </a:rPr>
              <a:t>Exponent</a:t>
            </a:r>
            <a:endParaRPr sz="1950" dirty="0">
              <a:latin typeface="Trebuchet MS"/>
              <a:cs typeface="Trebuchet MS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37CB03E6-0C17-2362-DA4A-AC8B6FF508A3}"/>
              </a:ext>
            </a:extLst>
          </p:cNvPr>
          <p:cNvSpPr txBox="1"/>
          <p:nvPr/>
        </p:nvSpPr>
        <p:spPr>
          <a:xfrm>
            <a:off x="5707629" y="3897782"/>
            <a:ext cx="1088961" cy="316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10" dirty="0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  <a:endParaRPr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4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17</a:t>
            </a:fld>
            <a:endParaRPr spc="45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1F116E2-4C87-C063-3DA8-FC07988D2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err="1"/>
              <a:t>Microscaling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05959-1FFA-5A10-DC73-08FB46FAFC1F}"/>
              </a:ext>
            </a:extLst>
          </p:cNvPr>
          <p:cNvSpPr txBox="1"/>
          <p:nvPr/>
        </p:nvSpPr>
        <p:spPr>
          <a:xfrm>
            <a:off x="2584450" y="5045075"/>
            <a:ext cx="5105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4.2 -&gt; 0 11 000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-3.1 -&gt; 1 10 100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34E47-339D-8240-5862-C5EC06B28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2" r="-1044"/>
          <a:stretch/>
        </p:blipFill>
        <p:spPr>
          <a:xfrm>
            <a:off x="0" y="1539875"/>
            <a:ext cx="18815050" cy="157144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9F2CB29-618E-AEB5-EA28-801BB6402AC2}"/>
              </a:ext>
            </a:extLst>
          </p:cNvPr>
          <p:cNvSpPr/>
          <p:nvPr/>
        </p:nvSpPr>
        <p:spPr>
          <a:xfrm>
            <a:off x="7107343" y="5426075"/>
            <a:ext cx="1600200" cy="933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D77C6-778E-4A89-2F89-A348B85F35D1}"/>
              </a:ext>
            </a:extLst>
          </p:cNvPr>
          <p:cNvSpPr txBox="1"/>
          <p:nvPr/>
        </p:nvSpPr>
        <p:spPr>
          <a:xfrm>
            <a:off x="9137650" y="5045075"/>
            <a:ext cx="65532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3-1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* (1 + 2</a:t>
            </a:r>
            <a:r>
              <a:rPr lang="en-US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* 0)=4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-1 * 2</a:t>
            </a:r>
            <a:r>
              <a:rPr lang="en-US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2-1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* (1+2</a:t>
            </a:r>
            <a:r>
              <a:rPr lang="en-US" sz="4400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*4)= -3</a:t>
            </a:r>
          </a:p>
        </p:txBody>
      </p:sp>
    </p:spTree>
    <p:extLst>
      <p:ext uri="{BB962C8B-B14F-4D97-AF65-F5344CB8AC3E}">
        <p14:creationId xmlns:p14="http://schemas.microsoft.com/office/powerpoint/2010/main" val="84033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929576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Floating-</a:t>
            </a:r>
            <a:r>
              <a:rPr spc="-95" dirty="0"/>
              <a:t>Point</a:t>
            </a:r>
            <a:r>
              <a:rPr spc="-385" dirty="0"/>
              <a:t> </a:t>
            </a:r>
            <a:r>
              <a:rPr spc="-45" dirty="0"/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248" y="1440574"/>
            <a:ext cx="1191704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b="1" spc="-20" dirty="0">
                <a:latin typeface="Arial"/>
                <a:cs typeface="Arial"/>
              </a:rPr>
              <a:t>Example: </a:t>
            </a:r>
            <a:r>
              <a:rPr sz="3950" b="1" dirty="0">
                <a:latin typeface="Arial"/>
                <a:cs typeface="Arial"/>
              </a:rPr>
              <a:t>32-bit</a:t>
            </a:r>
            <a:r>
              <a:rPr sz="3950" b="1" spc="-2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floating-point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number</a:t>
            </a:r>
            <a:r>
              <a:rPr sz="3950" b="1" spc="-2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in</a:t>
            </a:r>
            <a:r>
              <a:rPr sz="3950" b="1" spc="-20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IEEE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b="1" spc="-25" dirty="0">
                <a:latin typeface="Arial"/>
                <a:cs typeface="Arial"/>
              </a:rPr>
              <a:t>754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7618" y="3830143"/>
            <a:ext cx="3986529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2995" algn="l"/>
              </a:tabLst>
            </a:pPr>
            <a:r>
              <a:rPr sz="3300" b="1" spc="-20" dirty="0">
                <a:latin typeface="Arial"/>
                <a:cs typeface="Arial"/>
              </a:rPr>
              <a:t>Sign</a:t>
            </a:r>
            <a:r>
              <a:rPr sz="3300" b="1" dirty="0">
                <a:latin typeface="Arial"/>
                <a:cs typeface="Arial"/>
              </a:rPr>
              <a:t>	8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bit</a:t>
            </a:r>
            <a:r>
              <a:rPr sz="3300" b="1" spc="-10" dirty="0">
                <a:latin typeface="Arial"/>
                <a:cs typeface="Arial"/>
              </a:rPr>
              <a:t> Exponent</a:t>
            </a:r>
            <a:endParaRPr sz="33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20789" y="2989437"/>
          <a:ext cx="10058400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2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569805" y="3793454"/>
            <a:ext cx="636524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b="1" baseline="-5050" dirty="0">
                <a:latin typeface="Arial"/>
                <a:cs typeface="Arial"/>
              </a:rPr>
              <a:t>23</a:t>
            </a:r>
            <a:r>
              <a:rPr sz="4950" b="1" spc="-120" baseline="-5050" dirty="0">
                <a:latin typeface="Arial"/>
                <a:cs typeface="Arial"/>
              </a:rPr>
              <a:t> </a:t>
            </a:r>
            <a:r>
              <a:rPr sz="4950" b="1" baseline="-5050" dirty="0">
                <a:latin typeface="Arial"/>
                <a:cs typeface="Arial"/>
              </a:rPr>
              <a:t>bit</a:t>
            </a:r>
            <a:r>
              <a:rPr sz="4950" b="1" spc="-60" baseline="-5050" dirty="0">
                <a:latin typeface="Arial"/>
                <a:cs typeface="Arial"/>
              </a:rPr>
              <a:t> </a:t>
            </a:r>
            <a:r>
              <a:rPr sz="4950" b="1" baseline="-5050" dirty="0">
                <a:latin typeface="Arial"/>
                <a:cs typeface="Arial"/>
              </a:rPr>
              <a:t>Fraction</a:t>
            </a:r>
            <a:r>
              <a:rPr sz="4950" b="1" spc="187" baseline="-5050" dirty="0">
                <a:latin typeface="Arial"/>
                <a:cs typeface="Arial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(significant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495" dirty="0">
                <a:latin typeface="Trebuchet MS"/>
                <a:cs typeface="Trebuchet MS"/>
              </a:rPr>
              <a:t>/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mantissa)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7369" y="4885253"/>
            <a:ext cx="682942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140" dirty="0">
                <a:latin typeface="Trebuchet MS"/>
                <a:cs typeface="Trebuchet MS"/>
              </a:rPr>
              <a:t>(-</a:t>
            </a:r>
            <a:r>
              <a:rPr sz="3300" dirty="0">
                <a:latin typeface="Trebuchet MS"/>
                <a:cs typeface="Trebuchet MS"/>
              </a:rPr>
              <a:t>1)</a:t>
            </a:r>
            <a:r>
              <a:rPr sz="3300" baseline="20202" dirty="0">
                <a:latin typeface="Trebuchet MS"/>
                <a:cs typeface="Trebuchet MS"/>
              </a:rPr>
              <a:t>sign</a:t>
            </a:r>
            <a:r>
              <a:rPr sz="3300" spc="322" baseline="20202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(1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+</a:t>
            </a:r>
            <a:r>
              <a:rPr sz="3300" spc="-114" dirty="0">
                <a:latin typeface="Trebuchet MS"/>
                <a:cs typeface="Trebuchet MS"/>
              </a:rPr>
              <a:t> </a:t>
            </a:r>
            <a:r>
              <a:rPr sz="3300" b="1" spc="-45" dirty="0">
                <a:latin typeface="Arial"/>
                <a:cs typeface="Arial"/>
              </a:rPr>
              <a:t>Fraction</a:t>
            </a:r>
            <a:r>
              <a:rPr sz="3300" spc="-45" dirty="0">
                <a:latin typeface="Trebuchet MS"/>
                <a:cs typeface="Trebuchet MS"/>
              </a:rPr>
              <a:t>)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2</a:t>
            </a:r>
            <a:r>
              <a:rPr sz="3300" b="1" spc="-15" baseline="20202" dirty="0">
                <a:latin typeface="Arial"/>
                <a:cs typeface="Arial"/>
              </a:rPr>
              <a:t>Exponent</a:t>
            </a:r>
            <a:r>
              <a:rPr sz="3300" spc="-15" baseline="20202" dirty="0">
                <a:latin typeface="Trebuchet MS"/>
                <a:cs typeface="Trebuchet MS"/>
              </a:rPr>
              <a:t>-</a:t>
            </a:r>
            <a:r>
              <a:rPr sz="3300" spc="60" baseline="20202" dirty="0">
                <a:latin typeface="Trebuchet MS"/>
                <a:cs typeface="Trebuchet MS"/>
              </a:rPr>
              <a:t>127</a:t>
            </a:r>
            <a:endParaRPr sz="3300" baseline="20202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21733" y="4986863"/>
            <a:ext cx="343916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5E5E5E"/>
                </a:solidFill>
                <a:latin typeface="Arial"/>
                <a:cs typeface="Arial"/>
              </a:rPr>
              <a:t>Exponent</a:t>
            </a:r>
            <a:r>
              <a:rPr sz="1950" b="1" spc="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E5E5E"/>
                </a:solidFill>
                <a:latin typeface="Arial"/>
                <a:cs typeface="Arial"/>
              </a:rPr>
              <a:t>Bias</a:t>
            </a:r>
            <a:r>
              <a:rPr sz="1950" b="1" spc="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E5E5E"/>
                </a:solidFill>
                <a:latin typeface="Arial"/>
                <a:cs typeface="Arial"/>
              </a:rPr>
              <a:t>=</a:t>
            </a:r>
            <a:r>
              <a:rPr sz="1950" b="1" spc="3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E5E5E"/>
                </a:solidFill>
                <a:latin typeface="Arial"/>
                <a:cs typeface="Arial"/>
              </a:rPr>
              <a:t>127</a:t>
            </a:r>
            <a:r>
              <a:rPr sz="1950" b="1" spc="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E5E5E"/>
                </a:solidFill>
                <a:latin typeface="Arial"/>
                <a:cs typeface="Arial"/>
              </a:rPr>
              <a:t>=</a:t>
            </a:r>
            <a:r>
              <a:rPr sz="1950" b="1" spc="4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E5E5E"/>
                </a:solidFill>
                <a:latin typeface="Arial"/>
                <a:cs typeface="Arial"/>
              </a:rPr>
              <a:t>2</a:t>
            </a:r>
            <a:r>
              <a:rPr sz="1950" b="1" baseline="19230" dirty="0">
                <a:solidFill>
                  <a:srgbClr val="5E5E5E"/>
                </a:solidFill>
                <a:latin typeface="Arial"/>
                <a:cs typeface="Arial"/>
              </a:rPr>
              <a:t>8-</a:t>
            </a:r>
            <a:r>
              <a:rPr sz="1950" b="1" spc="75" baseline="19230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r>
              <a:rPr sz="1950" b="1" spc="50" dirty="0">
                <a:solidFill>
                  <a:srgbClr val="5E5E5E"/>
                </a:solidFill>
                <a:latin typeface="Arial"/>
                <a:cs typeface="Arial"/>
              </a:rPr>
              <a:t>-</a:t>
            </a:r>
            <a:r>
              <a:rPr sz="1950" b="1" spc="45" dirty="0">
                <a:solidFill>
                  <a:srgbClr val="5E5E5E"/>
                </a:solidFill>
                <a:latin typeface="Arial"/>
                <a:cs typeface="Arial"/>
              </a:rPr>
              <a:t>1</a:t>
            </a:r>
            <a:endParaRPr sz="195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814406" y="5106952"/>
            <a:ext cx="560070" cy="100965"/>
            <a:chOff x="13814406" y="5106952"/>
            <a:chExt cx="560070" cy="100965"/>
          </a:xfrm>
        </p:grpSpPr>
        <p:sp>
          <p:nvSpPr>
            <p:cNvPr id="10" name="object 10"/>
            <p:cNvSpPr/>
            <p:nvPr/>
          </p:nvSpPr>
          <p:spPr>
            <a:xfrm>
              <a:off x="13904456" y="5157212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469598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14406" y="510695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17999" y="6600753"/>
            <a:ext cx="9025255" cy="11772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3300" spc="125" dirty="0">
                <a:latin typeface="Trebuchet MS"/>
                <a:cs typeface="Trebuchet MS"/>
              </a:rPr>
              <a:t>How</a:t>
            </a:r>
            <a:r>
              <a:rPr sz="3300" spc="-160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to</a:t>
            </a:r>
            <a:r>
              <a:rPr sz="3300" spc="-160" dirty="0">
                <a:latin typeface="Trebuchet MS"/>
                <a:cs typeface="Trebuchet MS"/>
              </a:rPr>
              <a:t> </a:t>
            </a:r>
            <a:r>
              <a:rPr sz="3300" spc="-40" dirty="0">
                <a:latin typeface="Trebuchet MS"/>
                <a:cs typeface="Trebuchet MS"/>
              </a:rPr>
              <a:t>represent</a:t>
            </a:r>
            <a:r>
              <a:rPr sz="3300" spc="-160" dirty="0">
                <a:latin typeface="Trebuchet MS"/>
                <a:cs typeface="Trebuchet MS"/>
              </a:rPr>
              <a:t> </a:t>
            </a:r>
            <a:r>
              <a:rPr sz="3300" b="1" spc="40" dirty="0">
                <a:latin typeface="Arial"/>
                <a:cs typeface="Arial"/>
              </a:rPr>
              <a:t>0.265625</a:t>
            </a:r>
            <a:r>
              <a:rPr sz="3300" spc="40" dirty="0">
                <a:latin typeface="Trebuchet MS"/>
                <a:cs typeface="Trebuchet MS"/>
              </a:rPr>
              <a:t>?</a:t>
            </a:r>
            <a:endParaRPr sz="33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3300" b="1" dirty="0">
                <a:latin typeface="Arial"/>
                <a:cs typeface="Arial"/>
              </a:rPr>
              <a:t>0.265625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=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1.0625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2</a:t>
            </a:r>
            <a:r>
              <a:rPr sz="3300" spc="104" baseline="20202" dirty="0">
                <a:latin typeface="Trebuchet MS"/>
                <a:cs typeface="Trebuchet MS"/>
              </a:rPr>
              <a:t>-</a:t>
            </a:r>
            <a:r>
              <a:rPr sz="3300" spc="82" baseline="20202" dirty="0">
                <a:latin typeface="Trebuchet MS"/>
                <a:cs typeface="Trebuchet MS"/>
              </a:rPr>
              <a:t>2</a:t>
            </a:r>
            <a:r>
              <a:rPr sz="3300" spc="352" baseline="20202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=</a:t>
            </a:r>
            <a:r>
              <a:rPr sz="3300" spc="-100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(1 </a:t>
            </a:r>
            <a:r>
              <a:rPr sz="3300" spc="240" dirty="0">
                <a:latin typeface="Trebuchet MS"/>
                <a:cs typeface="Trebuchet MS"/>
              </a:rPr>
              <a:t>+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0.0625</a:t>
            </a:r>
            <a:r>
              <a:rPr sz="3300" dirty="0">
                <a:latin typeface="Trebuchet MS"/>
                <a:cs typeface="Trebuchet MS"/>
              </a:rPr>
              <a:t>)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spc="70" dirty="0">
                <a:latin typeface="Trebuchet MS"/>
                <a:cs typeface="Trebuchet MS"/>
              </a:rPr>
              <a:t>2</a:t>
            </a:r>
            <a:r>
              <a:rPr sz="3300" u="sng" spc="104" baseline="2020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125</a:t>
            </a:r>
            <a:r>
              <a:rPr sz="3300" spc="104" baseline="20202" dirty="0">
                <a:latin typeface="Trebuchet MS"/>
                <a:cs typeface="Trebuchet MS"/>
              </a:rPr>
              <a:t>-</a:t>
            </a:r>
            <a:r>
              <a:rPr sz="3300" spc="60" baseline="20202" dirty="0">
                <a:latin typeface="Trebuchet MS"/>
                <a:cs typeface="Trebuchet MS"/>
              </a:rPr>
              <a:t>127</a:t>
            </a:r>
            <a:endParaRPr sz="3300" baseline="20202">
              <a:latin typeface="Trebuchet MS"/>
              <a:cs typeface="Trebuchet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20789" y="8340059"/>
          <a:ext cx="10058400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2801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291420" y="9271702"/>
            <a:ext cx="5848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0" dirty="0">
                <a:latin typeface="Trebuchet MS"/>
                <a:cs typeface="Trebuchet MS"/>
              </a:rPr>
              <a:t>125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35134" y="9271702"/>
            <a:ext cx="10502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latin typeface="Trebuchet MS"/>
                <a:cs typeface="Trebuchet MS"/>
              </a:rPr>
              <a:t>0.0625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87913" y="9017107"/>
            <a:ext cx="6956425" cy="195580"/>
            <a:chOff x="7987913" y="9017107"/>
            <a:chExt cx="6956425" cy="195580"/>
          </a:xfrm>
        </p:grpSpPr>
        <p:sp>
          <p:nvSpPr>
            <p:cNvPr id="17" name="object 17"/>
            <p:cNvSpPr/>
            <p:nvPr/>
          </p:nvSpPr>
          <p:spPr>
            <a:xfrm>
              <a:off x="7998384" y="901710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10052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33587" y="901710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10052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90024" y="9122119"/>
              <a:ext cx="6951980" cy="0"/>
            </a:xfrm>
            <a:custGeom>
              <a:avLst/>
              <a:gdLst/>
              <a:ahLst/>
              <a:cxnLst/>
              <a:rect l="l" t="t" r="r" b="b"/>
              <a:pathLst>
                <a:path w="6951980">
                  <a:moveTo>
                    <a:pt x="6951908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65986" y="911164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10052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471136" y="9024587"/>
            <a:ext cx="2225040" cy="195580"/>
            <a:chOff x="5471136" y="9024587"/>
            <a:chExt cx="2225040" cy="195580"/>
          </a:xfrm>
        </p:grpSpPr>
        <p:sp>
          <p:nvSpPr>
            <p:cNvPr id="22" name="object 22"/>
            <p:cNvSpPr/>
            <p:nvPr/>
          </p:nvSpPr>
          <p:spPr>
            <a:xfrm>
              <a:off x="5481607" y="902458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10052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85529" y="902458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10052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78951" y="9129598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2209232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83568" y="9119127"/>
              <a:ext cx="0" cy="100965"/>
            </a:xfrm>
            <a:custGeom>
              <a:avLst/>
              <a:gdLst/>
              <a:ahLst/>
              <a:cxnLst/>
              <a:rect l="l" t="t" r="r" b="b"/>
              <a:pathLst>
                <a:path h="100965">
                  <a:moveTo>
                    <a:pt x="0" y="10052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619358" y="2588148"/>
            <a:ext cx="255905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7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3</a:t>
            </a:r>
            <a:r>
              <a:rPr sz="1200" spc="495" dirty="0">
                <a:latin typeface="Arial MT"/>
                <a:cs typeface="Arial MT"/>
              </a:rPr>
              <a:t> </a:t>
            </a:r>
            <a:r>
              <a:rPr sz="27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2</a:t>
            </a:r>
            <a:r>
              <a:rPr sz="1200" spc="80" dirty="0">
                <a:latin typeface="Arial MT"/>
                <a:cs typeface="Arial MT"/>
              </a:rPr>
              <a:t>  </a:t>
            </a:r>
            <a:r>
              <a:rPr sz="27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80" dirty="0">
                <a:latin typeface="Arial MT"/>
                <a:cs typeface="Arial MT"/>
              </a:rPr>
              <a:t>  </a:t>
            </a:r>
            <a:r>
              <a:rPr sz="27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135" dirty="0">
                <a:latin typeface="Arial MT"/>
                <a:cs typeface="Arial MT"/>
              </a:rPr>
              <a:t>  </a:t>
            </a:r>
            <a:r>
              <a:rPr sz="27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-1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27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-2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27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-3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2700" baseline="-13888" dirty="0">
                <a:latin typeface="Arial MT"/>
                <a:cs typeface="Arial MT"/>
              </a:rPr>
              <a:t>2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0" dirty="0"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40"/>
              </a:spcBef>
            </a:pPr>
            <a:r>
              <a:rPr spc="-145" dirty="0"/>
              <a:t>Floating-</a:t>
            </a:r>
            <a:r>
              <a:rPr spc="-95" dirty="0"/>
              <a:t>Point</a:t>
            </a:r>
            <a:r>
              <a:rPr spc="-385" dirty="0"/>
              <a:t> </a:t>
            </a:r>
            <a:r>
              <a:rPr spc="-10" dirty="0"/>
              <a:t>Number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950" spc="-20" dirty="0">
                <a:solidFill>
                  <a:srgbClr val="000000"/>
                </a:solidFill>
              </a:rPr>
              <a:t>Example: </a:t>
            </a:r>
            <a:r>
              <a:rPr sz="3950" dirty="0">
                <a:solidFill>
                  <a:srgbClr val="000000"/>
                </a:solidFill>
              </a:rPr>
              <a:t>32-bit</a:t>
            </a:r>
            <a:r>
              <a:rPr sz="3950" spc="-2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floating-point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number</a:t>
            </a:r>
            <a:r>
              <a:rPr sz="3950" spc="-2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in</a:t>
            </a:r>
            <a:r>
              <a:rPr sz="3950" spc="-2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IEEE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spc="-25" dirty="0">
                <a:solidFill>
                  <a:srgbClr val="000000"/>
                </a:solidFill>
              </a:rPr>
              <a:t>754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257618" y="3830143"/>
            <a:ext cx="3986529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2995" algn="l"/>
              </a:tabLst>
            </a:pPr>
            <a:r>
              <a:rPr sz="3300" b="1" spc="-20" dirty="0">
                <a:latin typeface="Arial"/>
                <a:cs typeface="Arial"/>
              </a:rPr>
              <a:t>Sign</a:t>
            </a:r>
            <a:r>
              <a:rPr sz="3300" b="1" dirty="0">
                <a:latin typeface="Arial"/>
                <a:cs typeface="Arial"/>
              </a:rPr>
              <a:t>	8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bit</a:t>
            </a:r>
            <a:r>
              <a:rPr sz="3300" b="1" spc="-10" dirty="0">
                <a:latin typeface="Arial"/>
                <a:cs typeface="Arial"/>
              </a:rPr>
              <a:t> Exponent</a:t>
            </a:r>
            <a:endParaRPr sz="33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20789" y="2989437"/>
          <a:ext cx="10058400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2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569805" y="3830143"/>
            <a:ext cx="28873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dirty="0">
                <a:latin typeface="Arial"/>
                <a:cs typeface="Arial"/>
              </a:rPr>
              <a:t>23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bit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Fraction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585" y="5035196"/>
            <a:ext cx="6829425" cy="120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300" spc="-140" dirty="0">
                <a:latin typeface="Trebuchet MS"/>
                <a:cs typeface="Trebuchet MS"/>
              </a:rPr>
              <a:t>(-</a:t>
            </a:r>
            <a:r>
              <a:rPr sz="3300" dirty="0">
                <a:latin typeface="Trebuchet MS"/>
                <a:cs typeface="Trebuchet MS"/>
              </a:rPr>
              <a:t>1)</a:t>
            </a:r>
            <a:r>
              <a:rPr sz="3300" baseline="20202" dirty="0">
                <a:latin typeface="Trebuchet MS"/>
                <a:cs typeface="Trebuchet MS"/>
              </a:rPr>
              <a:t>sign</a:t>
            </a:r>
            <a:r>
              <a:rPr sz="3300" spc="322" baseline="20202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-95" dirty="0">
                <a:latin typeface="Trebuchet MS"/>
                <a:cs typeface="Trebuchet MS"/>
              </a:rPr>
              <a:t>(1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+</a:t>
            </a:r>
            <a:r>
              <a:rPr sz="3300" spc="-114" dirty="0">
                <a:latin typeface="Trebuchet MS"/>
                <a:cs typeface="Trebuchet MS"/>
              </a:rPr>
              <a:t> </a:t>
            </a:r>
            <a:r>
              <a:rPr sz="3300" b="1" spc="-45" dirty="0">
                <a:latin typeface="Arial"/>
                <a:cs typeface="Arial"/>
              </a:rPr>
              <a:t>Fraction</a:t>
            </a:r>
            <a:r>
              <a:rPr sz="3300" spc="-45" dirty="0">
                <a:latin typeface="Trebuchet MS"/>
                <a:cs typeface="Trebuchet MS"/>
              </a:rPr>
              <a:t>)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11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2</a:t>
            </a:r>
            <a:r>
              <a:rPr sz="3300" b="1" spc="-15" baseline="20202" dirty="0">
                <a:latin typeface="Arial"/>
                <a:cs typeface="Arial"/>
              </a:rPr>
              <a:t>Exponent</a:t>
            </a:r>
            <a:r>
              <a:rPr sz="3300" spc="-15" baseline="20202" dirty="0">
                <a:latin typeface="Trebuchet MS"/>
                <a:cs typeface="Trebuchet MS"/>
              </a:rPr>
              <a:t>-</a:t>
            </a:r>
            <a:r>
              <a:rPr sz="3300" spc="60" baseline="20202" dirty="0">
                <a:latin typeface="Trebuchet MS"/>
                <a:cs typeface="Trebuchet MS"/>
              </a:rPr>
              <a:t>127</a:t>
            </a:r>
            <a:endParaRPr sz="3300" baseline="20202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40"/>
              </a:spcBef>
            </a:pPr>
            <a:r>
              <a:rPr sz="2600" b="1" dirty="0">
                <a:solidFill>
                  <a:srgbClr val="B51700"/>
                </a:solidFill>
                <a:latin typeface="Arial"/>
                <a:cs typeface="Arial"/>
              </a:rPr>
              <a:t>Normal</a:t>
            </a:r>
            <a:r>
              <a:rPr sz="2600" b="1" spc="155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B51700"/>
                </a:solidFill>
                <a:latin typeface="Arial"/>
                <a:cs typeface="Arial"/>
              </a:rPr>
              <a:t>Numbers,</a:t>
            </a:r>
            <a:r>
              <a:rPr sz="2600" b="1" spc="16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B51700"/>
                </a:solidFill>
                <a:latin typeface="Arial"/>
                <a:cs typeface="Arial"/>
              </a:rPr>
              <a:t>Exponent≠0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821660" y="6842723"/>
          <a:ext cx="8371831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280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25" dirty="0">
                          <a:latin typeface="Trebuchet MS"/>
                          <a:cs typeface="Trebuchet MS"/>
                        </a:rPr>
                        <a:t>-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94207" y="6842723"/>
          <a:ext cx="8371831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280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94207" y="8235351"/>
          <a:ext cx="8371831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6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16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280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803292" y="7513136"/>
            <a:ext cx="296418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405" dirty="0">
                <a:latin typeface="Trebuchet MS"/>
                <a:cs typeface="Trebuchet MS"/>
              </a:rPr>
              <a:t>+∞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(positive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infinity)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5869" y="8932135"/>
            <a:ext cx="299910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75" dirty="0">
                <a:latin typeface="Trebuchet MS"/>
                <a:cs typeface="Trebuchet MS"/>
              </a:rPr>
              <a:t>-</a:t>
            </a:r>
            <a:r>
              <a:rPr sz="2600" spc="595" dirty="0">
                <a:latin typeface="Trebuchet MS"/>
                <a:cs typeface="Trebuchet MS"/>
              </a:rPr>
              <a:t>∞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(negative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infinity)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81560" y="7513136"/>
            <a:ext cx="306641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170" dirty="0">
                <a:latin typeface="Trebuchet MS"/>
                <a:cs typeface="Trebuchet MS"/>
              </a:rPr>
              <a:t>NaN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(Not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a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Number)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4" y="7211781"/>
            <a:ext cx="732147" cy="7707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6777" y="7211781"/>
            <a:ext cx="732147" cy="77070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6614" y="8680488"/>
            <a:ext cx="732147" cy="77070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4" y="8680488"/>
            <a:ext cx="732147" cy="77070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6989" y="7326776"/>
            <a:ext cx="732145" cy="77070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80497" y="5140846"/>
            <a:ext cx="351538" cy="37005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2288613" y="5035196"/>
            <a:ext cx="5452110" cy="120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300" spc="-140" dirty="0">
                <a:latin typeface="Trebuchet MS"/>
                <a:cs typeface="Trebuchet MS"/>
              </a:rPr>
              <a:t>(-</a:t>
            </a:r>
            <a:r>
              <a:rPr sz="3300" dirty="0">
                <a:latin typeface="Trebuchet MS"/>
                <a:cs typeface="Trebuchet MS"/>
              </a:rPr>
              <a:t>1)</a:t>
            </a:r>
            <a:r>
              <a:rPr sz="3300" baseline="20202" dirty="0">
                <a:latin typeface="Trebuchet MS"/>
                <a:cs typeface="Trebuchet MS"/>
              </a:rPr>
              <a:t>sign</a:t>
            </a:r>
            <a:r>
              <a:rPr sz="3300" spc="345" baseline="20202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b="1" dirty="0">
                <a:latin typeface="Arial"/>
                <a:cs typeface="Arial"/>
              </a:rPr>
              <a:t>Fraction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9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2</a:t>
            </a:r>
            <a:r>
              <a:rPr sz="3300" b="1" baseline="20202" dirty="0">
                <a:latin typeface="Arial"/>
                <a:cs typeface="Arial"/>
              </a:rPr>
              <a:t>1</a:t>
            </a:r>
            <a:r>
              <a:rPr sz="3300" baseline="20202" dirty="0">
                <a:latin typeface="Trebuchet MS"/>
                <a:cs typeface="Trebuchet MS"/>
              </a:rPr>
              <a:t>-</a:t>
            </a:r>
            <a:r>
              <a:rPr sz="3300" spc="60" baseline="20202" dirty="0">
                <a:latin typeface="Trebuchet MS"/>
                <a:cs typeface="Trebuchet MS"/>
              </a:rPr>
              <a:t>127</a:t>
            </a:r>
            <a:endParaRPr sz="3300" baseline="20202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40"/>
              </a:spcBef>
            </a:pPr>
            <a:r>
              <a:rPr sz="2600" b="1" dirty="0">
                <a:solidFill>
                  <a:srgbClr val="B51700"/>
                </a:solidFill>
                <a:latin typeface="Arial"/>
                <a:cs typeface="Arial"/>
              </a:rPr>
              <a:t>Subnormal</a:t>
            </a:r>
            <a:r>
              <a:rPr sz="2600" b="1" spc="7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B51700"/>
                </a:solidFill>
                <a:latin typeface="Arial"/>
                <a:cs typeface="Arial"/>
              </a:rPr>
              <a:t>Numbers,</a:t>
            </a:r>
            <a:r>
              <a:rPr sz="2600" b="1" spc="70" dirty="0">
                <a:solidFill>
                  <a:srgbClr val="B5170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B51700"/>
                </a:solidFill>
                <a:latin typeface="Arial"/>
                <a:cs typeface="Arial"/>
              </a:rPr>
              <a:t>Exponent=0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  <p:sp>
        <p:nvSpPr>
          <p:cNvPr id="20" name="object 20"/>
          <p:cNvSpPr txBox="1"/>
          <p:nvPr/>
        </p:nvSpPr>
        <p:spPr>
          <a:xfrm>
            <a:off x="12923503" y="8823243"/>
            <a:ext cx="418274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solidFill>
                  <a:srgbClr val="8A8A8A"/>
                </a:solidFill>
                <a:latin typeface="Arial"/>
                <a:cs typeface="Arial"/>
              </a:rPr>
              <a:t>much</a:t>
            </a:r>
            <a:r>
              <a:rPr sz="2600" b="1" spc="2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A8A8A"/>
                </a:solidFill>
                <a:latin typeface="Arial"/>
                <a:cs typeface="Arial"/>
              </a:rPr>
              <a:t>waste.</a:t>
            </a:r>
            <a:r>
              <a:rPr sz="2600" b="1" spc="2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A8A8A"/>
                </a:solidFill>
                <a:latin typeface="Arial"/>
                <a:cs typeface="Arial"/>
              </a:rPr>
              <a:t>revisit</a:t>
            </a:r>
            <a:r>
              <a:rPr sz="2600" b="1" spc="2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A8A8A"/>
                </a:solidFill>
                <a:latin typeface="Arial"/>
                <a:cs typeface="Arial"/>
              </a:rPr>
              <a:t>in</a:t>
            </a:r>
            <a:r>
              <a:rPr sz="2600" b="1" spc="3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8A8A8A"/>
                </a:solidFill>
                <a:latin typeface="Arial"/>
                <a:cs typeface="Arial"/>
              </a:rPr>
              <a:t>fp8.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5985" y="8494740"/>
            <a:ext cx="15041880" cy="927735"/>
            <a:chOff x="2525985" y="8494740"/>
            <a:chExt cx="15041880" cy="927735"/>
          </a:xfrm>
        </p:grpSpPr>
        <p:sp>
          <p:nvSpPr>
            <p:cNvPr id="3" name="object 3"/>
            <p:cNvSpPr/>
            <p:nvPr/>
          </p:nvSpPr>
          <p:spPr>
            <a:xfrm>
              <a:off x="7823654" y="8494740"/>
              <a:ext cx="9128760" cy="732790"/>
            </a:xfrm>
            <a:custGeom>
              <a:avLst/>
              <a:gdLst/>
              <a:ahLst/>
              <a:cxnLst/>
              <a:rect l="l" t="t" r="r" b="b"/>
              <a:pathLst>
                <a:path w="9128760" h="732790">
                  <a:moveTo>
                    <a:pt x="9128732" y="0"/>
                  </a:moveTo>
                  <a:lnTo>
                    <a:pt x="0" y="0"/>
                  </a:lnTo>
                  <a:lnTo>
                    <a:pt x="0" y="732698"/>
                  </a:lnTo>
                  <a:lnTo>
                    <a:pt x="9128732" y="732698"/>
                  </a:lnTo>
                  <a:lnTo>
                    <a:pt x="9128732" y="0"/>
                  </a:lnTo>
                  <a:close/>
                </a:path>
              </a:pathLst>
            </a:custGeom>
            <a:solidFill>
              <a:srgbClr val="CEE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18237" y="8494740"/>
              <a:ext cx="3937635" cy="732790"/>
            </a:xfrm>
            <a:custGeom>
              <a:avLst/>
              <a:gdLst/>
              <a:ahLst/>
              <a:cxnLst/>
              <a:rect l="l" t="t" r="r" b="b"/>
              <a:pathLst>
                <a:path w="3937634" h="732790">
                  <a:moveTo>
                    <a:pt x="3937229" y="0"/>
                  </a:moveTo>
                  <a:lnTo>
                    <a:pt x="0" y="0"/>
                  </a:lnTo>
                  <a:lnTo>
                    <a:pt x="0" y="732698"/>
                  </a:lnTo>
                  <a:lnTo>
                    <a:pt x="3937229" y="732698"/>
                  </a:lnTo>
                  <a:lnTo>
                    <a:pt x="3937229" y="0"/>
                  </a:lnTo>
                  <a:close/>
                </a:path>
              </a:pathLst>
            </a:custGeom>
            <a:solidFill>
              <a:srgbClr val="CFE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6463" y="9221762"/>
              <a:ext cx="14941550" cy="0"/>
            </a:xfrm>
            <a:custGeom>
              <a:avLst/>
              <a:gdLst/>
              <a:ahLst/>
              <a:cxnLst/>
              <a:rect l="l" t="t" r="r" b="b"/>
              <a:pathLst>
                <a:path w="14941550">
                  <a:moveTo>
                    <a:pt x="0" y="0"/>
                  </a:moveTo>
                  <a:lnTo>
                    <a:pt x="14930655" y="0"/>
                  </a:lnTo>
                  <a:lnTo>
                    <a:pt x="14941126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67112" y="917150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39577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8707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7837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6968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44995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34125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40"/>
              </a:spcBef>
            </a:pPr>
            <a:r>
              <a:rPr spc="-145" dirty="0"/>
              <a:t>Floating-</a:t>
            </a:r>
            <a:r>
              <a:rPr spc="-95" dirty="0"/>
              <a:t>Point</a:t>
            </a:r>
            <a:r>
              <a:rPr spc="-385" dirty="0"/>
              <a:t> </a:t>
            </a:r>
            <a:r>
              <a:rPr spc="-10" dirty="0"/>
              <a:t>Number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950" spc="-20" dirty="0">
                <a:solidFill>
                  <a:srgbClr val="000000"/>
                </a:solidFill>
              </a:rPr>
              <a:t>Example: </a:t>
            </a:r>
            <a:r>
              <a:rPr sz="3950" dirty="0">
                <a:solidFill>
                  <a:srgbClr val="000000"/>
                </a:solidFill>
              </a:rPr>
              <a:t>32-bit</a:t>
            </a:r>
            <a:r>
              <a:rPr sz="3950" spc="-2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floating-point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number</a:t>
            </a:r>
            <a:r>
              <a:rPr sz="3950" spc="-2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in</a:t>
            </a:r>
            <a:r>
              <a:rPr sz="3950" spc="-20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IEEE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spc="-25" dirty="0">
                <a:solidFill>
                  <a:srgbClr val="000000"/>
                </a:solidFill>
              </a:rPr>
              <a:t>754</a:t>
            </a:r>
            <a:endParaRPr sz="3950"/>
          </a:p>
        </p:txBody>
      </p:sp>
      <p:sp>
        <p:nvSpPr>
          <p:cNvPr id="14" name="object 14"/>
          <p:cNvSpPr txBox="1"/>
          <p:nvPr/>
        </p:nvSpPr>
        <p:spPr>
          <a:xfrm>
            <a:off x="4257618" y="3830143"/>
            <a:ext cx="3986529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2995" algn="l"/>
              </a:tabLst>
            </a:pPr>
            <a:r>
              <a:rPr sz="3300" b="1" spc="-20" dirty="0">
                <a:latin typeface="Arial"/>
                <a:cs typeface="Arial"/>
              </a:rPr>
              <a:t>Sign</a:t>
            </a:r>
            <a:r>
              <a:rPr sz="3300" b="1" dirty="0">
                <a:latin typeface="Arial"/>
                <a:cs typeface="Arial"/>
              </a:rPr>
              <a:t>	8</a:t>
            </a:r>
            <a:r>
              <a:rPr sz="3300" b="1" spc="-1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bit</a:t>
            </a:r>
            <a:r>
              <a:rPr sz="3300" b="1" spc="-10" dirty="0">
                <a:latin typeface="Arial"/>
                <a:cs typeface="Arial"/>
              </a:rPr>
              <a:t> Exponent</a:t>
            </a:r>
            <a:endParaRPr sz="33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020789" y="2989437"/>
          <a:ext cx="10058400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62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569805" y="3830143"/>
            <a:ext cx="288734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dirty="0">
                <a:latin typeface="Arial"/>
                <a:cs typeface="Arial"/>
              </a:rPr>
              <a:t>23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dirty="0">
                <a:latin typeface="Arial"/>
                <a:cs typeface="Arial"/>
              </a:rPr>
              <a:t>bit</a:t>
            </a:r>
            <a:r>
              <a:rPr sz="3300" b="1" spc="-20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Fraction</a:t>
            </a:r>
            <a:endParaRPr sz="33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193650" y="4759017"/>
          <a:ext cx="15706089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3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Exponent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6C6C6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Fraction=0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6C6C6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Fraction≠0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6C6C6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C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r>
                        <a:rPr sz="2600" b="1" spc="-10" dirty="0">
                          <a:latin typeface="Arial"/>
                          <a:cs typeface="Arial"/>
                        </a:rPr>
                        <a:t>Equation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89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  <a:lnT w="12700">
                      <a:solidFill>
                        <a:srgbClr val="6C6C6C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C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100" dirty="0">
                          <a:latin typeface="Trebuchet MS"/>
                          <a:cs typeface="Trebuchet MS"/>
                        </a:rPr>
                        <a:t>00</a:t>
                      </a:r>
                      <a:r>
                        <a:rPr sz="2625" spc="150" baseline="-6349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2625" spc="-60" baseline="-634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21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6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120" dirty="0">
                          <a:latin typeface="Trebuchet MS"/>
                          <a:cs typeface="Trebuchet MS"/>
                        </a:rPr>
                        <a:t>±0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-10" dirty="0">
                          <a:latin typeface="Trebuchet MS"/>
                          <a:cs typeface="Trebuchet MS"/>
                        </a:rPr>
                        <a:t>subnormal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3300" spc="-140" dirty="0">
                          <a:latin typeface="Trebuchet MS"/>
                          <a:cs typeface="Trebuchet MS"/>
                        </a:rPr>
                        <a:t>(-</a:t>
                      </a:r>
                      <a:r>
                        <a:rPr sz="3300" dirty="0">
                          <a:latin typeface="Trebuchet MS"/>
                          <a:cs typeface="Trebuchet MS"/>
                        </a:rPr>
                        <a:t>1)</a:t>
                      </a:r>
                      <a:r>
                        <a:rPr sz="3300" baseline="20202" dirty="0">
                          <a:latin typeface="Trebuchet MS"/>
                          <a:cs typeface="Trebuchet MS"/>
                        </a:rPr>
                        <a:t>sign</a:t>
                      </a:r>
                      <a:r>
                        <a:rPr sz="3300" spc="345" baseline="20202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spc="240" dirty="0">
                          <a:latin typeface="Trebuchet MS"/>
                          <a:cs typeface="Trebuchet MS"/>
                        </a:rPr>
                        <a:t>×</a:t>
                      </a:r>
                      <a:r>
                        <a:rPr sz="33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b="1" dirty="0">
                          <a:latin typeface="Arial"/>
                          <a:cs typeface="Arial"/>
                        </a:rPr>
                        <a:t>Fraction</a:t>
                      </a:r>
                      <a:r>
                        <a:rPr sz="3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300" spc="240" dirty="0">
                          <a:latin typeface="Trebuchet MS"/>
                          <a:cs typeface="Trebuchet MS"/>
                        </a:rPr>
                        <a:t>×</a:t>
                      </a:r>
                      <a:r>
                        <a:rPr sz="33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3300" b="1" baseline="20202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3300" baseline="20202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300" spc="60" baseline="20202" dirty="0">
                          <a:latin typeface="Trebuchet MS"/>
                          <a:cs typeface="Trebuchet MS"/>
                        </a:rPr>
                        <a:t>127</a:t>
                      </a:r>
                      <a:endParaRPr sz="3300" baseline="20202">
                        <a:latin typeface="Trebuchet MS"/>
                        <a:cs typeface="Trebuchet MS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10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01</a:t>
                      </a:r>
                      <a:r>
                        <a:rPr sz="2625" spc="150" baseline="-6349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2625" spc="-60" baseline="-6349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25" spc="690" baseline="-6349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r>
                        <a:rPr sz="2625" spc="-52" baseline="-6349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155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FE</a:t>
                      </a:r>
                      <a:r>
                        <a:rPr sz="2625" spc="232" baseline="-6349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2625" spc="-52" baseline="-6349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215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600" spc="-45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95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2600" spc="-29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25" spc="690" baseline="-6349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r>
                        <a:rPr sz="2625" spc="-60" baseline="-6349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7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254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-1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normal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3300" spc="-14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(-</a:t>
                      </a:r>
                      <a:r>
                        <a:rPr sz="330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1)</a:t>
                      </a:r>
                      <a:r>
                        <a:rPr sz="3300" baseline="20202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sign</a:t>
                      </a:r>
                      <a:r>
                        <a:rPr sz="3300" spc="322" baseline="20202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spc="24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×</a:t>
                      </a:r>
                      <a:r>
                        <a:rPr sz="3300" spc="-11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spc="-95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(1</a:t>
                      </a:r>
                      <a:r>
                        <a:rPr sz="3300" spc="-11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spc="24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3300" spc="-114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b="1" spc="-45" dirty="0">
                          <a:solidFill>
                            <a:srgbClr val="B51700"/>
                          </a:solidFill>
                          <a:latin typeface="Arial"/>
                          <a:cs typeface="Arial"/>
                        </a:rPr>
                        <a:t>Fraction</a:t>
                      </a:r>
                      <a:r>
                        <a:rPr sz="3300" spc="-45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r>
                        <a:rPr sz="3300" spc="-11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spc="24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×</a:t>
                      </a:r>
                      <a:r>
                        <a:rPr sz="3300" spc="-11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300" spc="-10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3300" b="1" spc="-15" baseline="20202" dirty="0">
                          <a:solidFill>
                            <a:srgbClr val="B51700"/>
                          </a:solidFill>
                          <a:latin typeface="Arial"/>
                          <a:cs typeface="Arial"/>
                        </a:rPr>
                        <a:t>Exponent</a:t>
                      </a:r>
                      <a:r>
                        <a:rPr sz="3300" spc="-15" baseline="20202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3300" spc="60" baseline="20202" dirty="0">
                          <a:solidFill>
                            <a:srgbClr val="B51700"/>
                          </a:solidFill>
                          <a:latin typeface="Trebuchet MS"/>
                          <a:cs typeface="Trebuchet MS"/>
                        </a:rPr>
                        <a:t>127</a:t>
                      </a:r>
                      <a:endParaRPr sz="3300" baseline="20202">
                        <a:latin typeface="Trebuchet MS"/>
                        <a:cs typeface="Trebuchet MS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000000"/>
                      </a:solidFill>
                      <a:prstDash val="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135" dirty="0">
                          <a:latin typeface="Trebuchet MS"/>
                          <a:cs typeface="Trebuchet MS"/>
                        </a:rPr>
                        <a:t>FF</a:t>
                      </a:r>
                      <a:r>
                        <a:rPr sz="2625" spc="202" baseline="-6349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2625" spc="-52" baseline="-634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21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6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600" spc="70" dirty="0">
                          <a:latin typeface="Trebuchet MS"/>
                          <a:cs typeface="Trebuchet MS"/>
                        </a:rPr>
                        <a:t>255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6C6C6C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120" dirty="0">
                          <a:latin typeface="Trebuchet MS"/>
                          <a:cs typeface="Trebuchet MS"/>
                        </a:rPr>
                        <a:t>±INF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600" spc="145" dirty="0">
                          <a:latin typeface="Trebuchet MS"/>
                          <a:cs typeface="Trebuchet MS"/>
                        </a:rPr>
                        <a:t>NaN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6C6C6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6C6C6C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dash"/>
                    </a:lnT>
                    <a:lnB w="12700">
                      <a:solidFill>
                        <a:srgbClr val="6C6C6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295107" y="9437376"/>
            <a:ext cx="52812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610235" algn="l"/>
                <a:tab pos="3479165" algn="l"/>
              </a:tabLst>
            </a:pPr>
            <a:r>
              <a:rPr sz="3900" spc="179" baseline="-13888" dirty="0">
                <a:latin typeface="Trebuchet MS"/>
                <a:cs typeface="Trebuchet MS"/>
              </a:rPr>
              <a:t>±0</a:t>
            </a:r>
            <a:r>
              <a:rPr sz="3900" baseline="-13888" dirty="0">
                <a:latin typeface="Trebuchet MS"/>
                <a:cs typeface="Trebuchet MS"/>
              </a:rPr>
              <a:t>	</a:t>
            </a:r>
            <a:r>
              <a:rPr sz="3900" spc="104" baseline="-13888" dirty="0">
                <a:latin typeface="Trebuchet MS"/>
                <a:cs typeface="Trebuchet MS"/>
              </a:rPr>
              <a:t>2</a:t>
            </a:r>
            <a:r>
              <a:rPr sz="1750" spc="70" dirty="0">
                <a:latin typeface="Trebuchet MS"/>
                <a:cs typeface="Trebuchet MS"/>
              </a:rPr>
              <a:t>-</a:t>
            </a:r>
            <a:r>
              <a:rPr sz="1750" spc="35" dirty="0">
                <a:latin typeface="Trebuchet MS"/>
                <a:cs typeface="Trebuchet MS"/>
              </a:rPr>
              <a:t>149</a:t>
            </a:r>
            <a:r>
              <a:rPr sz="1750" dirty="0">
                <a:latin typeface="Trebuchet MS"/>
                <a:cs typeface="Trebuchet MS"/>
              </a:rPr>
              <a:t>	</a:t>
            </a:r>
            <a:r>
              <a:rPr sz="3900" baseline="-13888" dirty="0">
                <a:latin typeface="Trebuchet MS"/>
                <a:cs typeface="Trebuchet MS"/>
              </a:rPr>
              <a:t>(1-2</a:t>
            </a:r>
            <a:r>
              <a:rPr sz="1750" dirty="0">
                <a:latin typeface="Trebuchet MS"/>
                <a:cs typeface="Trebuchet MS"/>
              </a:rPr>
              <a:t>-</a:t>
            </a:r>
            <a:r>
              <a:rPr sz="1750" spc="-10" dirty="0">
                <a:latin typeface="Trebuchet MS"/>
                <a:cs typeface="Trebuchet MS"/>
              </a:rPr>
              <a:t>23</a:t>
            </a:r>
            <a:r>
              <a:rPr sz="3900" spc="-15" baseline="-13888" dirty="0">
                <a:latin typeface="Trebuchet MS"/>
                <a:cs typeface="Trebuchet MS"/>
              </a:rPr>
              <a:t>)</a:t>
            </a:r>
            <a:r>
              <a:rPr sz="3900" spc="-187" baseline="-13888" dirty="0">
                <a:latin typeface="Trebuchet MS"/>
                <a:cs typeface="Trebuchet MS"/>
              </a:rPr>
              <a:t> </a:t>
            </a:r>
            <a:r>
              <a:rPr sz="3900" spc="104" baseline="-13888" dirty="0">
                <a:latin typeface="Trebuchet MS"/>
                <a:cs typeface="Trebuchet MS"/>
              </a:rPr>
              <a:t>2</a:t>
            </a:r>
            <a:r>
              <a:rPr sz="1750" spc="70" dirty="0">
                <a:latin typeface="Trebuchet MS"/>
                <a:cs typeface="Trebuchet MS"/>
              </a:rPr>
              <a:t>-</a:t>
            </a:r>
            <a:r>
              <a:rPr sz="1750" spc="35" dirty="0">
                <a:latin typeface="Trebuchet MS"/>
                <a:cs typeface="Trebuchet MS"/>
              </a:rPr>
              <a:t>126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237" y="8494740"/>
            <a:ext cx="3937635" cy="7327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911860">
              <a:lnSpc>
                <a:spcPts val="2105"/>
              </a:lnSpc>
              <a:spcBef>
                <a:spcPts val="284"/>
              </a:spcBef>
            </a:pPr>
            <a:r>
              <a:rPr sz="1950" b="1" dirty="0">
                <a:solidFill>
                  <a:srgbClr val="00ADBA"/>
                </a:solidFill>
                <a:latin typeface="Arial"/>
                <a:cs typeface="Arial"/>
              </a:rPr>
              <a:t>subnormal</a:t>
            </a:r>
            <a:r>
              <a:rPr sz="1950" b="1" spc="5" dirty="0">
                <a:solidFill>
                  <a:srgbClr val="00ADBA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00ADBA"/>
                </a:solidFill>
                <a:latin typeface="Arial"/>
                <a:cs typeface="Arial"/>
              </a:rPr>
              <a:t>values</a:t>
            </a:r>
            <a:endParaRPr sz="1950">
              <a:latin typeface="Arial"/>
              <a:cs typeface="Arial"/>
            </a:endParaRPr>
          </a:p>
          <a:p>
            <a:pPr marL="2489835">
              <a:lnSpc>
                <a:spcPts val="2885"/>
              </a:lnSpc>
            </a:pPr>
            <a:r>
              <a:rPr sz="2600" spc="655" dirty="0">
                <a:latin typeface="Trebuchet MS"/>
                <a:cs typeface="Trebuchet MS"/>
              </a:rPr>
              <a:t>…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52926" y="9437376"/>
            <a:ext cx="72199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900" spc="104" baseline="-13888" dirty="0">
                <a:latin typeface="Trebuchet MS"/>
                <a:cs typeface="Trebuchet MS"/>
              </a:rPr>
              <a:t>2</a:t>
            </a:r>
            <a:r>
              <a:rPr sz="1750" spc="70" dirty="0">
                <a:latin typeface="Trebuchet MS"/>
                <a:cs typeface="Trebuchet MS"/>
              </a:rPr>
              <a:t>-</a:t>
            </a:r>
            <a:r>
              <a:rPr sz="1750" spc="35" dirty="0">
                <a:latin typeface="Trebuchet MS"/>
                <a:cs typeface="Trebuchet MS"/>
              </a:rPr>
              <a:t>126</a:t>
            </a:r>
            <a:endParaRPr sz="17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46024" y="9021091"/>
            <a:ext cx="8108315" cy="401955"/>
            <a:chOff x="8846024" y="9021091"/>
            <a:chExt cx="8108315" cy="401955"/>
          </a:xfrm>
        </p:grpSpPr>
        <p:sp>
          <p:nvSpPr>
            <p:cNvPr id="22" name="object 22"/>
            <p:cNvSpPr/>
            <p:nvPr/>
          </p:nvSpPr>
          <p:spPr>
            <a:xfrm>
              <a:off x="8856501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43358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823655" y="8494740"/>
            <a:ext cx="9128760" cy="73279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1950" b="1" dirty="0">
                <a:solidFill>
                  <a:srgbClr val="00ADBA"/>
                </a:solidFill>
                <a:latin typeface="Arial"/>
                <a:cs typeface="Arial"/>
              </a:rPr>
              <a:t>normal</a:t>
            </a:r>
            <a:r>
              <a:rPr sz="1950" b="1" spc="70" dirty="0">
                <a:solidFill>
                  <a:srgbClr val="00ADBA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00ADBA"/>
                </a:solidFill>
                <a:latin typeface="Arial"/>
                <a:cs typeface="Arial"/>
              </a:rPr>
              <a:t>values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825720" y="9517122"/>
            <a:ext cx="223583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600" dirty="0">
                <a:latin typeface="Trebuchet MS"/>
                <a:cs typeface="Trebuchet MS"/>
              </a:rPr>
              <a:t>(1+1-2</a:t>
            </a:r>
            <a:r>
              <a:rPr sz="2625" baseline="20634" dirty="0">
                <a:latin typeface="Trebuchet MS"/>
                <a:cs typeface="Trebuchet MS"/>
              </a:rPr>
              <a:t>-</a:t>
            </a:r>
            <a:r>
              <a:rPr sz="2625" spc="-15" baseline="20634" dirty="0">
                <a:latin typeface="Trebuchet MS"/>
                <a:cs typeface="Trebuchet MS"/>
              </a:rPr>
              <a:t>23</a:t>
            </a:r>
            <a:r>
              <a:rPr sz="2600" spc="-10" dirty="0">
                <a:latin typeface="Trebuchet MS"/>
                <a:cs typeface="Trebuchet MS"/>
              </a:rPr>
              <a:t>)×2</a:t>
            </a:r>
            <a:r>
              <a:rPr sz="2625" spc="-15" baseline="20634" dirty="0">
                <a:latin typeface="Trebuchet MS"/>
                <a:cs typeface="Trebuchet MS"/>
              </a:rPr>
              <a:t>127</a:t>
            </a:r>
            <a:endParaRPr sz="2625" baseline="20634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85627" y="9031568"/>
            <a:ext cx="8022590" cy="394970"/>
            <a:chOff x="5285627" y="9031568"/>
            <a:chExt cx="8022590" cy="394970"/>
          </a:xfrm>
        </p:grpSpPr>
        <p:sp>
          <p:nvSpPr>
            <p:cNvPr id="27" name="object 27"/>
            <p:cNvSpPr/>
            <p:nvPr/>
          </p:nvSpPr>
          <p:spPr>
            <a:xfrm>
              <a:off x="5296098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30596" y="904581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97228" y="903156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386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0233" y="7225026"/>
            <a:ext cx="606767" cy="63872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0233" y="5619946"/>
            <a:ext cx="606767" cy="63872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8426" y="7233849"/>
            <a:ext cx="606768" cy="638723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4</a:t>
            </a:fld>
            <a:endParaRPr spc="4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82435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Numeric</a:t>
            </a:r>
            <a:r>
              <a:rPr spc="-305" dirty="0"/>
              <a:t> </a:t>
            </a:r>
            <a:r>
              <a:rPr dirty="0"/>
              <a:t>Data</a:t>
            </a:r>
            <a:r>
              <a:rPr spc="-305" dirty="0"/>
              <a:t> </a:t>
            </a:r>
            <a:r>
              <a:rPr spc="-1019" dirty="0"/>
              <a:t>T</a:t>
            </a:r>
            <a:r>
              <a:rPr spc="-220" dirty="0"/>
              <a:t>y</a:t>
            </a:r>
            <a:r>
              <a:rPr spc="-215" dirty="0"/>
              <a:t>pe</a:t>
            </a:r>
            <a:r>
              <a:rPr spc="-7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039" y="3911789"/>
            <a:ext cx="205740" cy="3268979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4050" spc="-775" dirty="0">
                <a:latin typeface="Trebuchet MS"/>
                <a:cs typeface="Trebuchet MS"/>
              </a:rPr>
              <a:t>•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050" spc="-775" dirty="0">
                <a:latin typeface="Trebuchet MS"/>
                <a:cs typeface="Trebuchet MS"/>
              </a:rPr>
              <a:t>•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050" spc="-775" dirty="0">
                <a:latin typeface="Trebuchet MS"/>
                <a:cs typeface="Trebuchet MS"/>
              </a:rPr>
              <a:t>•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050" spc="-775" dirty="0">
                <a:latin typeface="Trebuchet MS"/>
                <a:cs typeface="Trebuchet MS"/>
              </a:rPr>
              <a:t>•</a:t>
            </a:r>
            <a:endParaRPr sz="40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33802" y="3167442"/>
          <a:ext cx="502920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4736" y="1906490"/>
            <a:ext cx="1844484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02284">
              <a:lnSpc>
                <a:spcPct val="100000"/>
              </a:lnSpc>
              <a:spcBef>
                <a:spcPts val="95"/>
              </a:spcBef>
              <a:buSzPct val="122727"/>
              <a:buFont typeface="Trebuchet MS"/>
              <a:buChar char="•"/>
              <a:tabLst>
                <a:tab pos="527685" algn="l"/>
              </a:tabLst>
            </a:pPr>
            <a:r>
              <a:rPr sz="3300" b="1" spc="-40" dirty="0">
                <a:latin typeface="Arial"/>
                <a:cs typeface="Arial"/>
              </a:rPr>
              <a:t>Question</a:t>
            </a:r>
            <a:r>
              <a:rPr sz="3300" spc="-40" dirty="0">
                <a:latin typeface="Trebuchet MS"/>
                <a:cs typeface="Trebuchet MS"/>
              </a:rPr>
              <a:t>: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What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is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spc="-70" dirty="0">
                <a:latin typeface="Trebuchet MS"/>
                <a:cs typeface="Trebuchet MS"/>
              </a:rPr>
              <a:t>the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spc="-35" dirty="0">
                <a:latin typeface="Trebuchet MS"/>
                <a:cs typeface="Trebuchet MS"/>
              </a:rPr>
              <a:t>following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spc="170" dirty="0">
                <a:latin typeface="Trebuchet MS"/>
                <a:cs typeface="Trebuchet MS"/>
              </a:rPr>
              <a:t>IEEE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spc="-105" dirty="0">
                <a:latin typeface="Trebuchet MS"/>
                <a:cs typeface="Trebuchet MS"/>
              </a:rPr>
              <a:t>half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precision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spc="55" dirty="0">
                <a:latin typeface="Trebuchet MS"/>
                <a:cs typeface="Trebuchet MS"/>
              </a:rPr>
              <a:t>(IEEE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FP16)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number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in</a:t>
            </a:r>
            <a:r>
              <a:rPr sz="3300" spc="-9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decimal?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5"/>
              </a:spcBef>
            </a:pPr>
            <a:endParaRPr sz="3300">
              <a:latin typeface="Trebuchet MS"/>
              <a:cs typeface="Trebuchet MS"/>
            </a:endParaRPr>
          </a:p>
          <a:p>
            <a:pPr marR="17780" algn="r">
              <a:lnSpc>
                <a:spcPct val="100000"/>
              </a:lnSpc>
              <a:spcBef>
                <a:spcPts val="5"/>
              </a:spcBef>
            </a:pPr>
            <a:r>
              <a:rPr sz="3300" dirty="0">
                <a:latin typeface="Trebuchet MS"/>
                <a:cs typeface="Trebuchet MS"/>
              </a:rPr>
              <a:t>Exponent</a:t>
            </a:r>
            <a:r>
              <a:rPr sz="3300" spc="5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Bias</a:t>
            </a:r>
            <a:r>
              <a:rPr sz="3300" spc="15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=</a:t>
            </a:r>
            <a:r>
              <a:rPr sz="3300" spc="15" dirty="0">
                <a:latin typeface="Trebuchet MS"/>
                <a:cs typeface="Trebuchet MS"/>
              </a:rPr>
              <a:t> </a:t>
            </a:r>
            <a:r>
              <a:rPr sz="3300" spc="65" dirty="0">
                <a:latin typeface="Trebuchet MS"/>
                <a:cs typeface="Trebuchet MS"/>
              </a:rPr>
              <a:t>15</a:t>
            </a:r>
            <a:r>
              <a:rPr sz="3300" spc="97" baseline="-6313" dirty="0">
                <a:latin typeface="Trebuchet MS"/>
                <a:cs typeface="Trebuchet MS"/>
              </a:rPr>
              <a:t>10</a:t>
            </a:r>
            <a:endParaRPr sz="3300" baseline="-6313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19162" y="6283240"/>
            <a:ext cx="213995" cy="300355"/>
            <a:chOff x="6819162" y="6283240"/>
            <a:chExt cx="213995" cy="300355"/>
          </a:xfrm>
        </p:grpSpPr>
        <p:sp>
          <p:nvSpPr>
            <p:cNvPr id="7" name="object 7"/>
            <p:cNvSpPr/>
            <p:nvPr/>
          </p:nvSpPr>
          <p:spPr>
            <a:xfrm>
              <a:off x="6925965" y="6283240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0"/>
                  </a:moveTo>
                  <a:lnTo>
                    <a:pt x="0" y="86505"/>
                  </a:lnTo>
                  <a:lnTo>
                    <a:pt x="0" y="112682"/>
                  </a:lnTo>
                </a:path>
              </a:pathLst>
            </a:custGeom>
            <a:ln w="52354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162" y="6369745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213606" y="0"/>
                  </a:moveTo>
                  <a:lnTo>
                    <a:pt x="0" y="0"/>
                  </a:lnTo>
                  <a:lnTo>
                    <a:pt x="106803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072225" y="5419657"/>
            <a:ext cx="1200785" cy="1200785"/>
            <a:chOff x="8072225" y="5419657"/>
            <a:chExt cx="1200785" cy="1200785"/>
          </a:xfrm>
        </p:grpSpPr>
        <p:sp>
          <p:nvSpPr>
            <p:cNvPr id="10" name="object 10"/>
            <p:cNvSpPr/>
            <p:nvPr/>
          </p:nvSpPr>
          <p:spPr>
            <a:xfrm>
              <a:off x="8204757" y="5445834"/>
              <a:ext cx="1042035" cy="1042035"/>
            </a:xfrm>
            <a:custGeom>
              <a:avLst/>
              <a:gdLst/>
              <a:ahLst/>
              <a:cxnLst/>
              <a:rect l="l" t="t" r="r" b="b"/>
              <a:pathLst>
                <a:path w="1042034" h="1042035">
                  <a:moveTo>
                    <a:pt x="1041676" y="0"/>
                  </a:moveTo>
                  <a:lnTo>
                    <a:pt x="18510" y="1023166"/>
                  </a:lnTo>
                  <a:lnTo>
                    <a:pt x="0" y="1041676"/>
                  </a:lnTo>
                </a:path>
              </a:pathLst>
            </a:custGeom>
            <a:ln w="52354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72225" y="6393479"/>
              <a:ext cx="226695" cy="226695"/>
            </a:xfrm>
            <a:custGeom>
              <a:avLst/>
              <a:gdLst/>
              <a:ahLst/>
              <a:cxnLst/>
              <a:rect l="l" t="t" r="r" b="b"/>
              <a:pathLst>
                <a:path w="226695" h="226695">
                  <a:moveTo>
                    <a:pt x="75521" y="0"/>
                  </a:moveTo>
                  <a:lnTo>
                    <a:pt x="0" y="226562"/>
                  </a:lnTo>
                  <a:lnTo>
                    <a:pt x="226563" y="151041"/>
                  </a:lnTo>
                  <a:lnTo>
                    <a:pt x="75521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630545">
              <a:lnSpc>
                <a:spcPct val="100000"/>
              </a:lnSpc>
              <a:spcBef>
                <a:spcPts val="420"/>
              </a:spcBef>
              <a:tabLst>
                <a:tab pos="6332855" algn="l"/>
                <a:tab pos="8717915" algn="l"/>
              </a:tabLst>
            </a:pPr>
            <a:r>
              <a:rPr sz="1950" spc="85" dirty="0"/>
              <a:t>Sign</a:t>
            </a:r>
            <a:r>
              <a:rPr sz="1950" dirty="0"/>
              <a:t>	</a:t>
            </a:r>
            <a:r>
              <a:rPr sz="1950" spc="70" dirty="0"/>
              <a:t>5</a:t>
            </a:r>
            <a:r>
              <a:rPr sz="1950" spc="-70" dirty="0"/>
              <a:t> </a:t>
            </a:r>
            <a:r>
              <a:rPr sz="1950" spc="-45" dirty="0"/>
              <a:t>bit</a:t>
            </a:r>
            <a:r>
              <a:rPr sz="1950" spc="-70" dirty="0"/>
              <a:t> </a:t>
            </a:r>
            <a:r>
              <a:rPr sz="1950" spc="-10" dirty="0"/>
              <a:t>Exponent</a:t>
            </a:r>
            <a:r>
              <a:rPr sz="1950" dirty="0"/>
              <a:t>	</a:t>
            </a:r>
            <a:r>
              <a:rPr sz="1950" spc="70" dirty="0"/>
              <a:t>10</a:t>
            </a:r>
            <a:r>
              <a:rPr sz="1950" spc="-70" dirty="0"/>
              <a:t> </a:t>
            </a:r>
            <a:r>
              <a:rPr sz="1950" spc="-45" dirty="0"/>
              <a:t>bit</a:t>
            </a:r>
            <a:r>
              <a:rPr sz="1950" spc="-65" dirty="0"/>
              <a:t> </a:t>
            </a:r>
            <a:r>
              <a:rPr sz="1950" spc="-10" dirty="0"/>
              <a:t>Fraction</a:t>
            </a:r>
            <a:endParaRPr sz="1950"/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pc="55" dirty="0"/>
              <a:t>Sign:</a:t>
            </a:r>
            <a:r>
              <a:rPr spc="-70" dirty="0"/>
              <a:t> </a:t>
            </a:r>
            <a:r>
              <a:rPr spc="10" dirty="0"/>
              <a:t>-</a:t>
            </a:r>
          </a:p>
          <a:p>
            <a:pPr marL="50800">
              <a:lnSpc>
                <a:spcPct val="100000"/>
              </a:lnSpc>
              <a:spcBef>
                <a:spcPts val="2420"/>
              </a:spcBef>
            </a:pPr>
            <a:r>
              <a:rPr dirty="0"/>
              <a:t>Exponent:</a:t>
            </a:r>
            <a:r>
              <a:rPr spc="-80" dirty="0"/>
              <a:t> </a:t>
            </a:r>
            <a:r>
              <a:rPr spc="95" dirty="0"/>
              <a:t>10001</a:t>
            </a:r>
            <a:r>
              <a:rPr sz="3300" spc="142" baseline="-6313" dirty="0"/>
              <a:t>2</a:t>
            </a:r>
            <a:r>
              <a:rPr sz="3300" spc="382" baseline="-6313" dirty="0"/>
              <a:t> </a:t>
            </a:r>
            <a:r>
              <a:rPr sz="3300" spc="60" dirty="0"/>
              <a:t>-</a:t>
            </a:r>
            <a:r>
              <a:rPr sz="3300" spc="-75" dirty="0"/>
              <a:t> </a:t>
            </a:r>
            <a:r>
              <a:rPr sz="3300" spc="85" dirty="0"/>
              <a:t>15</a:t>
            </a:r>
            <a:r>
              <a:rPr sz="3300" spc="127" baseline="-6313" dirty="0"/>
              <a:t>10</a:t>
            </a:r>
            <a:r>
              <a:rPr sz="3300" spc="382" baseline="-6313" dirty="0"/>
              <a:t> </a:t>
            </a:r>
            <a:r>
              <a:rPr sz="3300" spc="240" dirty="0"/>
              <a:t>=</a:t>
            </a:r>
            <a:r>
              <a:rPr sz="3300" spc="-80" dirty="0"/>
              <a:t> </a:t>
            </a:r>
            <a:r>
              <a:rPr sz="3300" spc="85" dirty="0"/>
              <a:t>17</a:t>
            </a:r>
            <a:r>
              <a:rPr sz="3300" spc="127" baseline="-6313" dirty="0"/>
              <a:t>10</a:t>
            </a:r>
            <a:r>
              <a:rPr sz="3300" spc="382" baseline="-6313" dirty="0"/>
              <a:t> </a:t>
            </a:r>
            <a:r>
              <a:rPr sz="3300" spc="60" dirty="0"/>
              <a:t>-</a:t>
            </a:r>
            <a:r>
              <a:rPr sz="3300" spc="-75" dirty="0"/>
              <a:t> </a:t>
            </a:r>
            <a:r>
              <a:rPr sz="3300" spc="85" dirty="0"/>
              <a:t>15</a:t>
            </a:r>
            <a:r>
              <a:rPr sz="3300" spc="127" baseline="-6313" dirty="0"/>
              <a:t>10</a:t>
            </a:r>
            <a:r>
              <a:rPr sz="3300" spc="382" baseline="-6313" dirty="0"/>
              <a:t> </a:t>
            </a:r>
            <a:r>
              <a:rPr sz="3300" spc="240" dirty="0"/>
              <a:t>=</a:t>
            </a:r>
            <a:r>
              <a:rPr sz="3300" spc="-75" dirty="0"/>
              <a:t> </a:t>
            </a:r>
            <a:r>
              <a:rPr sz="3300" spc="55" dirty="0"/>
              <a:t>2</a:t>
            </a:r>
            <a:r>
              <a:rPr sz="3300" spc="82" baseline="-6313" dirty="0"/>
              <a:t>10</a:t>
            </a:r>
            <a:endParaRPr sz="3300" baseline="-6313"/>
          </a:p>
          <a:p>
            <a:pPr marL="50800">
              <a:lnSpc>
                <a:spcPct val="100000"/>
              </a:lnSpc>
              <a:spcBef>
                <a:spcPts val="2425"/>
              </a:spcBef>
              <a:tabLst>
                <a:tab pos="4895850" algn="l"/>
              </a:tabLst>
            </a:pPr>
            <a:r>
              <a:rPr spc="-50" dirty="0"/>
              <a:t>Fraction:</a:t>
            </a:r>
            <a:r>
              <a:rPr spc="-125" dirty="0"/>
              <a:t> </a:t>
            </a:r>
            <a:r>
              <a:rPr spc="100" dirty="0"/>
              <a:t>1100000000</a:t>
            </a:r>
            <a:r>
              <a:rPr sz="3300" spc="150" baseline="-6313" dirty="0"/>
              <a:t>2</a:t>
            </a:r>
            <a:r>
              <a:rPr sz="3300" spc="315" baseline="-6313" dirty="0"/>
              <a:t> </a:t>
            </a:r>
            <a:r>
              <a:rPr sz="3300" spc="190" dirty="0"/>
              <a:t>=</a:t>
            </a:r>
            <a:r>
              <a:rPr sz="3300" dirty="0"/>
              <a:t>	</a:t>
            </a:r>
            <a:r>
              <a:rPr sz="3300" spc="-10" dirty="0"/>
              <a:t>0.75</a:t>
            </a:r>
            <a:r>
              <a:rPr sz="3300" spc="-15" baseline="-6313" dirty="0"/>
              <a:t>10</a:t>
            </a:r>
            <a:endParaRPr sz="3300" baseline="-6313"/>
          </a:p>
          <a:p>
            <a:pPr marL="50800">
              <a:lnSpc>
                <a:spcPct val="100000"/>
              </a:lnSpc>
              <a:spcBef>
                <a:spcPts val="2425"/>
              </a:spcBef>
            </a:pPr>
            <a:r>
              <a:rPr dirty="0"/>
              <a:t>Decimal</a:t>
            </a:r>
            <a:r>
              <a:rPr spc="-85" dirty="0"/>
              <a:t> </a:t>
            </a:r>
            <a:r>
              <a:rPr spc="50" dirty="0"/>
              <a:t>Answer</a:t>
            </a:r>
            <a:r>
              <a:rPr spc="-85" dirty="0"/>
              <a:t> </a:t>
            </a:r>
            <a:r>
              <a:rPr spc="240" dirty="0"/>
              <a:t>=</a:t>
            </a:r>
            <a:r>
              <a:rPr spc="-80" dirty="0"/>
              <a:t> </a:t>
            </a:r>
            <a:r>
              <a:rPr spc="60" dirty="0"/>
              <a:t>-</a:t>
            </a:r>
            <a:r>
              <a:rPr spc="-85" dirty="0"/>
              <a:t> </a:t>
            </a:r>
            <a:r>
              <a:rPr spc="-95" dirty="0"/>
              <a:t>(1</a:t>
            </a:r>
            <a:r>
              <a:rPr spc="-80" dirty="0"/>
              <a:t> </a:t>
            </a:r>
            <a:r>
              <a:rPr spc="240" dirty="0"/>
              <a:t>+</a:t>
            </a:r>
            <a:r>
              <a:rPr spc="-85" dirty="0"/>
              <a:t> </a:t>
            </a:r>
            <a:r>
              <a:rPr spc="-60" dirty="0"/>
              <a:t>0.75)</a:t>
            </a:r>
            <a:r>
              <a:rPr spc="-80" dirty="0"/>
              <a:t> </a:t>
            </a:r>
            <a:r>
              <a:rPr spc="240" dirty="0"/>
              <a:t>×</a:t>
            </a:r>
            <a:r>
              <a:rPr spc="-85" dirty="0"/>
              <a:t> </a:t>
            </a:r>
            <a:r>
              <a:rPr spc="85" dirty="0"/>
              <a:t>2</a:t>
            </a:r>
            <a:r>
              <a:rPr sz="3300" spc="127" baseline="20202" dirty="0"/>
              <a:t>2</a:t>
            </a:r>
            <a:r>
              <a:rPr sz="3300" spc="375" baseline="20202" dirty="0"/>
              <a:t> </a:t>
            </a:r>
            <a:r>
              <a:rPr sz="3300" spc="240" dirty="0"/>
              <a:t>=</a:t>
            </a:r>
            <a:r>
              <a:rPr sz="3300" spc="-85" dirty="0"/>
              <a:t> </a:t>
            </a:r>
            <a:r>
              <a:rPr sz="3300" dirty="0"/>
              <a:t>-1.75</a:t>
            </a:r>
            <a:r>
              <a:rPr sz="3300" spc="-80" dirty="0"/>
              <a:t> </a:t>
            </a:r>
            <a:r>
              <a:rPr sz="3300" spc="240" dirty="0"/>
              <a:t>×</a:t>
            </a:r>
            <a:r>
              <a:rPr sz="3300" spc="-85" dirty="0"/>
              <a:t> </a:t>
            </a:r>
            <a:r>
              <a:rPr sz="3300" spc="85" dirty="0"/>
              <a:t>2</a:t>
            </a:r>
            <a:r>
              <a:rPr sz="3300" spc="127" baseline="20202" dirty="0"/>
              <a:t>2</a:t>
            </a:r>
            <a:r>
              <a:rPr sz="3300" spc="375" baseline="20202" dirty="0"/>
              <a:t> </a:t>
            </a:r>
            <a:r>
              <a:rPr sz="3300" spc="240" dirty="0"/>
              <a:t>=</a:t>
            </a:r>
            <a:r>
              <a:rPr sz="3300" spc="-85" dirty="0"/>
              <a:t> </a:t>
            </a:r>
            <a:r>
              <a:rPr sz="3300" spc="-20" dirty="0"/>
              <a:t>-</a:t>
            </a:r>
            <a:r>
              <a:rPr sz="3300" spc="-10" dirty="0"/>
              <a:t>7.0</a:t>
            </a:r>
            <a:r>
              <a:rPr sz="3300" spc="-15" baseline="-6313" dirty="0"/>
              <a:t>10</a:t>
            </a:r>
            <a:endParaRPr sz="3300" baseline="-6313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5</a:t>
            </a:fld>
            <a:endParaRPr spc="4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33802" y="7743219"/>
          <a:ext cx="502920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DBA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0C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1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600" spc="45" dirty="0">
                          <a:latin typeface="Trebuchet MS"/>
                          <a:cs typeface="Trebuchet MS"/>
                        </a:rPr>
                        <a:t>0</a:t>
                      </a:r>
                      <a:endParaRPr sz="26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B6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6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824357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Numeric</a:t>
            </a:r>
            <a:r>
              <a:rPr spc="-305" dirty="0"/>
              <a:t> </a:t>
            </a:r>
            <a:r>
              <a:rPr dirty="0"/>
              <a:t>Data</a:t>
            </a:r>
            <a:r>
              <a:rPr spc="-305" dirty="0"/>
              <a:t> </a:t>
            </a:r>
            <a:r>
              <a:rPr spc="-1019" dirty="0"/>
              <a:t>T</a:t>
            </a:r>
            <a:r>
              <a:rPr spc="-220" dirty="0"/>
              <a:t>y</a:t>
            </a:r>
            <a:r>
              <a:rPr spc="-215" dirty="0"/>
              <a:t>pe</a:t>
            </a:r>
            <a:r>
              <a:rPr spc="-7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4736" y="1906490"/>
            <a:ext cx="1111504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02284">
              <a:lnSpc>
                <a:spcPct val="100000"/>
              </a:lnSpc>
              <a:spcBef>
                <a:spcPts val="95"/>
              </a:spcBef>
              <a:buSzPct val="122727"/>
              <a:buFont typeface="Trebuchet MS"/>
              <a:buChar char="•"/>
              <a:tabLst>
                <a:tab pos="527685" algn="l"/>
              </a:tabLst>
            </a:pPr>
            <a:r>
              <a:rPr sz="3300" b="1" spc="-40" dirty="0">
                <a:latin typeface="Arial"/>
                <a:cs typeface="Arial"/>
              </a:rPr>
              <a:t>Question</a:t>
            </a:r>
            <a:r>
              <a:rPr sz="3300" spc="-40" dirty="0">
                <a:latin typeface="Trebuchet MS"/>
                <a:cs typeface="Trebuchet MS"/>
              </a:rPr>
              <a:t>:</a:t>
            </a:r>
            <a:r>
              <a:rPr sz="3300" spc="-14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What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is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spc="-70" dirty="0">
                <a:latin typeface="Trebuchet MS"/>
                <a:cs typeface="Trebuchet MS"/>
              </a:rPr>
              <a:t>the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decimal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2.5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spc="-30" dirty="0">
                <a:latin typeface="Trebuchet MS"/>
                <a:cs typeface="Trebuchet MS"/>
              </a:rPr>
              <a:t>in</a:t>
            </a:r>
            <a:r>
              <a:rPr sz="3300" spc="-14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Brain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spc="-20" dirty="0">
                <a:latin typeface="Trebuchet MS"/>
                <a:cs typeface="Trebuchet MS"/>
              </a:rPr>
              <a:t>Float</a:t>
            </a:r>
            <a:r>
              <a:rPr sz="3300" spc="-140" dirty="0">
                <a:latin typeface="Trebuchet MS"/>
                <a:cs typeface="Trebuchet MS"/>
              </a:rPr>
              <a:t> </a:t>
            </a:r>
            <a:r>
              <a:rPr sz="3300" spc="80" dirty="0">
                <a:latin typeface="Trebuchet MS"/>
                <a:cs typeface="Trebuchet MS"/>
              </a:rPr>
              <a:t>(BF16)?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5"/>
              </a:spcBef>
            </a:pPr>
            <a:endParaRPr sz="3300">
              <a:latin typeface="Trebuchet MS"/>
              <a:cs typeface="Trebuchet MS"/>
            </a:endParaRPr>
          </a:p>
          <a:p>
            <a:pPr marR="17780" algn="r">
              <a:lnSpc>
                <a:spcPct val="100000"/>
              </a:lnSpc>
              <a:spcBef>
                <a:spcPts val="5"/>
              </a:spcBef>
            </a:pPr>
            <a:r>
              <a:rPr sz="3300" dirty="0">
                <a:latin typeface="Trebuchet MS"/>
                <a:cs typeface="Trebuchet MS"/>
              </a:rPr>
              <a:t>2.5</a:t>
            </a:r>
            <a:r>
              <a:rPr sz="3300" baseline="-6313" dirty="0">
                <a:latin typeface="Trebuchet MS"/>
                <a:cs typeface="Trebuchet MS"/>
              </a:rPr>
              <a:t>10</a:t>
            </a:r>
            <a:r>
              <a:rPr sz="3300" spc="442" baseline="-6313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=</a:t>
            </a:r>
            <a:r>
              <a:rPr sz="3300" spc="-3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1.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25</a:t>
            </a:r>
            <a:r>
              <a:rPr sz="3300" baseline="-6313" dirty="0">
                <a:latin typeface="Trebuchet MS"/>
                <a:cs typeface="Trebuchet MS"/>
              </a:rPr>
              <a:t>10</a:t>
            </a:r>
            <a:r>
              <a:rPr sz="3300" spc="450" baseline="-6313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×</a:t>
            </a:r>
            <a:r>
              <a:rPr sz="3300" spc="-35" dirty="0">
                <a:latin typeface="Trebuchet MS"/>
                <a:cs typeface="Trebuchet MS"/>
              </a:rPr>
              <a:t> </a:t>
            </a:r>
            <a:r>
              <a:rPr sz="3300" spc="60" dirty="0">
                <a:latin typeface="Trebuchet MS"/>
                <a:cs typeface="Trebuchet MS"/>
              </a:rPr>
              <a:t>2</a:t>
            </a:r>
            <a:r>
              <a:rPr sz="3300" u="sng" spc="89" baseline="20202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endParaRPr sz="3300" baseline="20202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039" y="3837236"/>
            <a:ext cx="205740" cy="3268979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4050" spc="-775" dirty="0">
                <a:latin typeface="Trebuchet MS"/>
                <a:cs typeface="Trebuchet MS"/>
              </a:rPr>
              <a:t>•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050" spc="-775" dirty="0">
                <a:latin typeface="Trebuchet MS"/>
                <a:cs typeface="Trebuchet MS"/>
              </a:rPr>
              <a:t>•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050" spc="-775" dirty="0">
                <a:latin typeface="Trebuchet MS"/>
                <a:cs typeface="Trebuchet MS"/>
              </a:rPr>
              <a:t>•</a:t>
            </a: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4050" spc="-775" dirty="0">
                <a:latin typeface="Trebuchet MS"/>
                <a:cs typeface="Trebuchet MS"/>
              </a:rPr>
              <a:t>•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77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Sign:</a:t>
            </a:r>
            <a:r>
              <a:rPr spc="-70" dirty="0"/>
              <a:t> </a:t>
            </a:r>
            <a:r>
              <a:rPr spc="190" dirty="0"/>
              <a:t>+</a:t>
            </a:r>
          </a:p>
          <a:p>
            <a:pPr marL="50800">
              <a:lnSpc>
                <a:spcPct val="100000"/>
              </a:lnSpc>
              <a:spcBef>
                <a:spcPts val="2425"/>
              </a:spcBef>
            </a:pPr>
            <a:r>
              <a:rPr dirty="0"/>
              <a:t>Exponent</a:t>
            </a:r>
            <a:r>
              <a:rPr spc="-60" dirty="0"/>
              <a:t> </a:t>
            </a:r>
            <a:r>
              <a:rPr spc="-10" dirty="0"/>
              <a:t>Binary:</a:t>
            </a:r>
            <a:r>
              <a:rPr spc="-55" dirty="0"/>
              <a:t> </a:t>
            </a:r>
            <a:r>
              <a:rPr spc="80" dirty="0"/>
              <a:t>1</a:t>
            </a:r>
            <a:r>
              <a:rPr sz="3300" spc="120" baseline="-6313" dirty="0"/>
              <a:t>10</a:t>
            </a:r>
            <a:r>
              <a:rPr sz="3300" spc="412" baseline="-6313" dirty="0"/>
              <a:t> </a:t>
            </a:r>
            <a:r>
              <a:rPr sz="3300" spc="240" dirty="0"/>
              <a:t>+</a:t>
            </a:r>
            <a:r>
              <a:rPr sz="3300" spc="-60" dirty="0"/>
              <a:t> </a:t>
            </a:r>
            <a:r>
              <a:rPr sz="3300" spc="85" dirty="0"/>
              <a:t>127</a:t>
            </a:r>
            <a:r>
              <a:rPr sz="3300" spc="127" baseline="-6313" dirty="0"/>
              <a:t>10</a:t>
            </a:r>
            <a:r>
              <a:rPr sz="3300" spc="412" baseline="-6313" dirty="0"/>
              <a:t> </a:t>
            </a:r>
            <a:r>
              <a:rPr sz="3300" spc="240" dirty="0"/>
              <a:t>=</a:t>
            </a:r>
            <a:r>
              <a:rPr sz="3300" spc="-55" dirty="0"/>
              <a:t> </a:t>
            </a:r>
            <a:r>
              <a:rPr sz="3300" spc="85" dirty="0"/>
              <a:t>128</a:t>
            </a:r>
            <a:r>
              <a:rPr sz="3300" spc="127" baseline="-6313" dirty="0"/>
              <a:t>10</a:t>
            </a:r>
            <a:r>
              <a:rPr sz="3300" spc="405" baseline="-6313" dirty="0"/>
              <a:t> </a:t>
            </a:r>
            <a:r>
              <a:rPr sz="3300" spc="240" dirty="0"/>
              <a:t>=</a:t>
            </a:r>
            <a:r>
              <a:rPr sz="3300" spc="-55" dirty="0"/>
              <a:t> </a:t>
            </a:r>
            <a:r>
              <a:rPr sz="3300" spc="85" dirty="0"/>
              <a:t>10000000</a:t>
            </a:r>
            <a:r>
              <a:rPr sz="3300" spc="127" baseline="-6313" dirty="0"/>
              <a:t>2</a:t>
            </a:r>
            <a:endParaRPr sz="3300" baseline="-6313"/>
          </a:p>
          <a:p>
            <a:pPr marL="50800" marR="2923540">
              <a:lnSpc>
                <a:spcPct val="161200"/>
              </a:lnSpc>
            </a:pPr>
            <a:r>
              <a:rPr spc="-20" dirty="0"/>
              <a:t>Fraction</a:t>
            </a:r>
            <a:r>
              <a:rPr spc="-105" dirty="0"/>
              <a:t> </a:t>
            </a:r>
            <a:r>
              <a:rPr spc="-10" dirty="0"/>
              <a:t>Binary:</a:t>
            </a:r>
            <a:r>
              <a:rPr spc="-100" dirty="0"/>
              <a:t> </a:t>
            </a:r>
            <a:r>
              <a:rPr dirty="0"/>
              <a:t>0.25</a:t>
            </a:r>
            <a:r>
              <a:rPr sz="3300" baseline="-6313" dirty="0"/>
              <a:t>10</a:t>
            </a:r>
            <a:r>
              <a:rPr sz="3300" spc="345" baseline="-6313" dirty="0"/>
              <a:t> </a:t>
            </a:r>
            <a:r>
              <a:rPr sz="3300" spc="240" dirty="0"/>
              <a:t>=</a:t>
            </a:r>
            <a:r>
              <a:rPr sz="3300" spc="-100" dirty="0"/>
              <a:t> </a:t>
            </a:r>
            <a:r>
              <a:rPr sz="3300" spc="85" dirty="0"/>
              <a:t>0100000</a:t>
            </a:r>
            <a:r>
              <a:rPr sz="3300" spc="127" baseline="-6313" dirty="0"/>
              <a:t>2 </a:t>
            </a:r>
            <a:r>
              <a:rPr sz="3300" dirty="0"/>
              <a:t>Binary</a:t>
            </a:r>
            <a:r>
              <a:rPr sz="3300" spc="10" dirty="0"/>
              <a:t> </a:t>
            </a:r>
            <a:r>
              <a:rPr sz="3300" spc="40" dirty="0"/>
              <a:t>Answer</a:t>
            </a:r>
            <a:endParaRPr sz="3300"/>
          </a:p>
        </p:txBody>
      </p:sp>
      <p:sp>
        <p:nvSpPr>
          <p:cNvPr id="7" name="object 7"/>
          <p:cNvSpPr txBox="1"/>
          <p:nvPr/>
        </p:nvSpPr>
        <p:spPr>
          <a:xfrm>
            <a:off x="15050738" y="3155986"/>
            <a:ext cx="428498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dirty="0">
                <a:latin typeface="Trebuchet MS"/>
                <a:cs typeface="Trebuchet MS"/>
              </a:rPr>
              <a:t>Exponent</a:t>
            </a:r>
            <a:r>
              <a:rPr sz="3300" spc="5" dirty="0">
                <a:latin typeface="Trebuchet MS"/>
                <a:cs typeface="Trebuchet MS"/>
              </a:rPr>
              <a:t> </a:t>
            </a:r>
            <a:r>
              <a:rPr sz="3300" spc="130" dirty="0">
                <a:latin typeface="Trebuchet MS"/>
                <a:cs typeface="Trebuchet MS"/>
              </a:rPr>
              <a:t>Bias</a:t>
            </a:r>
            <a:r>
              <a:rPr sz="3300" spc="15" dirty="0">
                <a:latin typeface="Trebuchet MS"/>
                <a:cs typeface="Trebuchet MS"/>
              </a:rPr>
              <a:t> </a:t>
            </a:r>
            <a:r>
              <a:rPr sz="3300" spc="240" dirty="0">
                <a:latin typeface="Trebuchet MS"/>
                <a:cs typeface="Trebuchet MS"/>
              </a:rPr>
              <a:t>=</a:t>
            </a:r>
            <a:r>
              <a:rPr sz="3300" spc="15" dirty="0">
                <a:latin typeface="Trebuchet MS"/>
                <a:cs typeface="Trebuchet MS"/>
              </a:rPr>
              <a:t> </a:t>
            </a:r>
            <a:r>
              <a:rPr sz="3300" spc="75" dirty="0">
                <a:latin typeface="Trebuchet MS"/>
                <a:cs typeface="Trebuchet MS"/>
              </a:rPr>
              <a:t>127</a:t>
            </a:r>
            <a:r>
              <a:rPr sz="3300" spc="112" baseline="-6313" dirty="0">
                <a:latin typeface="Trebuchet MS"/>
                <a:cs typeface="Trebuchet MS"/>
              </a:rPr>
              <a:t>10</a:t>
            </a:r>
            <a:endParaRPr sz="3300" baseline="-631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2382" y="8344314"/>
            <a:ext cx="5283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85" dirty="0">
                <a:latin typeface="Trebuchet MS"/>
                <a:cs typeface="Trebuchet MS"/>
              </a:rPr>
              <a:t>Sign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3938" y="8344314"/>
            <a:ext cx="165988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0" dirty="0">
                <a:latin typeface="Trebuchet MS"/>
                <a:cs typeface="Trebuchet MS"/>
              </a:rPr>
              <a:t>8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bit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Exponent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7508" y="8344314"/>
            <a:ext cx="150558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70" dirty="0">
                <a:latin typeface="Trebuchet MS"/>
                <a:cs typeface="Trebuchet MS"/>
              </a:rPr>
              <a:t>7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-45" dirty="0">
                <a:latin typeface="Trebuchet MS"/>
                <a:cs typeface="Trebuchet MS"/>
              </a:rPr>
              <a:t>bit</a:t>
            </a:r>
            <a:r>
              <a:rPr sz="1950" spc="-70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Fraction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7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14" dirty="0"/>
              <a:t>Numeric</a:t>
            </a:r>
            <a:r>
              <a:rPr spc="-305" dirty="0"/>
              <a:t> </a:t>
            </a:r>
            <a:r>
              <a:rPr dirty="0"/>
              <a:t>Data</a:t>
            </a:r>
            <a:r>
              <a:rPr spc="-305" dirty="0"/>
              <a:t> </a:t>
            </a:r>
            <a:r>
              <a:rPr spc="-1019" dirty="0"/>
              <a:t>T</a:t>
            </a:r>
            <a:r>
              <a:rPr spc="-220" dirty="0"/>
              <a:t>y</a:t>
            </a:r>
            <a:r>
              <a:rPr spc="-215" dirty="0"/>
              <a:t>pe</a:t>
            </a:r>
            <a:r>
              <a:rPr spc="-70" dirty="0"/>
              <a:t>s</a:t>
            </a:r>
            <a:r>
              <a:rPr lang="zh-CN" altLang="en-US" spc="-70" dirty="0"/>
              <a:t> </a:t>
            </a:r>
            <a:r>
              <a:rPr lang="en-US" altLang="zh-CN" spc="-70" dirty="0"/>
              <a:t>(</a:t>
            </a:r>
            <a:r>
              <a:rPr lang="en-US" dirty="0" err="1"/>
              <a:t>Microscaling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EBFFC-A2E1-064E-A39A-D50BC616C892}"/>
              </a:ext>
            </a:extLst>
          </p:cNvPr>
          <p:cNvSpPr txBox="1"/>
          <p:nvPr/>
        </p:nvSpPr>
        <p:spPr>
          <a:xfrm>
            <a:off x="214300" y="2182728"/>
            <a:ext cx="8077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MX-compliant format is characterized by three components: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Scale (𝑋) data type / encoding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Private elements (𝑃𝑖) data type / encoding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Scaling block size (𝑘)</a:t>
            </a:r>
          </a:p>
          <a:p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bit widths are represented by the following symbols: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encode the shared scale </a:t>
            </a:r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</a:rPr>
              <a:t>𝑋</a:t>
            </a:r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</a:rPr>
              <a:t>•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number of bits used to represent each element </a:t>
            </a:r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</a:rPr>
              <a:t>𝑃𝑖</a:t>
            </a:r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A002F8-B141-B8AD-6990-F460950A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43" y="2152105"/>
            <a:ext cx="11956342" cy="59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8</a:t>
            </a:fld>
            <a:endParaRPr spc="4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err="1"/>
              <a:t>Microscaling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C0ABB-FAAF-2791-AD3E-BB8E4173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1" y="1403520"/>
            <a:ext cx="1869984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1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9</a:t>
            </a:fld>
            <a:endParaRPr spc="4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C960F-7BEA-978F-8C02-8F528651002B}"/>
              </a:ext>
            </a:extLst>
          </p:cNvPr>
          <p:cNvSpPr txBox="1"/>
          <p:nvPr/>
        </p:nvSpPr>
        <p:spPr>
          <a:xfrm>
            <a:off x="440106" y="1421853"/>
            <a:ext cx="5059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4000" b="1" dirty="0">
                <a:latin typeface="Arial" panose="020B0604020202020204" pitchFamily="34" charset="0"/>
                <a:cs typeface="Arial" panose="020B0604020202020204" pitchFamily="34" charset="0"/>
              </a:rPr>
              <a:t>Element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B3685-4403-740F-C677-33A8C107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35" y="2223775"/>
            <a:ext cx="18583255" cy="1571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97502-B52A-9897-CA1D-AE7A1E30BE7F}"/>
              </a:ext>
            </a:extLst>
          </p:cNvPr>
          <p:cNvSpPr txBox="1"/>
          <p:nvPr/>
        </p:nvSpPr>
        <p:spPr>
          <a:xfrm>
            <a:off x="440106" y="4435475"/>
            <a:ext cx="171557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𝑆, 𝐸, and 𝑀 are the values of the Sign, Exponent, and Mantissa fields, respectively.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𝑏𝑖𝑎𝑠 is the exponent bias.</a:t>
            </a:r>
          </a:p>
          <a:p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𝑚 is the number of mantissa bits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F7D3F6-D9A1-E1B0-AD1A-9CB777A8F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6264275"/>
            <a:ext cx="14782800" cy="3480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FB05F7-BF0C-E4DC-041A-7299419C76AC}"/>
              </a:ext>
            </a:extLst>
          </p:cNvPr>
          <p:cNvSpPr txBox="1"/>
          <p:nvPr/>
        </p:nvSpPr>
        <p:spPr>
          <a:xfrm>
            <a:off x="4108450" y="9680820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3600" dirty="0">
                <a:latin typeface="Arial" panose="020B0604020202020204" pitchFamily="34" charset="0"/>
                <a:cs typeface="Arial" panose="020B0604020202020204" pitchFamily="34" charset="0"/>
              </a:rPr>
              <a:t>MX_FP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43403A-1242-9745-7D40-F02E67B5B34B}"/>
              </a:ext>
            </a:extLst>
          </p:cNvPr>
          <p:cNvSpPr txBox="1"/>
          <p:nvPr/>
        </p:nvSpPr>
        <p:spPr>
          <a:xfrm>
            <a:off x="12871450" y="968081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3600" dirty="0">
                <a:latin typeface="Arial" panose="020B0604020202020204" pitchFamily="34" charset="0"/>
                <a:cs typeface="Arial" panose="020B0604020202020204" pitchFamily="34" charset="0"/>
              </a:rPr>
              <a:t>MX_INT</a:t>
            </a: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1B2E6FAA-ACD5-90AB-59BB-3C00332C0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436" y="312837"/>
            <a:ext cx="14500014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err="1"/>
              <a:t>Microscaling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66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1503</Words>
  <Application>Microsoft Macintosh PowerPoint</Application>
  <PresentationFormat>Custom</PresentationFormat>
  <Paragraphs>365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MT</vt:lpstr>
      <vt:lpstr>CMMI10</vt:lpstr>
      <vt:lpstr>NimbusRomNo9L</vt:lpstr>
      <vt:lpstr>Arial</vt:lpstr>
      <vt:lpstr>Calibri</vt:lpstr>
      <vt:lpstr>Helvetica</vt:lpstr>
      <vt:lpstr>Times New Roman</vt:lpstr>
      <vt:lpstr>Trebuchet MS</vt:lpstr>
      <vt:lpstr>Office Theme</vt:lpstr>
      <vt:lpstr>Lab 5: Arithmetic and Number Representations</vt:lpstr>
      <vt:lpstr>Floating-Point Number</vt:lpstr>
      <vt:lpstr>Floating-Point Number Example: 32-bit floating-point number in IEEE 754</vt:lpstr>
      <vt:lpstr>Floating-Point Number Example: 32-bit floating-point number in IEEE 754</vt:lpstr>
      <vt:lpstr>Numeric Data Types</vt:lpstr>
      <vt:lpstr>Numeric Data Types</vt:lpstr>
      <vt:lpstr>Numeric Data Types (Microscaling)</vt:lpstr>
      <vt:lpstr>Microscaling</vt:lpstr>
      <vt:lpstr>Microscaling</vt:lpstr>
      <vt:lpstr>PowerPoint Presentation</vt:lpstr>
      <vt:lpstr>Microscaling</vt:lpstr>
      <vt:lpstr>Microscaling</vt:lpstr>
      <vt:lpstr>Microscaling</vt:lpstr>
      <vt:lpstr>Microscaling</vt:lpstr>
      <vt:lpstr>Microscaling</vt:lpstr>
      <vt:lpstr>Numeric Data Types (Microscaling)</vt:lpstr>
      <vt:lpstr>Microscaling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Lec05-Quantization-I</dc:title>
  <cp:lastModifiedBy>Hao Liu</cp:lastModifiedBy>
  <cp:revision>73</cp:revision>
  <dcterms:created xsi:type="dcterms:W3CDTF">2025-03-30T11:51:10Z</dcterms:created>
  <dcterms:modified xsi:type="dcterms:W3CDTF">2025-04-23T07:52:13Z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2024-09-19T00:00:00Z</vt:filetime>
  </property>
  <property fmtid="{D5CDD505-2E9C-101B-9397-08002B2CF9AE}" pid="3" name="Creator">
    <vt:lpwstr>Keynote</vt:lpwstr>
  </property>
  <property fmtid="{D5CDD505-2E9C-101B-9397-08002B2CF9AE}" pid="4" name="LastSaved">
    <vt:filetime>2025-03-30T00:00:00Z</vt:filetime>
  </property>
  <property fmtid="{D5CDD505-2E9C-101B-9397-08002B2CF9AE}" pid="5" name="Producer">
    <vt:lpwstr>macOS Version 14.6.1 (Build 23G93) Quartz PDFContext</vt:lpwstr>
  </property>
</Properties>
</file>