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35"/>
  </p:notesMasterIdLst>
  <p:sldIdLst>
    <p:sldId id="276" r:id="rId2"/>
    <p:sldId id="277" r:id="rId3"/>
    <p:sldId id="280" r:id="rId4"/>
    <p:sldId id="281" r:id="rId5"/>
    <p:sldId id="282" r:id="rId6"/>
    <p:sldId id="289" r:id="rId7"/>
    <p:sldId id="278" r:id="rId8"/>
    <p:sldId id="286" r:id="rId9"/>
    <p:sldId id="284" r:id="rId10"/>
    <p:sldId id="285" r:id="rId11"/>
    <p:sldId id="287" r:id="rId12"/>
    <p:sldId id="283" r:id="rId13"/>
    <p:sldId id="288" r:id="rId14"/>
    <p:sldId id="279" r:id="rId15"/>
    <p:sldId id="272" r:id="rId16"/>
    <p:sldId id="270" r:id="rId17"/>
    <p:sldId id="271" r:id="rId18"/>
    <p:sldId id="259" r:id="rId19"/>
    <p:sldId id="269" r:id="rId20"/>
    <p:sldId id="290" r:id="rId21"/>
    <p:sldId id="291" r:id="rId22"/>
    <p:sldId id="261" r:id="rId23"/>
    <p:sldId id="262" r:id="rId24"/>
    <p:sldId id="263" r:id="rId25"/>
    <p:sldId id="260" r:id="rId26"/>
    <p:sldId id="264" r:id="rId27"/>
    <p:sldId id="265" r:id="rId28"/>
    <p:sldId id="267" r:id="rId29"/>
    <p:sldId id="266" r:id="rId30"/>
    <p:sldId id="273" r:id="rId31"/>
    <p:sldId id="274" r:id="rId32"/>
    <p:sldId id="275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2323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65" d="100"/>
          <a:sy n="65" d="100"/>
        </p:scale>
        <p:origin x="-147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00315-C36E-4047-8083-1E9DB3AC19E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853D8-5320-4214-97CF-746125C30D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853D8-5320-4214-97CF-746125C30D3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E97102E-4CCD-4DE4-84E5-CECCD3578EC0}" type="datetimeFigureOut">
              <a:rPr lang="en-US" smtClean="0"/>
              <a:pPr/>
              <a:t>11/18/2015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48EADA0-9A1D-474E-B319-BDFD5D456E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gif"/><Relationship Id="rId4" Type="http://schemas.openxmlformats.org/officeDocument/2006/relationships/image" Target="../media/image1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gif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.wmf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gif"/><Relationship Id="rId9" Type="http://schemas.openxmlformats.org/officeDocument/2006/relationships/image" Target="../media/image1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4.wmf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gif"/><Relationship Id="rId9" Type="http://schemas.openxmlformats.org/officeDocument/2006/relationships/image" Target="../media/image1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gi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465234" cy="1142999"/>
          </a:xfrm>
        </p:spPr>
        <p:txBody>
          <a:bodyPr>
            <a:normAutofit/>
          </a:bodyPr>
          <a:lstStyle/>
          <a:p>
            <a:r>
              <a:rPr lang="en-US" i="1" dirty="0" smtClean="0"/>
              <a:t>Fish Distribution Editing Tool: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312834" cy="1752600"/>
          </a:xfrm>
        </p:spPr>
        <p:txBody>
          <a:bodyPr/>
          <a:lstStyle/>
          <a:p>
            <a:r>
              <a:rPr lang="en-US" i="1" dirty="0" smtClean="0"/>
              <a:t>Web-based Tools for Complex Spatial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5610761"/>
            <a:ext cx="3760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Bill Daigle</a:t>
            </a:r>
          </a:p>
          <a:p>
            <a:r>
              <a:rPr lang="en-US" sz="2000" dirty="0" smtClean="0"/>
              <a:t>Montana Fish, Wildlife &amp; Parks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types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550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57600"/>
            <a:ext cx="6355080" cy="276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676400" y="2971800"/>
            <a:ext cx="685800" cy="2514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types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550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57600"/>
            <a:ext cx="6362700" cy="277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838200" y="2590800"/>
            <a:ext cx="1524000" cy="2743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types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550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57600"/>
            <a:ext cx="637032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133600" y="1752600"/>
            <a:ext cx="228600" cy="3429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types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550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1676400"/>
            <a:ext cx="3009900" cy="1679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657600"/>
            <a:ext cx="637032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Fish distribution – management and use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7"/>
            <a:ext cx="8077200" cy="4526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Distillation of hard data and professional opinion </a:t>
            </a:r>
          </a:p>
          <a:p>
            <a:r>
              <a:rPr lang="en-US" sz="2400" dirty="0" smtClean="0"/>
              <a:t>Generalized and extrapolated</a:t>
            </a:r>
          </a:p>
          <a:p>
            <a:r>
              <a:rPr lang="en-US" sz="2400" dirty="0" smtClean="0"/>
              <a:t>Uses:</a:t>
            </a:r>
          </a:p>
          <a:p>
            <a:pPr lvl="1"/>
            <a:r>
              <a:rPr lang="en-US" sz="1800" dirty="0" smtClean="0"/>
              <a:t>QA/QC of field data</a:t>
            </a:r>
          </a:p>
          <a:p>
            <a:pPr lvl="1"/>
            <a:r>
              <a:rPr lang="en-US" sz="1800" dirty="0" smtClean="0"/>
              <a:t>Map production</a:t>
            </a:r>
          </a:p>
          <a:p>
            <a:pPr lvl="1"/>
            <a:r>
              <a:rPr lang="en-US" sz="1800" dirty="0" smtClean="0"/>
              <a:t>Public download</a:t>
            </a:r>
          </a:p>
          <a:p>
            <a:pPr lvl="1"/>
            <a:r>
              <a:rPr lang="en-US" sz="1800" dirty="0" smtClean="0"/>
              <a:t>Statewide and region-wide assessment</a:t>
            </a:r>
          </a:p>
          <a:p>
            <a:r>
              <a:rPr lang="en-US" sz="2400" dirty="0" smtClean="0"/>
              <a:t>Challenge to maintain:</a:t>
            </a:r>
          </a:p>
          <a:p>
            <a:pPr lvl="1"/>
            <a:r>
              <a:rPr lang="en-US" sz="1800" dirty="0" smtClean="0"/>
              <a:t>80 species X 5 attributes 25 biologists = </a:t>
            </a:r>
            <a:r>
              <a:rPr lang="en-US" sz="1800" smtClean="0"/>
              <a:t>10,000  combinations 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638800"/>
            <a:ext cx="5486400" cy="664536"/>
          </a:xfrm>
        </p:spPr>
        <p:txBody>
          <a:bodyPr/>
          <a:lstStyle/>
          <a:p>
            <a:r>
              <a:rPr lang="en-US" dirty="0" smtClean="0"/>
              <a:t>Old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6250545"/>
            <a:ext cx="5486400" cy="912255"/>
          </a:xfrm>
        </p:spPr>
        <p:txBody>
          <a:bodyPr/>
          <a:lstStyle/>
          <a:p>
            <a:r>
              <a:rPr lang="en-US" dirty="0" smtClean="0"/>
              <a:t>Manual:  lots of intervention from data services staff</a:t>
            </a:r>
            <a:endParaRPr lang="en-US" dirty="0"/>
          </a:p>
        </p:txBody>
      </p:sp>
      <p:pic>
        <p:nvPicPr>
          <p:cNvPr id="2066" name="Picture 18" descr="C:\Users\CF2383\AppData\Local\Microsoft\Windows\Temporary Internet Files\Content.IE5\UFWXRZOJ\o_Experiment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52400"/>
            <a:ext cx="914400" cy="14767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638800"/>
            <a:ext cx="5486400" cy="664536"/>
          </a:xfrm>
        </p:spPr>
        <p:txBody>
          <a:bodyPr/>
          <a:lstStyle/>
          <a:p>
            <a:r>
              <a:rPr lang="en-US" dirty="0" smtClean="0"/>
              <a:t>Old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6250545"/>
            <a:ext cx="5486400" cy="912255"/>
          </a:xfrm>
        </p:spPr>
        <p:txBody>
          <a:bodyPr/>
          <a:lstStyle/>
          <a:p>
            <a:r>
              <a:rPr lang="en-US" dirty="0" smtClean="0"/>
              <a:t>Manual:  lots of intervention from data services staff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4784" b="4784"/>
          <a:stretch>
            <a:fillRect/>
          </a:stretch>
        </p:blipFill>
        <p:spPr bwMode="auto">
          <a:xfrm>
            <a:off x="5486400" y="2062842"/>
            <a:ext cx="3433010" cy="174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048000"/>
            <a:ext cx="1039969" cy="1062038"/>
          </a:xfrm>
          <a:prstGeom prst="rect">
            <a:avLst/>
          </a:prstGeom>
          <a:noFill/>
        </p:spPr>
      </p:pic>
      <p:pic>
        <p:nvPicPr>
          <p:cNvPr id="2066" name="Picture 18" descr="C:\Users\CF2383\AppData\Local\Microsoft\Windows\Temporary Internet Files\Content.IE5\UFWXRZOJ\o_Experiment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52400"/>
            <a:ext cx="914400" cy="1476756"/>
          </a:xfrm>
          <a:prstGeom prst="rect">
            <a:avLst/>
          </a:prstGeom>
          <a:noFill/>
        </p:spPr>
      </p:pic>
      <p:sp>
        <p:nvSpPr>
          <p:cNvPr id="36" name="Bent Arrow 35"/>
          <p:cNvSpPr/>
          <p:nvPr/>
        </p:nvSpPr>
        <p:spPr>
          <a:xfrm rot="5400000">
            <a:off x="5257800" y="-152400"/>
            <a:ext cx="1295400" cy="2971800"/>
          </a:xfrm>
          <a:prstGeom prst="bentArrow">
            <a:avLst>
              <a:gd name="adj1" fmla="val 18458"/>
              <a:gd name="adj2" fmla="val 21573"/>
              <a:gd name="adj3" fmla="val 2568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638800"/>
            <a:ext cx="5486400" cy="664536"/>
          </a:xfrm>
        </p:spPr>
        <p:txBody>
          <a:bodyPr/>
          <a:lstStyle/>
          <a:p>
            <a:r>
              <a:rPr lang="en-US" dirty="0" smtClean="0"/>
              <a:t>Old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6250545"/>
            <a:ext cx="5486400" cy="912255"/>
          </a:xfrm>
        </p:spPr>
        <p:txBody>
          <a:bodyPr/>
          <a:lstStyle/>
          <a:p>
            <a:r>
              <a:rPr lang="en-US" dirty="0" smtClean="0"/>
              <a:t>Manual:  lots of intervention from data services staff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4784" b="4784"/>
          <a:stretch>
            <a:fillRect/>
          </a:stretch>
        </p:blipFill>
        <p:spPr bwMode="auto">
          <a:xfrm>
            <a:off x="5486400" y="2062842"/>
            <a:ext cx="3433010" cy="174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 Arrow 6"/>
          <p:cNvSpPr/>
          <p:nvPr/>
        </p:nvSpPr>
        <p:spPr>
          <a:xfrm rot="10800000">
            <a:off x="5181600" y="4191000"/>
            <a:ext cx="2057400" cy="838200"/>
          </a:xfrm>
          <a:prstGeom prst="bentArrow">
            <a:avLst>
              <a:gd name="adj1" fmla="val 25000"/>
              <a:gd name="adj2" fmla="val 2553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048000"/>
            <a:ext cx="1039969" cy="1062038"/>
          </a:xfrm>
          <a:prstGeom prst="rect">
            <a:avLst/>
          </a:prstGeom>
          <a:noFill/>
        </p:spPr>
      </p:pic>
      <p:pic>
        <p:nvPicPr>
          <p:cNvPr id="2055" name="Picture 7" descr="C:\Users\CF2383\AppData\Local\Microsoft\Windows\Temporary Internet Files\Content.IE5\AO2SP97Y\39.Montana.workforce.12.regions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495800"/>
            <a:ext cx="1481137" cy="86001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562600" y="4648200"/>
            <a:ext cx="1387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Route Features</a:t>
            </a:r>
            <a:endParaRPr lang="en-US" sz="1400" dirty="0"/>
          </a:p>
        </p:txBody>
      </p:sp>
      <p:sp>
        <p:nvSpPr>
          <p:cNvPr id="2064" name="Document"/>
          <p:cNvSpPr>
            <a:spLocks noEditPoints="1" noChangeArrowheads="1"/>
          </p:cNvSpPr>
          <p:nvPr/>
        </p:nvSpPr>
        <p:spPr bwMode="auto">
          <a:xfrm rot="16200000">
            <a:off x="542925" y="3419475"/>
            <a:ext cx="742950" cy="1371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7" descr="C:\Users\CF2383\AppData\Local\Microsoft\Windows\Temporary Internet Files\Content.IE5\AO2SP97Y\39.Montana.workforce.12.regions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86200"/>
            <a:ext cx="858837" cy="498680"/>
          </a:xfrm>
          <a:prstGeom prst="rect">
            <a:avLst/>
          </a:prstGeom>
          <a:noFill/>
        </p:spPr>
      </p:pic>
      <p:sp>
        <p:nvSpPr>
          <p:cNvPr id="31" name="Right Arrow 30"/>
          <p:cNvSpPr/>
          <p:nvPr/>
        </p:nvSpPr>
        <p:spPr>
          <a:xfrm rot="765759" flipH="1">
            <a:off x="1757629" y="4238001"/>
            <a:ext cx="1833267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18" descr="C:\Users\CF2383\AppData\Local\Microsoft\Windows\Temporary Internet Files\Content.IE5\UFWXRZOJ\o_Experiment[1]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152400"/>
            <a:ext cx="914400" cy="1476756"/>
          </a:xfrm>
          <a:prstGeom prst="rect">
            <a:avLst/>
          </a:prstGeom>
          <a:noFill/>
        </p:spPr>
      </p:pic>
      <p:sp>
        <p:nvSpPr>
          <p:cNvPr id="36" name="Bent Arrow 35"/>
          <p:cNvSpPr/>
          <p:nvPr/>
        </p:nvSpPr>
        <p:spPr>
          <a:xfrm rot="5400000">
            <a:off x="5257800" y="-152400"/>
            <a:ext cx="1295400" cy="2971800"/>
          </a:xfrm>
          <a:prstGeom prst="bentArrow">
            <a:avLst>
              <a:gd name="adj1" fmla="val 18458"/>
              <a:gd name="adj2" fmla="val 21573"/>
              <a:gd name="adj3" fmla="val 2568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638800"/>
            <a:ext cx="5486400" cy="664536"/>
          </a:xfrm>
        </p:spPr>
        <p:txBody>
          <a:bodyPr/>
          <a:lstStyle/>
          <a:p>
            <a:r>
              <a:rPr lang="en-US" dirty="0" smtClean="0"/>
              <a:t>Old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6250545"/>
            <a:ext cx="5486400" cy="912255"/>
          </a:xfrm>
        </p:spPr>
        <p:txBody>
          <a:bodyPr/>
          <a:lstStyle/>
          <a:p>
            <a:r>
              <a:rPr lang="en-US" dirty="0" smtClean="0"/>
              <a:t>Manual:  lots of intervention from data services staff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4784" b="4784"/>
          <a:stretch>
            <a:fillRect/>
          </a:stretch>
        </p:blipFill>
        <p:spPr bwMode="auto">
          <a:xfrm>
            <a:off x="5486400" y="2062842"/>
            <a:ext cx="3433010" cy="174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 Arrow 6"/>
          <p:cNvSpPr/>
          <p:nvPr/>
        </p:nvSpPr>
        <p:spPr>
          <a:xfrm rot="10800000">
            <a:off x="5181600" y="4191000"/>
            <a:ext cx="2057400" cy="838200"/>
          </a:xfrm>
          <a:prstGeom prst="bentArrow">
            <a:avLst>
              <a:gd name="adj1" fmla="val 25000"/>
              <a:gd name="adj2" fmla="val 2553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048000"/>
            <a:ext cx="1039969" cy="1062038"/>
          </a:xfrm>
          <a:prstGeom prst="rect">
            <a:avLst/>
          </a:prstGeom>
          <a:noFill/>
        </p:spPr>
      </p:pic>
      <p:pic>
        <p:nvPicPr>
          <p:cNvPr id="2055" name="Picture 7" descr="C:\Users\CF2383\AppData\Local\Microsoft\Windows\Temporary Internet Files\Content.IE5\AO2SP97Y\39.Montana.workforce.12.regions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495800"/>
            <a:ext cx="1481137" cy="86001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562600" y="4648200"/>
            <a:ext cx="1387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Route Features</a:t>
            </a:r>
            <a:endParaRPr lang="en-US" sz="1400" dirty="0"/>
          </a:p>
        </p:txBody>
      </p:sp>
      <p:pic>
        <p:nvPicPr>
          <p:cNvPr id="2063" name="Picture 15" descr="C:\Users\CF2383\AppData\Local\Microsoft\Windows\Temporary Internet Files\Content.IE5\MSHGTOO8\aab-logo-ask-a-biologist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1524000"/>
            <a:ext cx="1636776" cy="1248189"/>
          </a:xfrm>
          <a:prstGeom prst="rect">
            <a:avLst/>
          </a:prstGeom>
          <a:noFill/>
        </p:spPr>
      </p:pic>
      <p:sp>
        <p:nvSpPr>
          <p:cNvPr id="25" name="Right Arrow 24"/>
          <p:cNvSpPr/>
          <p:nvPr/>
        </p:nvSpPr>
        <p:spPr>
          <a:xfrm rot="5400000" flipH="1">
            <a:off x="514168" y="3143430"/>
            <a:ext cx="746221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90600" y="3124200"/>
            <a:ext cx="77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Review</a:t>
            </a:r>
            <a:endParaRPr lang="en-US" sz="1400" dirty="0"/>
          </a:p>
        </p:txBody>
      </p:sp>
      <p:sp>
        <p:nvSpPr>
          <p:cNvPr id="2064" name="Document"/>
          <p:cNvSpPr>
            <a:spLocks noEditPoints="1" noChangeArrowheads="1"/>
          </p:cNvSpPr>
          <p:nvPr/>
        </p:nvSpPr>
        <p:spPr bwMode="auto">
          <a:xfrm rot="16200000">
            <a:off x="542925" y="3419475"/>
            <a:ext cx="742950" cy="1371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7" descr="C:\Users\CF2383\AppData\Local\Microsoft\Windows\Temporary Internet Files\Content.IE5\AO2SP97Y\39.Montana.workforce.12.regions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86200"/>
            <a:ext cx="858837" cy="498680"/>
          </a:xfrm>
          <a:prstGeom prst="rect">
            <a:avLst/>
          </a:prstGeom>
          <a:noFill/>
        </p:spPr>
      </p:pic>
      <p:sp>
        <p:nvSpPr>
          <p:cNvPr id="31" name="Right Arrow 30"/>
          <p:cNvSpPr/>
          <p:nvPr/>
        </p:nvSpPr>
        <p:spPr>
          <a:xfrm rot="765759" flipH="1">
            <a:off x="1757629" y="4238001"/>
            <a:ext cx="1833267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 flipH="1">
            <a:off x="1905000" y="2209800"/>
            <a:ext cx="3429000" cy="47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71800" y="2286000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Repeat</a:t>
            </a:r>
            <a:endParaRPr lang="en-US" sz="1400" dirty="0"/>
          </a:p>
        </p:txBody>
      </p:sp>
      <p:pic>
        <p:nvPicPr>
          <p:cNvPr id="2066" name="Picture 18" descr="C:\Users\CF2383\AppData\Local\Microsoft\Windows\Temporary Internet Files\Content.IE5\UFWXRZOJ\o_Experiment[1]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52400"/>
            <a:ext cx="914400" cy="1476756"/>
          </a:xfrm>
          <a:prstGeom prst="rect">
            <a:avLst/>
          </a:prstGeom>
          <a:noFill/>
        </p:spPr>
      </p:pic>
      <p:sp>
        <p:nvSpPr>
          <p:cNvPr id="36" name="Bent Arrow 35"/>
          <p:cNvSpPr/>
          <p:nvPr/>
        </p:nvSpPr>
        <p:spPr>
          <a:xfrm rot="5400000">
            <a:off x="5257800" y="-152400"/>
            <a:ext cx="1295400" cy="2971800"/>
          </a:xfrm>
          <a:prstGeom prst="bentArrow">
            <a:avLst>
              <a:gd name="adj1" fmla="val 18458"/>
              <a:gd name="adj2" fmla="val 21573"/>
              <a:gd name="adj3" fmla="val 2568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638800"/>
            <a:ext cx="5486400" cy="664536"/>
          </a:xfrm>
        </p:spPr>
        <p:txBody>
          <a:bodyPr/>
          <a:lstStyle/>
          <a:p>
            <a:r>
              <a:rPr lang="en-US" dirty="0" smtClean="0"/>
              <a:t>Old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6250545"/>
            <a:ext cx="5486400" cy="912255"/>
          </a:xfrm>
        </p:spPr>
        <p:txBody>
          <a:bodyPr/>
          <a:lstStyle/>
          <a:p>
            <a:r>
              <a:rPr lang="en-US" dirty="0" smtClean="0"/>
              <a:t>Manual:  lots of intervention from data services staff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4784" b="4784"/>
          <a:stretch>
            <a:fillRect/>
          </a:stretch>
        </p:blipFill>
        <p:spPr bwMode="auto">
          <a:xfrm>
            <a:off x="5486400" y="2062842"/>
            <a:ext cx="3433010" cy="174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 Arrow 6"/>
          <p:cNvSpPr/>
          <p:nvPr/>
        </p:nvSpPr>
        <p:spPr>
          <a:xfrm rot="10800000">
            <a:off x="5181600" y="4191000"/>
            <a:ext cx="2057400" cy="838200"/>
          </a:xfrm>
          <a:prstGeom prst="bentArrow">
            <a:avLst>
              <a:gd name="adj1" fmla="val 25000"/>
              <a:gd name="adj2" fmla="val 2553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048000"/>
            <a:ext cx="1039969" cy="1062038"/>
          </a:xfrm>
          <a:prstGeom prst="rect">
            <a:avLst/>
          </a:prstGeom>
          <a:noFill/>
        </p:spPr>
      </p:pic>
      <p:pic>
        <p:nvPicPr>
          <p:cNvPr id="2055" name="Picture 7" descr="C:\Users\CF2383\AppData\Local\Microsoft\Windows\Temporary Internet Files\Content.IE5\AO2SP97Y\39.Montana.workforce.12.regions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495800"/>
            <a:ext cx="1481137" cy="86001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562600" y="4648200"/>
            <a:ext cx="1387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Route Features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 rot="19644941" flipH="1">
            <a:off x="1718737" y="5643401"/>
            <a:ext cx="2255796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 descr="http://www.streamnet.org/wp-content/themes/streamnet/images/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026669"/>
            <a:ext cx="1590675" cy="5265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2060" name="Picture 12" descr="W:\Logos\FWPLOGO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5340869"/>
            <a:ext cx="1531938" cy="445269"/>
          </a:xfrm>
          <a:prstGeom prst="rect">
            <a:avLst/>
          </a:prstGeom>
          <a:noFill/>
        </p:spPr>
      </p:pic>
      <p:sp>
        <p:nvSpPr>
          <p:cNvPr id="20" name="Right Arrow 19"/>
          <p:cNvSpPr/>
          <p:nvPr/>
        </p:nvSpPr>
        <p:spPr>
          <a:xfrm rot="20520453" flipH="1">
            <a:off x="1743481" y="5186214"/>
            <a:ext cx="1955527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http://msl.mt.gov/images/msl_c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578869"/>
            <a:ext cx="1485900" cy="56134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22" name="Right Arrow 21"/>
          <p:cNvSpPr/>
          <p:nvPr/>
        </p:nvSpPr>
        <p:spPr>
          <a:xfrm rot="21309867" flipH="1">
            <a:off x="1759897" y="4725023"/>
            <a:ext cx="1833267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0" y="6172200"/>
            <a:ext cx="1008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Distribute</a:t>
            </a:r>
            <a:endParaRPr lang="en-US" sz="1400" dirty="0"/>
          </a:p>
        </p:txBody>
      </p:sp>
      <p:pic>
        <p:nvPicPr>
          <p:cNvPr id="2063" name="Picture 15" descr="C:\Users\CF2383\AppData\Local\Microsoft\Windows\Temporary Internet Files\Content.IE5\MSHGTOO8\aab-logo-ask-a-biologist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1524000"/>
            <a:ext cx="1636776" cy="1248189"/>
          </a:xfrm>
          <a:prstGeom prst="rect">
            <a:avLst/>
          </a:prstGeom>
          <a:noFill/>
        </p:spPr>
      </p:pic>
      <p:sp>
        <p:nvSpPr>
          <p:cNvPr id="25" name="Right Arrow 24"/>
          <p:cNvSpPr/>
          <p:nvPr/>
        </p:nvSpPr>
        <p:spPr>
          <a:xfrm rot="5400000" flipH="1">
            <a:off x="514168" y="3143430"/>
            <a:ext cx="746221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90600" y="3124200"/>
            <a:ext cx="77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Review</a:t>
            </a:r>
            <a:endParaRPr lang="en-US" sz="1400" dirty="0"/>
          </a:p>
        </p:txBody>
      </p:sp>
      <p:sp>
        <p:nvSpPr>
          <p:cNvPr id="2064" name="Document"/>
          <p:cNvSpPr>
            <a:spLocks noEditPoints="1" noChangeArrowheads="1"/>
          </p:cNvSpPr>
          <p:nvPr/>
        </p:nvSpPr>
        <p:spPr bwMode="auto">
          <a:xfrm rot="16200000">
            <a:off x="542925" y="3419475"/>
            <a:ext cx="742950" cy="1371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7" descr="C:\Users\CF2383\AppData\Local\Microsoft\Windows\Temporary Internet Files\Content.IE5\AO2SP97Y\39.Montana.workforce.12.regions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86200"/>
            <a:ext cx="858837" cy="498680"/>
          </a:xfrm>
          <a:prstGeom prst="rect">
            <a:avLst/>
          </a:prstGeom>
          <a:noFill/>
        </p:spPr>
      </p:pic>
      <p:sp>
        <p:nvSpPr>
          <p:cNvPr id="31" name="Right Arrow 30"/>
          <p:cNvSpPr/>
          <p:nvPr/>
        </p:nvSpPr>
        <p:spPr>
          <a:xfrm rot="765759" flipH="1">
            <a:off x="1757629" y="4238001"/>
            <a:ext cx="1833267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 flipH="1">
            <a:off x="1905000" y="2209800"/>
            <a:ext cx="3429000" cy="47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71800" y="2286000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Repeat</a:t>
            </a:r>
            <a:endParaRPr lang="en-US" sz="1400" dirty="0"/>
          </a:p>
        </p:txBody>
      </p:sp>
      <p:pic>
        <p:nvPicPr>
          <p:cNvPr id="2066" name="Picture 18" descr="C:\Users\CF2383\AppData\Local\Microsoft\Windows\Temporary Internet Files\Content.IE5\UFWXRZOJ\o_Experiment[1]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152400"/>
            <a:ext cx="914400" cy="1476756"/>
          </a:xfrm>
          <a:prstGeom prst="rect">
            <a:avLst/>
          </a:prstGeom>
          <a:noFill/>
        </p:spPr>
      </p:pic>
      <p:sp>
        <p:nvSpPr>
          <p:cNvPr id="36" name="Bent Arrow 35"/>
          <p:cNvSpPr/>
          <p:nvPr/>
        </p:nvSpPr>
        <p:spPr>
          <a:xfrm rot="5400000">
            <a:off x="5257800" y="-152400"/>
            <a:ext cx="1295400" cy="2971800"/>
          </a:xfrm>
          <a:prstGeom prst="bentArrow">
            <a:avLst>
              <a:gd name="adj1" fmla="val 18458"/>
              <a:gd name="adj2" fmla="val 21573"/>
              <a:gd name="adj3" fmla="val 2568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 brief history of time…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7"/>
            <a:ext cx="8077200" cy="4526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1960s - Fisheries Bureau started centralizing data </a:t>
            </a:r>
          </a:p>
          <a:p>
            <a:pPr>
              <a:defRPr/>
            </a:pPr>
            <a:r>
              <a:rPr lang="en-US" sz="2400" dirty="0" smtClean="0"/>
              <a:t>1980s - Data computerized</a:t>
            </a:r>
          </a:p>
          <a:p>
            <a:pPr lvl="1">
              <a:defRPr/>
            </a:pPr>
            <a:r>
              <a:rPr lang="en-US" sz="1800" dirty="0" smtClean="0"/>
              <a:t>NW Power Act -&gt; </a:t>
            </a:r>
          </a:p>
          <a:p>
            <a:pPr lvl="1">
              <a:defRPr/>
            </a:pPr>
            <a:r>
              <a:rPr lang="en-US" sz="1800" dirty="0" smtClean="0"/>
              <a:t>Montana Rivers Study-&gt; </a:t>
            </a:r>
          </a:p>
          <a:p>
            <a:pPr lvl="1">
              <a:defRPr/>
            </a:pPr>
            <a:r>
              <a:rPr lang="en-US" sz="1800" dirty="0" smtClean="0"/>
              <a:t>Montana Rivers Information System -&gt; </a:t>
            </a:r>
          </a:p>
          <a:p>
            <a:pPr lvl="1">
              <a:defRPr/>
            </a:pPr>
            <a:r>
              <a:rPr lang="en-US" sz="1800" dirty="0" smtClean="0"/>
              <a:t>StreamNet</a:t>
            </a:r>
          </a:p>
          <a:p>
            <a:pPr>
              <a:defRPr/>
            </a:pPr>
            <a:r>
              <a:rPr lang="en-US" sz="2400" dirty="0" smtClean="0"/>
              <a:t>1988 – 2,056 stream miles recommended by Montana be protected for fish and/or wildlife values</a:t>
            </a:r>
            <a:endParaRPr lang="en-US" sz="1800" dirty="0" smtClean="0"/>
          </a:p>
          <a:p>
            <a:pPr>
              <a:defRPr/>
            </a:pPr>
            <a:r>
              <a:rPr lang="en-US" sz="2400" dirty="0" smtClean="0"/>
              <a:t>1999 - Data became available on the web</a:t>
            </a:r>
          </a:p>
          <a:p>
            <a:pPr lvl="1">
              <a:defRPr/>
            </a:pPr>
            <a:r>
              <a:rPr lang="en-US" sz="1800" dirty="0" smtClean="0"/>
              <a:t>Montana Fisheries Information system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Web-based waterbody location editor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7"/>
            <a:ext cx="80772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Decrease to time/energy to update layers</a:t>
            </a:r>
          </a:p>
          <a:p>
            <a:pPr lvl="1"/>
            <a:r>
              <a:rPr lang="en-US" sz="2200" dirty="0" smtClean="0"/>
              <a:t>Enable the data owners</a:t>
            </a:r>
          </a:p>
          <a:p>
            <a:pPr lvl="1"/>
            <a:r>
              <a:rPr lang="en-US" sz="2200" dirty="0" smtClean="0"/>
              <a:t>Decrease dependency on GIS staff</a:t>
            </a:r>
          </a:p>
          <a:p>
            <a:r>
              <a:rPr lang="en-US" sz="2800" dirty="0" smtClean="0"/>
              <a:t>Designed around editing fish distributions</a:t>
            </a:r>
          </a:p>
          <a:p>
            <a:r>
              <a:rPr lang="en-US" sz="2800" dirty="0" smtClean="0"/>
              <a:t>Extends to other data types:</a:t>
            </a:r>
          </a:p>
          <a:p>
            <a:pPr lvl="1"/>
            <a:r>
              <a:rPr lang="en-US" sz="2400" dirty="0" smtClean="0"/>
              <a:t>Fishing regulations</a:t>
            </a:r>
          </a:p>
          <a:p>
            <a:pPr lvl="1"/>
            <a:r>
              <a:rPr lang="en-US" sz="2400" dirty="0" smtClean="0"/>
              <a:t>Boating regulation</a:t>
            </a:r>
          </a:p>
          <a:p>
            <a:pPr lvl="1"/>
            <a:r>
              <a:rPr lang="en-US" sz="2400" dirty="0" smtClean="0"/>
              <a:t>Waterbody classifications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Requirements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46237"/>
            <a:ext cx="8077200" cy="4526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Easy to use </a:t>
            </a:r>
          </a:p>
          <a:p>
            <a:r>
              <a:rPr lang="en-US" sz="2800" dirty="0" smtClean="0"/>
              <a:t>Map based</a:t>
            </a:r>
          </a:p>
          <a:p>
            <a:r>
              <a:rPr lang="en-US" sz="2800" dirty="0" smtClean="0"/>
              <a:t>Dynamic</a:t>
            </a:r>
          </a:p>
          <a:p>
            <a:r>
              <a:rPr lang="en-US" sz="2800" dirty="0" smtClean="0"/>
              <a:t>Responsive</a:t>
            </a:r>
          </a:p>
          <a:p>
            <a:r>
              <a:rPr lang="en-US" sz="2800" dirty="0" smtClean="0"/>
              <a:t>Accommodate existing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638800"/>
            <a:ext cx="5486400" cy="664536"/>
          </a:xfrm>
        </p:spPr>
        <p:txBody>
          <a:bodyPr/>
          <a:lstStyle/>
          <a:p>
            <a:r>
              <a:rPr lang="en-US" dirty="0" smtClean="0"/>
              <a:t>Old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6250545"/>
            <a:ext cx="5486400" cy="912255"/>
          </a:xfrm>
        </p:spPr>
        <p:txBody>
          <a:bodyPr/>
          <a:lstStyle/>
          <a:p>
            <a:r>
              <a:rPr lang="en-US" dirty="0" smtClean="0"/>
              <a:t>Manual:  lots of intervention from data services staff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4784" b="4784"/>
          <a:stretch>
            <a:fillRect/>
          </a:stretch>
        </p:blipFill>
        <p:spPr bwMode="auto">
          <a:xfrm>
            <a:off x="5486400" y="2062842"/>
            <a:ext cx="3433010" cy="174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 Arrow 6"/>
          <p:cNvSpPr/>
          <p:nvPr/>
        </p:nvSpPr>
        <p:spPr>
          <a:xfrm rot="10800000">
            <a:off x="5181600" y="4191000"/>
            <a:ext cx="2057400" cy="838200"/>
          </a:xfrm>
          <a:prstGeom prst="bentArrow">
            <a:avLst>
              <a:gd name="adj1" fmla="val 25000"/>
              <a:gd name="adj2" fmla="val 2553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048000"/>
            <a:ext cx="1039969" cy="1062038"/>
          </a:xfrm>
          <a:prstGeom prst="rect">
            <a:avLst/>
          </a:prstGeom>
          <a:noFill/>
        </p:spPr>
      </p:pic>
      <p:pic>
        <p:nvPicPr>
          <p:cNvPr id="2055" name="Picture 7" descr="C:\Users\CF2383\AppData\Local\Microsoft\Windows\Temporary Internet Files\Content.IE5\AO2SP97Y\39.Montana.workforce.12.regions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495800"/>
            <a:ext cx="1481137" cy="86001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5562600" y="4648200"/>
            <a:ext cx="1387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Route Features</a:t>
            </a:r>
            <a:endParaRPr lang="en-US" sz="1400" dirty="0"/>
          </a:p>
        </p:txBody>
      </p:sp>
      <p:sp>
        <p:nvSpPr>
          <p:cNvPr id="17" name="Right Arrow 16"/>
          <p:cNvSpPr/>
          <p:nvPr/>
        </p:nvSpPr>
        <p:spPr>
          <a:xfrm rot="19644941" flipH="1">
            <a:off x="1718737" y="5643401"/>
            <a:ext cx="2255796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 descr="http://www.streamnet.org/wp-content/themes/streamnet/images/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026669"/>
            <a:ext cx="1590675" cy="5265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2060" name="Picture 12" descr="W:\Logos\FWPLOGO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5340869"/>
            <a:ext cx="1531938" cy="445269"/>
          </a:xfrm>
          <a:prstGeom prst="rect">
            <a:avLst/>
          </a:prstGeom>
          <a:noFill/>
        </p:spPr>
      </p:pic>
      <p:sp>
        <p:nvSpPr>
          <p:cNvPr id="20" name="Right Arrow 19"/>
          <p:cNvSpPr/>
          <p:nvPr/>
        </p:nvSpPr>
        <p:spPr>
          <a:xfrm rot="20520453" flipH="1">
            <a:off x="1743481" y="5186214"/>
            <a:ext cx="1955527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http://msl.mt.gov/images/msl_cl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4578869"/>
            <a:ext cx="1485900" cy="56134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22" name="Right Arrow 21"/>
          <p:cNvSpPr/>
          <p:nvPr/>
        </p:nvSpPr>
        <p:spPr>
          <a:xfrm rot="21309867" flipH="1">
            <a:off x="1759897" y="4725023"/>
            <a:ext cx="1833267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0" y="6172200"/>
            <a:ext cx="1008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Distribute</a:t>
            </a:r>
            <a:endParaRPr lang="en-US" sz="1400" dirty="0"/>
          </a:p>
        </p:txBody>
      </p:sp>
      <p:pic>
        <p:nvPicPr>
          <p:cNvPr id="2063" name="Picture 15" descr="C:\Users\CF2383\AppData\Local\Microsoft\Windows\Temporary Internet Files\Content.IE5\MSHGTOO8\aab-logo-ask-a-biologist[1]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" y="1524000"/>
            <a:ext cx="1636776" cy="1248189"/>
          </a:xfrm>
          <a:prstGeom prst="rect">
            <a:avLst/>
          </a:prstGeom>
          <a:noFill/>
        </p:spPr>
      </p:pic>
      <p:sp>
        <p:nvSpPr>
          <p:cNvPr id="25" name="Right Arrow 24"/>
          <p:cNvSpPr/>
          <p:nvPr/>
        </p:nvSpPr>
        <p:spPr>
          <a:xfrm rot="5400000" flipH="1">
            <a:off x="514168" y="3143430"/>
            <a:ext cx="746221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90600" y="3124200"/>
            <a:ext cx="777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Review</a:t>
            </a:r>
            <a:endParaRPr lang="en-US" sz="1400" dirty="0"/>
          </a:p>
        </p:txBody>
      </p:sp>
      <p:sp>
        <p:nvSpPr>
          <p:cNvPr id="2064" name="Document"/>
          <p:cNvSpPr>
            <a:spLocks noEditPoints="1" noChangeArrowheads="1"/>
          </p:cNvSpPr>
          <p:nvPr/>
        </p:nvSpPr>
        <p:spPr bwMode="auto">
          <a:xfrm rot="16200000">
            <a:off x="542925" y="3419475"/>
            <a:ext cx="742950" cy="137160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7" descr="C:\Users\CF2383\AppData\Local\Microsoft\Windows\Temporary Internet Files\Content.IE5\AO2SP97Y\39.Montana.workforce.12.regions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86200"/>
            <a:ext cx="858837" cy="498680"/>
          </a:xfrm>
          <a:prstGeom prst="rect">
            <a:avLst/>
          </a:prstGeom>
          <a:noFill/>
        </p:spPr>
      </p:pic>
      <p:sp>
        <p:nvSpPr>
          <p:cNvPr id="31" name="Right Arrow 30"/>
          <p:cNvSpPr/>
          <p:nvPr/>
        </p:nvSpPr>
        <p:spPr>
          <a:xfrm rot="765759" flipH="1">
            <a:off x="1757629" y="4238001"/>
            <a:ext cx="1833267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 flipH="1">
            <a:off x="1905000" y="2209800"/>
            <a:ext cx="3429000" cy="47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971800" y="2286000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Repeat</a:t>
            </a:r>
            <a:endParaRPr lang="en-US" sz="1400" dirty="0"/>
          </a:p>
        </p:txBody>
      </p:sp>
      <p:pic>
        <p:nvPicPr>
          <p:cNvPr id="2066" name="Picture 18" descr="C:\Users\CF2383\AppData\Local\Microsoft\Windows\Temporary Internet Files\Content.IE5\UFWXRZOJ\o_Experiment[1]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152400"/>
            <a:ext cx="914400" cy="1476756"/>
          </a:xfrm>
          <a:prstGeom prst="rect">
            <a:avLst/>
          </a:prstGeom>
          <a:noFill/>
        </p:spPr>
      </p:pic>
      <p:sp>
        <p:nvSpPr>
          <p:cNvPr id="36" name="Bent Arrow 35"/>
          <p:cNvSpPr/>
          <p:nvPr/>
        </p:nvSpPr>
        <p:spPr>
          <a:xfrm rot="5400000">
            <a:off x="5257800" y="-152400"/>
            <a:ext cx="1295400" cy="2971800"/>
          </a:xfrm>
          <a:prstGeom prst="bentArrow">
            <a:avLst>
              <a:gd name="adj1" fmla="val 18458"/>
              <a:gd name="adj2" fmla="val 21573"/>
              <a:gd name="adj3" fmla="val 2568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ross 26"/>
          <p:cNvSpPr/>
          <p:nvPr/>
        </p:nvSpPr>
        <p:spPr>
          <a:xfrm rot="18870359">
            <a:off x="5187565" y="1136250"/>
            <a:ext cx="3665267" cy="3690392"/>
          </a:xfrm>
          <a:prstGeom prst="plus">
            <a:avLst>
              <a:gd name="adj" fmla="val 482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5638800"/>
            <a:ext cx="5486400" cy="664536"/>
          </a:xfrm>
        </p:spPr>
        <p:txBody>
          <a:bodyPr/>
          <a:lstStyle/>
          <a:p>
            <a:r>
              <a:rPr lang="en-US" dirty="0" smtClean="0"/>
              <a:t>New Process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6250545"/>
            <a:ext cx="5486400" cy="912255"/>
          </a:xfrm>
        </p:spPr>
        <p:txBody>
          <a:bodyPr/>
          <a:lstStyle/>
          <a:p>
            <a:r>
              <a:rPr lang="en-US" dirty="0" smtClean="0"/>
              <a:t>Puts the responsibility in the hands of the biologist</a:t>
            </a:r>
            <a:endParaRPr lang="en-US" dirty="0"/>
          </a:p>
        </p:txBody>
      </p:sp>
      <p:pic>
        <p:nvPicPr>
          <p:cNvPr id="2055" name="Picture 7" descr="C:\Users\CF2383\AppData\Local\Microsoft\Windows\Temporary Internet Files\Content.IE5\AO2SP97Y\39.Montana.workforce.12.regions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4495800"/>
            <a:ext cx="1481137" cy="860015"/>
          </a:xfrm>
          <a:prstGeom prst="rect">
            <a:avLst/>
          </a:prstGeom>
          <a:noFill/>
        </p:spPr>
      </p:pic>
      <p:sp>
        <p:nvSpPr>
          <p:cNvPr id="17" name="Right Arrow 16"/>
          <p:cNvSpPr/>
          <p:nvPr/>
        </p:nvSpPr>
        <p:spPr>
          <a:xfrm rot="19644941" flipH="1">
            <a:off x="1718737" y="5643401"/>
            <a:ext cx="2255796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 descr="http://www.streamnet.org/wp-content/themes/streamnet/images/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6026669"/>
            <a:ext cx="1590675" cy="5265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pic>
        <p:nvPicPr>
          <p:cNvPr id="2060" name="Picture 12" descr="W:\Logos\FWPLOGO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40869"/>
            <a:ext cx="1531938" cy="445269"/>
          </a:xfrm>
          <a:prstGeom prst="rect">
            <a:avLst/>
          </a:prstGeom>
          <a:noFill/>
        </p:spPr>
      </p:pic>
      <p:sp>
        <p:nvSpPr>
          <p:cNvPr id="20" name="Right Arrow 19"/>
          <p:cNvSpPr/>
          <p:nvPr/>
        </p:nvSpPr>
        <p:spPr>
          <a:xfrm rot="20520453" flipH="1">
            <a:off x="1743481" y="5186214"/>
            <a:ext cx="1955527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http://msl.mt.gov/images/msl_cl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578869"/>
            <a:ext cx="1485900" cy="56134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</p:pic>
      <p:sp>
        <p:nvSpPr>
          <p:cNvPr id="22" name="Right Arrow 21"/>
          <p:cNvSpPr/>
          <p:nvPr/>
        </p:nvSpPr>
        <p:spPr>
          <a:xfrm rot="21309867" flipH="1">
            <a:off x="1759897" y="4725023"/>
            <a:ext cx="1833267" cy="250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0" y="6172200"/>
            <a:ext cx="1008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Distribute</a:t>
            </a:r>
            <a:endParaRPr lang="en-US" sz="1400" dirty="0"/>
          </a:p>
        </p:txBody>
      </p:sp>
      <p:pic>
        <p:nvPicPr>
          <p:cNvPr id="2066" name="Picture 18" descr="C:\Users\CF2383\AppData\Local\Microsoft\Windows\Temporary Internet Files\Content.IE5\UFWXRZOJ\o_Experiment[1]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6600" y="152400"/>
            <a:ext cx="914400" cy="1476756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1905000"/>
            <a:ext cx="2743200" cy="236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 Arrow 6"/>
          <p:cNvSpPr/>
          <p:nvPr/>
        </p:nvSpPr>
        <p:spPr>
          <a:xfrm rot="10800000">
            <a:off x="5181600" y="4191000"/>
            <a:ext cx="2057400" cy="838200"/>
          </a:xfrm>
          <a:prstGeom prst="bentArrow">
            <a:avLst>
              <a:gd name="adj1" fmla="val 25000"/>
              <a:gd name="adj2" fmla="val 2553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 rot="5400000">
            <a:off x="5181600" y="-152400"/>
            <a:ext cx="1295400" cy="2971800"/>
          </a:xfrm>
          <a:prstGeom prst="bentArrow">
            <a:avLst>
              <a:gd name="adj1" fmla="val 18458"/>
              <a:gd name="adj2" fmla="val 19860"/>
              <a:gd name="adj3" fmla="val 25685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209800"/>
            <a:ext cx="4040188" cy="3941763"/>
          </a:xfrm>
        </p:spPr>
        <p:txBody>
          <a:bodyPr/>
          <a:lstStyle/>
          <a:p>
            <a:r>
              <a:rPr lang="en-US" sz="1800" dirty="0" smtClean="0"/>
              <a:t>Flat file</a:t>
            </a:r>
          </a:p>
          <a:p>
            <a:r>
              <a:rPr lang="en-US" sz="1800" dirty="0" smtClean="0"/>
              <a:t>All attributes as fields</a:t>
            </a:r>
          </a:p>
          <a:p>
            <a:r>
              <a:rPr lang="en-US" sz="1800" dirty="0" smtClean="0"/>
              <a:t>Spatial “snap shots”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09800"/>
            <a:ext cx="4041775" cy="39417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Normalized</a:t>
            </a:r>
          </a:p>
          <a:p>
            <a:r>
              <a:rPr lang="en-US" sz="1800" dirty="0" smtClean="0"/>
              <a:t>Attributes as records</a:t>
            </a:r>
          </a:p>
          <a:p>
            <a:r>
              <a:rPr lang="en-US" sz="1800" dirty="0" smtClean="0"/>
              <a:t>Live views</a:t>
            </a:r>
            <a:endParaRPr lang="en-US" sz="1800" dirty="0"/>
          </a:p>
        </p:txBody>
      </p:sp>
      <p:sp>
        <p:nvSpPr>
          <p:cNvPr id="8" name="Flowchart: Internal Storage 7"/>
          <p:cNvSpPr/>
          <p:nvPr/>
        </p:nvSpPr>
        <p:spPr>
          <a:xfrm>
            <a:off x="1066800" y="3810000"/>
            <a:ext cx="1219200" cy="88139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FISHPRES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3733800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Attributes-&gt;</a:t>
            </a:r>
            <a:endParaRPr lang="en-US" sz="1100" dirty="0"/>
          </a:p>
        </p:txBody>
      </p:sp>
      <p:sp>
        <p:nvSpPr>
          <p:cNvPr id="14" name="Flowchart: Internal Storage 13"/>
          <p:cNvSpPr/>
          <p:nvPr/>
        </p:nvSpPr>
        <p:spPr>
          <a:xfrm>
            <a:off x="4800600" y="5334000"/>
            <a:ext cx="1024466" cy="1066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WB_LOC_</a:t>
            </a:r>
          </a:p>
          <a:p>
            <a:pPr algn="ctr"/>
            <a:r>
              <a:rPr lang="en-US" sz="1200" dirty="0" smtClean="0"/>
              <a:t>MASTER</a:t>
            </a:r>
            <a:endParaRPr lang="en-US" sz="1200" dirty="0"/>
          </a:p>
        </p:txBody>
      </p:sp>
      <p:sp>
        <p:nvSpPr>
          <p:cNvPr id="20" name="Flowchart: Internal Storage 19"/>
          <p:cNvSpPr/>
          <p:nvPr/>
        </p:nvSpPr>
        <p:spPr>
          <a:xfrm>
            <a:off x="6358466" y="5181600"/>
            <a:ext cx="1447800" cy="304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WB_LOC_Lakes</a:t>
            </a:r>
            <a:endParaRPr lang="en-US" sz="1050" dirty="0" smtClean="0"/>
          </a:p>
        </p:txBody>
      </p:sp>
      <p:sp>
        <p:nvSpPr>
          <p:cNvPr id="21" name="Flowchart: Internal Storage 20"/>
          <p:cNvSpPr/>
          <p:nvPr/>
        </p:nvSpPr>
        <p:spPr>
          <a:xfrm>
            <a:off x="6358466" y="5638800"/>
            <a:ext cx="2057400" cy="304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WB_LOC_Streams_Whole</a:t>
            </a:r>
            <a:endParaRPr lang="en-US" sz="1050" dirty="0" smtClean="0"/>
          </a:p>
        </p:txBody>
      </p:sp>
      <p:sp>
        <p:nvSpPr>
          <p:cNvPr id="58" name="Flowchart: Internal Storage 57"/>
          <p:cNvSpPr/>
          <p:nvPr/>
        </p:nvSpPr>
        <p:spPr>
          <a:xfrm>
            <a:off x="6358466" y="6096000"/>
            <a:ext cx="2209800" cy="30480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WB_LOC_Streams_Segment</a:t>
            </a:r>
            <a:endParaRPr lang="en-US" sz="1050" dirty="0" smtClean="0"/>
          </a:p>
        </p:txBody>
      </p:sp>
      <p:cxnSp>
        <p:nvCxnSpPr>
          <p:cNvPr id="61" name="Elbow Connector 60"/>
          <p:cNvCxnSpPr>
            <a:stCxn id="14" idx="3"/>
            <a:endCxn id="20" idx="1"/>
          </p:cNvCxnSpPr>
          <p:nvPr/>
        </p:nvCxnSpPr>
        <p:spPr>
          <a:xfrm flipV="1">
            <a:off x="5825066" y="5334000"/>
            <a:ext cx="5334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4" idx="3"/>
            <a:endCxn id="21" idx="1"/>
          </p:cNvCxnSpPr>
          <p:nvPr/>
        </p:nvCxnSpPr>
        <p:spPr>
          <a:xfrm flipV="1">
            <a:off x="5825066" y="5791200"/>
            <a:ext cx="533400" cy="76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14" idx="3"/>
            <a:endCxn id="58" idx="1"/>
          </p:cNvCxnSpPr>
          <p:nvPr/>
        </p:nvCxnSpPr>
        <p:spPr>
          <a:xfrm>
            <a:off x="5825066" y="5867400"/>
            <a:ext cx="533400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Internal Storage 72"/>
          <p:cNvSpPr/>
          <p:nvPr/>
        </p:nvSpPr>
        <p:spPr>
          <a:xfrm>
            <a:off x="4724400" y="3276600"/>
            <a:ext cx="1046556" cy="457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FISHPRES Species</a:t>
            </a:r>
            <a:endParaRPr lang="en-US" sz="1200" dirty="0"/>
          </a:p>
        </p:txBody>
      </p:sp>
      <p:sp>
        <p:nvSpPr>
          <p:cNvPr id="101" name="Flowchart: Internal Storage 100"/>
          <p:cNvSpPr/>
          <p:nvPr/>
        </p:nvSpPr>
        <p:spPr>
          <a:xfrm>
            <a:off x="6344844" y="3200400"/>
            <a:ext cx="1046556" cy="533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FISHPRES Attributes</a:t>
            </a:r>
            <a:endParaRPr lang="en-US" sz="1200" dirty="0"/>
          </a:p>
        </p:txBody>
      </p:sp>
      <p:sp>
        <p:nvSpPr>
          <p:cNvPr id="109" name="Flowchart: Internal Storage 108"/>
          <p:cNvSpPr/>
          <p:nvPr/>
        </p:nvSpPr>
        <p:spPr>
          <a:xfrm>
            <a:off x="5562600" y="4038600"/>
            <a:ext cx="1046556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Species </a:t>
            </a:r>
          </a:p>
          <a:p>
            <a:pPr algn="ctr"/>
            <a:r>
              <a:rPr lang="en-US" sz="1200" dirty="0" smtClean="0"/>
              <a:t>x Attribute</a:t>
            </a:r>
            <a:endParaRPr lang="en-US" sz="1200" dirty="0"/>
          </a:p>
        </p:txBody>
      </p:sp>
      <p:cxnSp>
        <p:nvCxnSpPr>
          <p:cNvPr id="111" name="Elbow Connector 110"/>
          <p:cNvCxnSpPr>
            <a:stCxn id="73" idx="2"/>
            <a:endCxn id="109" idx="0"/>
          </p:cNvCxnSpPr>
          <p:nvPr/>
        </p:nvCxnSpPr>
        <p:spPr>
          <a:xfrm rot="16200000" flipH="1">
            <a:off x="5514378" y="3467100"/>
            <a:ext cx="304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1" idx="2"/>
            <a:endCxn id="109" idx="0"/>
          </p:cNvCxnSpPr>
          <p:nvPr/>
        </p:nvCxnSpPr>
        <p:spPr>
          <a:xfrm rot="5400000">
            <a:off x="6324600" y="3495078"/>
            <a:ext cx="304800" cy="7822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09" idx="2"/>
            <a:endCxn id="14" idx="0"/>
          </p:cNvCxnSpPr>
          <p:nvPr/>
        </p:nvCxnSpPr>
        <p:spPr>
          <a:xfrm rot="5400000">
            <a:off x="5356456" y="4604578"/>
            <a:ext cx="685800" cy="7730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spatial layers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Old Way (static “snap shots”)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752600" y="1371600"/>
            <a:ext cx="1219200" cy="957590"/>
            <a:chOff x="1066800" y="3733800"/>
            <a:chExt cx="1219200" cy="957590"/>
          </a:xfrm>
        </p:grpSpPr>
        <p:sp>
          <p:nvSpPr>
            <p:cNvPr id="8" name="Flowchart: Internal Storage 7"/>
            <p:cNvSpPr/>
            <p:nvPr/>
          </p:nvSpPr>
          <p:spPr>
            <a:xfrm>
              <a:off x="1066800" y="3810000"/>
              <a:ext cx="1219200" cy="881390"/>
            </a:xfrm>
            <a:prstGeom prst="flowChartInternalStora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FISHPRES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9200" y="3733800"/>
              <a:ext cx="990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Attributes-&gt;</a:t>
              </a:r>
              <a:endParaRPr lang="en-US" sz="1100" dirty="0"/>
            </a:p>
          </p:txBody>
        </p:sp>
      </p:grpSp>
      <p:sp>
        <p:nvSpPr>
          <p:cNvPr id="25" name="Flowchart: Internal Storage 24"/>
          <p:cNvSpPr/>
          <p:nvPr/>
        </p:nvSpPr>
        <p:spPr>
          <a:xfrm>
            <a:off x="152400" y="1752600"/>
            <a:ext cx="1219200" cy="88139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Streams Feature Class</a:t>
            </a:r>
            <a:endParaRPr lang="en-US" sz="1200" dirty="0"/>
          </a:p>
        </p:txBody>
      </p:sp>
      <p:sp>
        <p:nvSpPr>
          <p:cNvPr id="28" name="Flowchart: Internal Storage 27"/>
          <p:cNvSpPr/>
          <p:nvPr/>
        </p:nvSpPr>
        <p:spPr>
          <a:xfrm>
            <a:off x="3276600" y="1752600"/>
            <a:ext cx="1219200" cy="88139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Lakes Feature Class</a:t>
            </a:r>
            <a:endParaRPr lang="en-US" sz="1200" dirty="0"/>
          </a:p>
        </p:txBody>
      </p:sp>
      <p:sp>
        <p:nvSpPr>
          <p:cNvPr id="30" name="Flowchart: Internal Storage 29"/>
          <p:cNvSpPr/>
          <p:nvPr/>
        </p:nvSpPr>
        <p:spPr>
          <a:xfrm>
            <a:off x="457200" y="3810000"/>
            <a:ext cx="1219200" cy="88139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 </a:t>
            </a:r>
            <a:r>
              <a:rPr lang="en-US" sz="1200" dirty="0" err="1" smtClean="0"/>
              <a:t>DistributionFeature</a:t>
            </a:r>
            <a:r>
              <a:rPr lang="en-US" sz="1200" dirty="0" smtClean="0"/>
              <a:t> Class</a:t>
            </a:r>
            <a:endParaRPr lang="en-US" sz="1200" dirty="0"/>
          </a:p>
        </p:txBody>
      </p:sp>
      <p:sp>
        <p:nvSpPr>
          <p:cNvPr id="31" name="Flowchart: Internal Storage 30"/>
          <p:cNvSpPr/>
          <p:nvPr/>
        </p:nvSpPr>
        <p:spPr>
          <a:xfrm>
            <a:off x="2667000" y="3810000"/>
            <a:ext cx="1219200" cy="88139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Lake </a:t>
            </a:r>
            <a:r>
              <a:rPr lang="en-US" sz="1200" dirty="0" err="1" smtClean="0"/>
              <a:t>DistributionFeature</a:t>
            </a:r>
            <a:r>
              <a:rPr lang="en-US" sz="1200" dirty="0" smtClean="0"/>
              <a:t> Class</a:t>
            </a:r>
            <a:endParaRPr lang="en-US" sz="1200" dirty="0"/>
          </a:p>
        </p:txBody>
      </p:sp>
      <p:sp>
        <p:nvSpPr>
          <p:cNvPr id="32" name="Bent Arrow 31"/>
          <p:cNvSpPr/>
          <p:nvPr/>
        </p:nvSpPr>
        <p:spPr>
          <a:xfrm rot="5400000" flipV="1">
            <a:off x="533400" y="2590800"/>
            <a:ext cx="1752600" cy="533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5400000">
            <a:off x="2400300" y="2628900"/>
            <a:ext cx="1752600" cy="457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8200" y="29718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Routed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71800" y="2971800"/>
            <a:ext cx="8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spatial layers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New Way (dynamic views)</a:t>
            </a:r>
            <a:endParaRPr lang="en-US" dirty="0"/>
          </a:p>
        </p:txBody>
      </p:sp>
      <p:sp>
        <p:nvSpPr>
          <p:cNvPr id="15" name="Flowchart: Internal Storage 14"/>
          <p:cNvSpPr/>
          <p:nvPr/>
        </p:nvSpPr>
        <p:spPr>
          <a:xfrm>
            <a:off x="838200" y="3733800"/>
            <a:ext cx="1024466" cy="1066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WB_LOC_</a:t>
            </a:r>
          </a:p>
          <a:p>
            <a:pPr algn="ctr"/>
            <a:r>
              <a:rPr lang="en-US" sz="1200" dirty="0" smtClean="0"/>
              <a:t>MASTER</a:t>
            </a:r>
            <a:endParaRPr lang="en-US" sz="1200" dirty="0"/>
          </a:p>
        </p:txBody>
      </p:sp>
      <p:sp>
        <p:nvSpPr>
          <p:cNvPr id="16" name="Flowchart: Internal Storage 15"/>
          <p:cNvSpPr/>
          <p:nvPr/>
        </p:nvSpPr>
        <p:spPr>
          <a:xfrm>
            <a:off x="2396066" y="3581400"/>
            <a:ext cx="1447800" cy="304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WB_LOC_Lakes</a:t>
            </a:r>
            <a:endParaRPr lang="en-US" sz="1050" dirty="0" smtClean="0"/>
          </a:p>
        </p:txBody>
      </p:sp>
      <p:sp>
        <p:nvSpPr>
          <p:cNvPr id="17" name="Flowchart: Internal Storage 16"/>
          <p:cNvSpPr/>
          <p:nvPr/>
        </p:nvSpPr>
        <p:spPr>
          <a:xfrm>
            <a:off x="2362200" y="4648200"/>
            <a:ext cx="2057400" cy="304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WB_LOC_Stream_Whole</a:t>
            </a:r>
            <a:endParaRPr lang="en-US" sz="1050" dirty="0" smtClean="0"/>
          </a:p>
        </p:txBody>
      </p:sp>
      <p:sp>
        <p:nvSpPr>
          <p:cNvPr id="18" name="Flowchart: Internal Storage 17"/>
          <p:cNvSpPr/>
          <p:nvPr/>
        </p:nvSpPr>
        <p:spPr>
          <a:xfrm>
            <a:off x="2362200" y="4114800"/>
            <a:ext cx="2209800" cy="30480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WB_LOC_Stream_Segment</a:t>
            </a:r>
            <a:endParaRPr lang="en-US" sz="1050" dirty="0" smtClean="0"/>
          </a:p>
        </p:txBody>
      </p:sp>
      <p:cxnSp>
        <p:nvCxnSpPr>
          <p:cNvPr id="19" name="Elbow Connector 18"/>
          <p:cNvCxnSpPr>
            <a:stCxn id="15" idx="3"/>
            <a:endCxn id="16" idx="1"/>
          </p:cNvCxnSpPr>
          <p:nvPr/>
        </p:nvCxnSpPr>
        <p:spPr>
          <a:xfrm flipV="1">
            <a:off x="1862666" y="3733800"/>
            <a:ext cx="5334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3"/>
            <a:endCxn id="17" idx="1"/>
          </p:cNvCxnSpPr>
          <p:nvPr/>
        </p:nvCxnSpPr>
        <p:spPr>
          <a:xfrm>
            <a:off x="1862666" y="4267200"/>
            <a:ext cx="499534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3"/>
            <a:endCxn id="18" idx="1"/>
          </p:cNvCxnSpPr>
          <p:nvPr/>
        </p:nvCxnSpPr>
        <p:spPr>
          <a:xfrm>
            <a:off x="1862666" y="4267200"/>
            <a:ext cx="49953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Internal Storage 21"/>
          <p:cNvSpPr/>
          <p:nvPr/>
        </p:nvSpPr>
        <p:spPr>
          <a:xfrm>
            <a:off x="762000" y="1676400"/>
            <a:ext cx="1046556" cy="457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FISHPRES Species</a:t>
            </a:r>
            <a:endParaRPr lang="en-US" sz="1200" dirty="0"/>
          </a:p>
        </p:txBody>
      </p:sp>
      <p:sp>
        <p:nvSpPr>
          <p:cNvPr id="23" name="Flowchart: Internal Storage 22"/>
          <p:cNvSpPr/>
          <p:nvPr/>
        </p:nvSpPr>
        <p:spPr>
          <a:xfrm>
            <a:off x="2382444" y="1600200"/>
            <a:ext cx="1046556" cy="533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FISHPRES Attributes</a:t>
            </a:r>
            <a:endParaRPr lang="en-US" sz="1200" dirty="0"/>
          </a:p>
        </p:txBody>
      </p:sp>
      <p:sp>
        <p:nvSpPr>
          <p:cNvPr id="24" name="Flowchart: Internal Storage 23"/>
          <p:cNvSpPr/>
          <p:nvPr/>
        </p:nvSpPr>
        <p:spPr>
          <a:xfrm>
            <a:off x="1600200" y="2438400"/>
            <a:ext cx="1046556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Species </a:t>
            </a:r>
          </a:p>
          <a:p>
            <a:pPr algn="ctr"/>
            <a:r>
              <a:rPr lang="en-US" sz="1200" dirty="0" smtClean="0"/>
              <a:t>x Attribute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22" idx="2"/>
            <a:endCxn id="24" idx="0"/>
          </p:cNvCxnSpPr>
          <p:nvPr/>
        </p:nvCxnSpPr>
        <p:spPr>
          <a:xfrm rot="16200000" flipH="1">
            <a:off x="1551978" y="1866900"/>
            <a:ext cx="304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2"/>
            <a:endCxn id="24" idx="0"/>
          </p:cNvCxnSpPr>
          <p:nvPr/>
        </p:nvCxnSpPr>
        <p:spPr>
          <a:xfrm rot="5400000">
            <a:off x="2362200" y="1894878"/>
            <a:ext cx="304800" cy="7822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2"/>
            <a:endCxn id="15" idx="0"/>
          </p:cNvCxnSpPr>
          <p:nvPr/>
        </p:nvCxnSpPr>
        <p:spPr>
          <a:xfrm rot="5400000">
            <a:off x="1394056" y="3004378"/>
            <a:ext cx="685800" cy="7730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533400" y="1143000"/>
            <a:ext cx="2971800" cy="2286000"/>
          </a:xfrm>
          <a:prstGeom prst="rect">
            <a:avLst/>
          </a:prstGeom>
          <a:solidFill>
            <a:srgbClr val="323232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spatial layers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New Way (dynamic views)</a:t>
            </a:r>
            <a:endParaRPr lang="en-US" dirty="0"/>
          </a:p>
        </p:txBody>
      </p:sp>
      <p:sp>
        <p:nvSpPr>
          <p:cNvPr id="15" name="Flowchart: Internal Storage 14"/>
          <p:cNvSpPr/>
          <p:nvPr/>
        </p:nvSpPr>
        <p:spPr>
          <a:xfrm>
            <a:off x="838200" y="3733800"/>
            <a:ext cx="1024466" cy="1066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WB_LOC_</a:t>
            </a:r>
          </a:p>
          <a:p>
            <a:pPr algn="ctr"/>
            <a:r>
              <a:rPr lang="en-US" sz="1200" dirty="0" smtClean="0"/>
              <a:t>MASTER</a:t>
            </a:r>
            <a:endParaRPr lang="en-US" sz="1200" dirty="0"/>
          </a:p>
        </p:txBody>
      </p:sp>
      <p:sp>
        <p:nvSpPr>
          <p:cNvPr id="16" name="Flowchart: Internal Storage 15"/>
          <p:cNvSpPr/>
          <p:nvPr/>
        </p:nvSpPr>
        <p:spPr>
          <a:xfrm>
            <a:off x="2396066" y="3581400"/>
            <a:ext cx="1447800" cy="304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WB_LOC_Lakes</a:t>
            </a:r>
            <a:endParaRPr lang="en-US" sz="1050" dirty="0" smtClean="0"/>
          </a:p>
        </p:txBody>
      </p:sp>
      <p:sp>
        <p:nvSpPr>
          <p:cNvPr id="17" name="Flowchart: Internal Storage 16"/>
          <p:cNvSpPr/>
          <p:nvPr/>
        </p:nvSpPr>
        <p:spPr>
          <a:xfrm>
            <a:off x="2362200" y="4648200"/>
            <a:ext cx="2057400" cy="304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WB_LOC_Stream_Whole</a:t>
            </a:r>
            <a:endParaRPr lang="en-US" sz="1050" dirty="0" smtClean="0"/>
          </a:p>
        </p:txBody>
      </p:sp>
      <p:sp>
        <p:nvSpPr>
          <p:cNvPr id="18" name="Flowchart: Internal Storage 17"/>
          <p:cNvSpPr/>
          <p:nvPr/>
        </p:nvSpPr>
        <p:spPr>
          <a:xfrm>
            <a:off x="2362200" y="4114800"/>
            <a:ext cx="2209800" cy="30480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WB_LOC_Stream_Segment</a:t>
            </a:r>
            <a:endParaRPr lang="en-US" sz="1050" dirty="0" smtClean="0"/>
          </a:p>
        </p:txBody>
      </p:sp>
      <p:cxnSp>
        <p:nvCxnSpPr>
          <p:cNvPr id="19" name="Elbow Connector 18"/>
          <p:cNvCxnSpPr>
            <a:stCxn id="15" idx="3"/>
            <a:endCxn id="16" idx="1"/>
          </p:cNvCxnSpPr>
          <p:nvPr/>
        </p:nvCxnSpPr>
        <p:spPr>
          <a:xfrm flipV="1">
            <a:off x="1862666" y="3733800"/>
            <a:ext cx="5334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3"/>
            <a:endCxn id="17" idx="1"/>
          </p:cNvCxnSpPr>
          <p:nvPr/>
        </p:nvCxnSpPr>
        <p:spPr>
          <a:xfrm>
            <a:off x="1862666" y="4267200"/>
            <a:ext cx="499534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3"/>
            <a:endCxn id="18" idx="1"/>
          </p:cNvCxnSpPr>
          <p:nvPr/>
        </p:nvCxnSpPr>
        <p:spPr>
          <a:xfrm>
            <a:off x="1862666" y="4267200"/>
            <a:ext cx="49953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Internal Storage 21"/>
          <p:cNvSpPr/>
          <p:nvPr/>
        </p:nvSpPr>
        <p:spPr>
          <a:xfrm>
            <a:off x="762000" y="1676400"/>
            <a:ext cx="1046556" cy="457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FISHPRES Species</a:t>
            </a:r>
            <a:endParaRPr lang="en-US" sz="1200" dirty="0"/>
          </a:p>
        </p:txBody>
      </p:sp>
      <p:sp>
        <p:nvSpPr>
          <p:cNvPr id="23" name="Flowchart: Internal Storage 22"/>
          <p:cNvSpPr/>
          <p:nvPr/>
        </p:nvSpPr>
        <p:spPr>
          <a:xfrm>
            <a:off x="2382444" y="1600200"/>
            <a:ext cx="1046556" cy="533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FISHPRES Attributes</a:t>
            </a:r>
            <a:endParaRPr lang="en-US" sz="1200" dirty="0"/>
          </a:p>
        </p:txBody>
      </p:sp>
      <p:sp>
        <p:nvSpPr>
          <p:cNvPr id="24" name="Flowchart: Internal Storage 23"/>
          <p:cNvSpPr/>
          <p:nvPr/>
        </p:nvSpPr>
        <p:spPr>
          <a:xfrm>
            <a:off x="1600200" y="2438400"/>
            <a:ext cx="1046556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Species </a:t>
            </a:r>
          </a:p>
          <a:p>
            <a:pPr algn="ctr"/>
            <a:r>
              <a:rPr lang="en-US" sz="1200" dirty="0" smtClean="0"/>
              <a:t>x Attribute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22" idx="2"/>
            <a:endCxn id="24" idx="0"/>
          </p:cNvCxnSpPr>
          <p:nvPr/>
        </p:nvCxnSpPr>
        <p:spPr>
          <a:xfrm rot="16200000" flipH="1">
            <a:off x="1551978" y="1866900"/>
            <a:ext cx="304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2"/>
            <a:endCxn id="24" idx="0"/>
          </p:cNvCxnSpPr>
          <p:nvPr/>
        </p:nvCxnSpPr>
        <p:spPr>
          <a:xfrm rot="5400000">
            <a:off x="2362200" y="1894878"/>
            <a:ext cx="304800" cy="7822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2"/>
            <a:endCxn id="15" idx="0"/>
          </p:cNvCxnSpPr>
          <p:nvPr/>
        </p:nvCxnSpPr>
        <p:spPr>
          <a:xfrm rot="5400000">
            <a:off x="1394056" y="3004378"/>
            <a:ext cx="685800" cy="7730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Internal Storage 38"/>
          <p:cNvSpPr/>
          <p:nvPr/>
        </p:nvSpPr>
        <p:spPr>
          <a:xfrm>
            <a:off x="3200400" y="5181600"/>
            <a:ext cx="1219200" cy="88139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Streams Feature Class</a:t>
            </a:r>
            <a:endParaRPr lang="en-US" sz="1200" dirty="0"/>
          </a:p>
        </p:txBody>
      </p:sp>
      <p:sp>
        <p:nvSpPr>
          <p:cNvPr id="40" name="Flowchart: Internal Storage 39"/>
          <p:cNvSpPr/>
          <p:nvPr/>
        </p:nvSpPr>
        <p:spPr>
          <a:xfrm>
            <a:off x="3505200" y="2362200"/>
            <a:ext cx="1219200" cy="88139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Lakes Feature Class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33400" y="1143000"/>
            <a:ext cx="2971800" cy="2286000"/>
          </a:xfrm>
          <a:prstGeom prst="rect">
            <a:avLst/>
          </a:prstGeom>
          <a:solidFill>
            <a:srgbClr val="323232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Producing spatial layers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The New Way (dynamic views)</a:t>
            </a:r>
            <a:endParaRPr lang="en-US" dirty="0"/>
          </a:p>
        </p:txBody>
      </p:sp>
      <p:sp>
        <p:nvSpPr>
          <p:cNvPr id="15" name="Flowchart: Internal Storage 14"/>
          <p:cNvSpPr/>
          <p:nvPr/>
        </p:nvSpPr>
        <p:spPr>
          <a:xfrm>
            <a:off x="838200" y="3733800"/>
            <a:ext cx="1024466" cy="1066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WB_LOC_</a:t>
            </a:r>
          </a:p>
          <a:p>
            <a:pPr algn="ctr"/>
            <a:r>
              <a:rPr lang="en-US" sz="1200" dirty="0" smtClean="0"/>
              <a:t>MASTER</a:t>
            </a:r>
            <a:endParaRPr lang="en-US" sz="1200" dirty="0"/>
          </a:p>
        </p:txBody>
      </p:sp>
      <p:sp>
        <p:nvSpPr>
          <p:cNvPr id="16" name="Flowchart: Internal Storage 15"/>
          <p:cNvSpPr/>
          <p:nvPr/>
        </p:nvSpPr>
        <p:spPr>
          <a:xfrm>
            <a:off x="2396066" y="3581400"/>
            <a:ext cx="1447800" cy="304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WB_LOC_Lakes</a:t>
            </a:r>
            <a:endParaRPr lang="en-US" sz="1050" dirty="0" smtClean="0"/>
          </a:p>
        </p:txBody>
      </p:sp>
      <p:sp>
        <p:nvSpPr>
          <p:cNvPr id="17" name="Flowchart: Internal Storage 16"/>
          <p:cNvSpPr/>
          <p:nvPr/>
        </p:nvSpPr>
        <p:spPr>
          <a:xfrm>
            <a:off x="2362200" y="4648200"/>
            <a:ext cx="2057400" cy="3048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WB_LOC_Stream_Whole</a:t>
            </a:r>
            <a:endParaRPr lang="en-US" sz="1050" dirty="0" smtClean="0"/>
          </a:p>
        </p:txBody>
      </p:sp>
      <p:sp>
        <p:nvSpPr>
          <p:cNvPr id="18" name="Flowchart: Internal Storage 17"/>
          <p:cNvSpPr/>
          <p:nvPr/>
        </p:nvSpPr>
        <p:spPr>
          <a:xfrm>
            <a:off x="5867400" y="4114800"/>
            <a:ext cx="2209800" cy="30480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/>
              <a:t>WB_LOC_Stream_Segment</a:t>
            </a:r>
            <a:endParaRPr lang="en-US" sz="1050" dirty="0" smtClean="0"/>
          </a:p>
        </p:txBody>
      </p:sp>
      <p:cxnSp>
        <p:nvCxnSpPr>
          <p:cNvPr id="19" name="Elbow Connector 18"/>
          <p:cNvCxnSpPr>
            <a:stCxn id="15" idx="3"/>
            <a:endCxn id="16" idx="1"/>
          </p:cNvCxnSpPr>
          <p:nvPr/>
        </p:nvCxnSpPr>
        <p:spPr>
          <a:xfrm flipV="1">
            <a:off x="1862666" y="3733800"/>
            <a:ext cx="5334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5" idx="3"/>
            <a:endCxn id="17" idx="1"/>
          </p:cNvCxnSpPr>
          <p:nvPr/>
        </p:nvCxnSpPr>
        <p:spPr>
          <a:xfrm>
            <a:off x="1862666" y="4267200"/>
            <a:ext cx="499534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3"/>
            <a:endCxn id="18" idx="1"/>
          </p:cNvCxnSpPr>
          <p:nvPr/>
        </p:nvCxnSpPr>
        <p:spPr>
          <a:xfrm>
            <a:off x="1862666" y="4267200"/>
            <a:ext cx="400473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Internal Storage 21"/>
          <p:cNvSpPr/>
          <p:nvPr/>
        </p:nvSpPr>
        <p:spPr>
          <a:xfrm>
            <a:off x="762000" y="1676400"/>
            <a:ext cx="1046556" cy="4572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FISHPRES Species</a:t>
            </a:r>
            <a:endParaRPr lang="en-US" sz="1200" dirty="0"/>
          </a:p>
        </p:txBody>
      </p:sp>
      <p:sp>
        <p:nvSpPr>
          <p:cNvPr id="23" name="Flowchart: Internal Storage 22"/>
          <p:cNvSpPr/>
          <p:nvPr/>
        </p:nvSpPr>
        <p:spPr>
          <a:xfrm>
            <a:off x="2382444" y="1600200"/>
            <a:ext cx="1046556" cy="5334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FISHPRES Attributes</a:t>
            </a:r>
            <a:endParaRPr lang="en-US" sz="1200" dirty="0"/>
          </a:p>
        </p:txBody>
      </p:sp>
      <p:sp>
        <p:nvSpPr>
          <p:cNvPr id="24" name="Flowchart: Internal Storage 23"/>
          <p:cNvSpPr/>
          <p:nvPr/>
        </p:nvSpPr>
        <p:spPr>
          <a:xfrm>
            <a:off x="1600200" y="2438400"/>
            <a:ext cx="1046556" cy="609600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Species </a:t>
            </a:r>
          </a:p>
          <a:p>
            <a:pPr algn="ctr"/>
            <a:r>
              <a:rPr lang="en-US" sz="1200" dirty="0" smtClean="0"/>
              <a:t>x Attribute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22" idx="2"/>
            <a:endCxn id="24" idx="0"/>
          </p:cNvCxnSpPr>
          <p:nvPr/>
        </p:nvCxnSpPr>
        <p:spPr>
          <a:xfrm rot="16200000" flipH="1">
            <a:off x="1551978" y="1866900"/>
            <a:ext cx="304800" cy="838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2"/>
            <a:endCxn id="24" idx="0"/>
          </p:cNvCxnSpPr>
          <p:nvPr/>
        </p:nvCxnSpPr>
        <p:spPr>
          <a:xfrm rot="5400000">
            <a:off x="2362200" y="1894878"/>
            <a:ext cx="304800" cy="7822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2"/>
            <a:endCxn id="15" idx="0"/>
          </p:cNvCxnSpPr>
          <p:nvPr/>
        </p:nvCxnSpPr>
        <p:spPr>
          <a:xfrm rot="5400000">
            <a:off x="1394056" y="3004378"/>
            <a:ext cx="685800" cy="7730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Internal Storage 38"/>
          <p:cNvSpPr/>
          <p:nvPr/>
        </p:nvSpPr>
        <p:spPr>
          <a:xfrm>
            <a:off x="3200400" y="5181600"/>
            <a:ext cx="1219200" cy="88139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Streams Feature Class</a:t>
            </a:r>
            <a:endParaRPr lang="en-US" sz="1200" dirty="0"/>
          </a:p>
        </p:txBody>
      </p:sp>
      <p:sp>
        <p:nvSpPr>
          <p:cNvPr id="40" name="Flowchart: Internal Storage 39"/>
          <p:cNvSpPr/>
          <p:nvPr/>
        </p:nvSpPr>
        <p:spPr>
          <a:xfrm>
            <a:off x="3505200" y="2362200"/>
            <a:ext cx="1219200" cy="88139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Lakes Feature Class</a:t>
            </a:r>
            <a:endParaRPr lang="en-US" sz="1200" dirty="0"/>
          </a:p>
        </p:txBody>
      </p:sp>
      <p:sp>
        <p:nvSpPr>
          <p:cNvPr id="41" name="Flowchart: Internal Storage 40"/>
          <p:cNvSpPr/>
          <p:nvPr/>
        </p:nvSpPr>
        <p:spPr>
          <a:xfrm>
            <a:off x="6781800" y="3048000"/>
            <a:ext cx="1219200" cy="88139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WB_LOC_</a:t>
            </a:r>
          </a:p>
          <a:p>
            <a:pPr algn="ctr"/>
            <a:r>
              <a:rPr lang="en-US" sz="1200" dirty="0" smtClean="0"/>
              <a:t>Lakes Spatial View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6" idx="3"/>
            <a:endCxn id="41" idx="1"/>
          </p:cNvCxnSpPr>
          <p:nvPr/>
        </p:nvCxnSpPr>
        <p:spPr>
          <a:xfrm flipV="1">
            <a:off x="3843866" y="3488695"/>
            <a:ext cx="2937934" cy="245105"/>
          </a:xfrm>
          <a:prstGeom prst="bentConnector3">
            <a:avLst>
              <a:gd name="adj1" fmla="val 648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41" idx="1"/>
          </p:cNvCxnSpPr>
          <p:nvPr/>
        </p:nvCxnSpPr>
        <p:spPr>
          <a:xfrm>
            <a:off x="4724400" y="2802895"/>
            <a:ext cx="2057400" cy="685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Internal Storage 45"/>
          <p:cNvSpPr/>
          <p:nvPr/>
        </p:nvSpPr>
        <p:spPr>
          <a:xfrm>
            <a:off x="6781800" y="4648200"/>
            <a:ext cx="1219200" cy="881390"/>
          </a:xfrm>
          <a:prstGeom prst="flowChartInternalStorag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WB_LOC_</a:t>
            </a:r>
          </a:p>
          <a:p>
            <a:pPr algn="ctr"/>
            <a:r>
              <a:rPr lang="en-US" sz="1200" dirty="0" smtClean="0"/>
              <a:t>Streams Spatial View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6048407" y="3276600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cxnSp>
        <p:nvCxnSpPr>
          <p:cNvPr id="60" name="Elbow Connector 59"/>
          <p:cNvCxnSpPr>
            <a:endCxn id="46" idx="1"/>
          </p:cNvCxnSpPr>
          <p:nvPr/>
        </p:nvCxnSpPr>
        <p:spPr>
          <a:xfrm flipV="1">
            <a:off x="4419600" y="5088895"/>
            <a:ext cx="2362200" cy="626105"/>
          </a:xfrm>
          <a:prstGeom prst="bentConnector3">
            <a:avLst>
              <a:gd name="adj1" fmla="val 116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7" idx="3"/>
            <a:endCxn id="46" idx="1"/>
          </p:cNvCxnSpPr>
          <p:nvPr/>
        </p:nvCxnSpPr>
        <p:spPr>
          <a:xfrm>
            <a:off x="4419600" y="4800600"/>
            <a:ext cx="2362200" cy="288295"/>
          </a:xfrm>
          <a:prstGeom prst="bentConnector3">
            <a:avLst>
              <a:gd name="adj1" fmla="val 120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53000" y="4876800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" y="1143000"/>
            <a:ext cx="2971800" cy="2286000"/>
          </a:xfrm>
          <a:prstGeom prst="rect">
            <a:avLst/>
          </a:prstGeom>
          <a:solidFill>
            <a:srgbClr val="323232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</a:t>
            </a:r>
            <a:r>
              <a:rPr lang="en-US" sz="3200" dirty="0" err="1" smtClean="0"/>
              <a:t>managment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Raw sample data </a:t>
            </a:r>
          </a:p>
          <a:p>
            <a:pPr lvl="1"/>
            <a:r>
              <a:rPr lang="en-US" dirty="0" smtClean="0"/>
              <a:t>Over 80 fish species</a:t>
            </a:r>
          </a:p>
          <a:p>
            <a:pPr lvl="1"/>
            <a:r>
              <a:rPr lang="en-US" dirty="0" smtClean="0"/>
              <a:t>14,118 streams and rivers</a:t>
            </a:r>
          </a:p>
          <a:p>
            <a:pPr lvl="1"/>
            <a:r>
              <a:rPr lang="en-US" dirty="0" smtClean="0"/>
              <a:t>5162 lakes and reservoirs</a:t>
            </a:r>
          </a:p>
          <a:p>
            <a:r>
              <a:rPr lang="en-US" dirty="0" smtClean="0"/>
              <a:t>Variety of data types and sample methods</a:t>
            </a:r>
          </a:p>
          <a:p>
            <a:r>
              <a:rPr lang="en-US" dirty="0" smtClean="0"/>
              <a:t>Stored centrally and managed via web editor.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ArcGIS Server Components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Versioned geodatabase</a:t>
            </a:r>
          </a:p>
          <a:p>
            <a:r>
              <a:rPr lang="en-US" sz="2400" dirty="0" smtClean="0"/>
              <a:t>One Map Service</a:t>
            </a:r>
          </a:p>
          <a:p>
            <a:pPr lvl="1"/>
            <a:r>
              <a:rPr lang="en-US" sz="1800" dirty="0" smtClean="0"/>
              <a:t>With dynamic workspaces enable</a:t>
            </a:r>
          </a:p>
          <a:p>
            <a:r>
              <a:rPr lang="en-US" sz="2400" dirty="0" smtClean="0"/>
              <a:t>One Geoprocessing Service</a:t>
            </a:r>
          </a:p>
          <a:p>
            <a:pPr lvl="1"/>
            <a:r>
              <a:rPr lang="en-US" sz="1800" dirty="0" smtClean="0"/>
              <a:t>Fetches data about record ID’s and symbology</a:t>
            </a:r>
          </a:p>
          <a:p>
            <a:pPr lvl="1"/>
            <a:r>
              <a:rPr lang="en-US" sz="1800" dirty="0" smtClean="0"/>
              <a:t>Performs geometry clips and returns the clipped geometry</a:t>
            </a:r>
          </a:p>
          <a:p>
            <a:pPr lvl="1"/>
            <a:r>
              <a:rPr lang="en-US" sz="1800" dirty="0" smtClean="0"/>
              <a:t>Applies edits and ensures data integrity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Server Components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Map application</a:t>
            </a:r>
          </a:p>
          <a:p>
            <a:pPr lvl="1"/>
            <a:r>
              <a:rPr lang="en-US" sz="1800" dirty="0" smtClean="0"/>
              <a:t>Used existing map components</a:t>
            </a:r>
          </a:p>
          <a:p>
            <a:pPr lvl="1"/>
            <a:r>
              <a:rPr lang="en-US" sz="1800" dirty="0" smtClean="0"/>
              <a:t>Fish distribution specific form elements</a:t>
            </a:r>
          </a:p>
          <a:p>
            <a:r>
              <a:rPr lang="en-US" sz="2400" dirty="0" smtClean="0"/>
              <a:t>Waterbody location display widget</a:t>
            </a:r>
          </a:p>
          <a:p>
            <a:pPr lvl="1"/>
            <a:r>
              <a:rPr lang="en-US" sz="1800" dirty="0" smtClean="0"/>
              <a:t>Interacts with the Map Service</a:t>
            </a:r>
          </a:p>
          <a:p>
            <a:pPr lvl="1"/>
            <a:r>
              <a:rPr lang="en-US" sz="1800" dirty="0" smtClean="0"/>
              <a:t>Can be used outside of edit application</a:t>
            </a:r>
          </a:p>
          <a:p>
            <a:r>
              <a:rPr lang="en-US" sz="2400" dirty="0" smtClean="0"/>
              <a:t>Waterbody location editor widget</a:t>
            </a:r>
          </a:p>
          <a:p>
            <a:pPr lvl="1"/>
            <a:r>
              <a:rPr lang="en-US" sz="1800" dirty="0" smtClean="0"/>
              <a:t>Interacts with the geoprocessing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Yet to come…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Interface improvements:</a:t>
            </a:r>
          </a:p>
          <a:p>
            <a:pPr lvl="1"/>
            <a:r>
              <a:rPr lang="en-US" sz="1800" dirty="0" smtClean="0"/>
              <a:t>Edit multiple attributes with a single edit</a:t>
            </a:r>
          </a:p>
          <a:p>
            <a:r>
              <a:rPr lang="en-US" sz="2800" dirty="0" smtClean="0"/>
              <a:t>Additional map layers </a:t>
            </a:r>
          </a:p>
          <a:p>
            <a:pPr lvl="1"/>
            <a:r>
              <a:rPr lang="en-US" sz="2000" dirty="0" smtClean="0"/>
              <a:t>Make more informed decisions </a:t>
            </a:r>
          </a:p>
          <a:p>
            <a:r>
              <a:rPr lang="en-US" sz="2800" dirty="0" smtClean="0"/>
              <a:t>Better integration with other data entry screens</a:t>
            </a:r>
          </a:p>
          <a:p>
            <a:pPr lvl="1"/>
            <a:r>
              <a:rPr lang="en-US" sz="2200" dirty="0" smtClean="0"/>
              <a:t>Triggers to validate when new species is surveyed </a:t>
            </a:r>
            <a:endParaRPr lang="en-US" sz="1800" dirty="0" smtClean="0"/>
          </a:p>
          <a:p>
            <a:r>
              <a:rPr lang="en-US" sz="2800" dirty="0" smtClean="0"/>
              <a:t>Integrate into other data entry systems</a:t>
            </a:r>
          </a:p>
          <a:p>
            <a:pPr lvl="1"/>
            <a:r>
              <a:rPr lang="en-US" sz="2200" dirty="0" smtClean="0"/>
              <a:t>Regulations, Survey locations, waterbody classifications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 it”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https://github.com/MFWP-GIS/waterbodyLocationEditor</a:t>
            </a:r>
          </a:p>
          <a:p>
            <a:endParaRPr lang="en-US" dirty="0" smtClean="0"/>
          </a:p>
          <a:p>
            <a:r>
              <a:rPr lang="en-US" dirty="0" smtClean="0"/>
              <a:t>Presentation </a:t>
            </a:r>
          </a:p>
          <a:p>
            <a:r>
              <a:rPr lang="en-US" dirty="0" smtClean="0"/>
              <a:t>Sample code available soon</a:t>
            </a:r>
          </a:p>
          <a:p>
            <a:endParaRPr lang="en-US" dirty="0" smtClean="0"/>
          </a:p>
          <a:p>
            <a:r>
              <a:rPr lang="en-US" dirty="0" smtClean="0"/>
              <a:t>Questions?   bdaigle@mt.gov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8070952" cy="58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297" y="380999"/>
            <a:ext cx="7399418" cy="6184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types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550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types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550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57600"/>
            <a:ext cx="6370320" cy="278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types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550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57600"/>
            <a:ext cx="637794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2286000" y="2286000"/>
            <a:ext cx="609600" cy="3505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Data types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55045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57600"/>
            <a:ext cx="635508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2362200" y="2133600"/>
            <a:ext cx="1905000" cy="3505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7146</TotalTime>
  <Words>612</Words>
  <Application>Microsoft Office PowerPoint</Application>
  <PresentationFormat>On-screen Show (4:3)</PresentationFormat>
  <Paragraphs>189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Foundry</vt:lpstr>
      <vt:lpstr>Fish Distribution Editing Tool:</vt:lpstr>
      <vt:lpstr>A brief history of time…</vt:lpstr>
      <vt:lpstr>Data managment</vt:lpstr>
      <vt:lpstr>Slide 4</vt:lpstr>
      <vt:lpstr>Slide 5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Fish distribution – management and use</vt:lpstr>
      <vt:lpstr>Old Process</vt:lpstr>
      <vt:lpstr>Old Process</vt:lpstr>
      <vt:lpstr>Old Process</vt:lpstr>
      <vt:lpstr>Old Process</vt:lpstr>
      <vt:lpstr>Old Process</vt:lpstr>
      <vt:lpstr>Web-based waterbody location editor</vt:lpstr>
      <vt:lpstr>Requirements</vt:lpstr>
      <vt:lpstr>Old Process</vt:lpstr>
      <vt:lpstr>New Process</vt:lpstr>
      <vt:lpstr>Demo</vt:lpstr>
      <vt:lpstr>Table structure</vt:lpstr>
      <vt:lpstr>Producing spatial layers</vt:lpstr>
      <vt:lpstr>Producing spatial layers</vt:lpstr>
      <vt:lpstr>Producing spatial layers</vt:lpstr>
      <vt:lpstr>Producing spatial layers</vt:lpstr>
      <vt:lpstr>ArcGIS Server Components</vt:lpstr>
      <vt:lpstr>Web Server Components</vt:lpstr>
      <vt:lpstr>Yet to come…</vt:lpstr>
      <vt:lpstr>“Git it” on GitHub</vt:lpstr>
    </vt:vector>
  </TitlesOfParts>
  <Company>State of Montana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Daigle</dc:creator>
  <cp:lastModifiedBy>Bill Daigle</cp:lastModifiedBy>
  <cp:revision>531</cp:revision>
  <dcterms:created xsi:type="dcterms:W3CDTF">2015-07-13T18:24:08Z</dcterms:created>
  <dcterms:modified xsi:type="dcterms:W3CDTF">2015-11-18T22:20:31Z</dcterms:modified>
</cp:coreProperties>
</file>