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3"/>
  </p:handoutMasterIdLst>
  <p:sldIdLst>
    <p:sldId id="256" r:id="rId2"/>
    <p:sldId id="257" r:id="rId3"/>
    <p:sldId id="259" r:id="rId4"/>
    <p:sldId id="279" r:id="rId5"/>
    <p:sldId id="280" r:id="rId6"/>
    <p:sldId id="281" r:id="rId7"/>
    <p:sldId id="282" r:id="rId8"/>
    <p:sldId id="283" r:id="rId9"/>
    <p:sldId id="284" r:id="rId10"/>
    <p:sldId id="260" r:id="rId11"/>
    <p:sldId id="261" r:id="rId12"/>
    <p:sldId id="262" r:id="rId13"/>
    <p:sldId id="263" r:id="rId14"/>
    <p:sldId id="264" r:id="rId15"/>
    <p:sldId id="266" r:id="rId16"/>
    <p:sldId id="265" r:id="rId17"/>
    <p:sldId id="267" r:id="rId18"/>
    <p:sldId id="268" r:id="rId19"/>
    <p:sldId id="269" r:id="rId20"/>
    <p:sldId id="270" r:id="rId21"/>
    <p:sldId id="271" r:id="rId22"/>
    <p:sldId id="272" r:id="rId23"/>
    <p:sldId id="277" r:id="rId24"/>
    <p:sldId id="273" r:id="rId25"/>
    <p:sldId id="274" r:id="rId26"/>
    <p:sldId id="285" r:id="rId27"/>
    <p:sldId id="286" r:id="rId28"/>
    <p:sldId id="287" r:id="rId29"/>
    <p:sldId id="288" r:id="rId30"/>
    <p:sldId id="289"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BCE7D2-704D-4B5C-A23A-CE6540531DDC}" type="datetimeFigureOut">
              <a:rPr lang="en-US" smtClean="0"/>
              <a:t>6/20/2015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FBC738-83CC-453B-91AB-CF771F09575A}"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DC1153-FD27-49FC-A6F4-FD368732866F}"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A90FC-E0CE-4085-AA37-38E35BB237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C1153-FD27-49FC-A6F4-FD368732866F}"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A90FC-E0CE-4085-AA37-38E35BB237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C1153-FD27-49FC-A6F4-FD368732866F}"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A90FC-E0CE-4085-AA37-38E35BB237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C1153-FD27-49FC-A6F4-FD368732866F}"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A90FC-E0CE-4085-AA37-38E35BB237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DC1153-FD27-49FC-A6F4-FD368732866F}"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A90FC-E0CE-4085-AA37-38E35BB237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DC1153-FD27-49FC-A6F4-FD368732866F}" type="datetimeFigureOut">
              <a:rPr lang="en-US" smtClean="0"/>
              <a:pPr/>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A90FC-E0CE-4085-AA37-38E35BB237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DC1153-FD27-49FC-A6F4-FD368732866F}" type="datetimeFigureOut">
              <a:rPr lang="en-US" smtClean="0"/>
              <a:pPr/>
              <a:t>6/20/2015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A90FC-E0CE-4085-AA37-38E35BB237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DC1153-FD27-49FC-A6F4-FD368732866F}" type="datetimeFigureOut">
              <a:rPr lang="en-US" smtClean="0"/>
              <a:pPr/>
              <a:t>6/20/2015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A90FC-E0CE-4085-AA37-38E35BB237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C1153-FD27-49FC-A6F4-FD368732866F}" type="datetimeFigureOut">
              <a:rPr lang="en-US" smtClean="0"/>
              <a:pPr/>
              <a:t>6/20/2015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A90FC-E0CE-4085-AA37-38E35BB237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DC1153-FD27-49FC-A6F4-FD368732866F}" type="datetimeFigureOut">
              <a:rPr lang="en-US" smtClean="0"/>
              <a:pPr/>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A90FC-E0CE-4085-AA37-38E35BB237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DC1153-FD27-49FC-A6F4-FD368732866F}" type="datetimeFigureOut">
              <a:rPr lang="en-US" smtClean="0"/>
              <a:pPr/>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A90FC-E0CE-4085-AA37-38E35BB237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C1153-FD27-49FC-A6F4-FD368732866F}" type="datetimeFigureOut">
              <a:rPr lang="en-US" smtClean="0"/>
              <a:pPr/>
              <a:t>6/20/2015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A90FC-E0CE-4085-AA37-38E35BB237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ercyprophet.org/mul/node/677" TargetMode="External"/><Relationship Id="rId2" Type="http://schemas.openxmlformats.org/officeDocument/2006/relationships/hyperlink" Target="http://archive.islamkashmir.org/publications/introduction-to-alhadith/hadith.htm" TargetMode="External"/><Relationship Id="rId1" Type="http://schemas.openxmlformats.org/officeDocument/2006/relationships/slideLayout" Target="../slideLayouts/slideLayout2.xml"/><Relationship Id="rId4" Type="http://schemas.openxmlformats.org/officeDocument/2006/relationships/hyperlink" Target="http://mrashidhai.wikidot.com/uloom-ul-hadith-sciences-of-hadit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Sunnah</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of </a:t>
            </a:r>
            <a:r>
              <a:rPr lang="en-US" b="1" dirty="0" err="1" smtClean="0"/>
              <a:t>Hadith</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b="1" dirty="0" err="1" smtClean="0"/>
              <a:t>Hadith</a:t>
            </a:r>
            <a:r>
              <a:rPr lang="en-US" b="1" dirty="0" smtClean="0"/>
              <a:t>-e-</a:t>
            </a:r>
            <a:r>
              <a:rPr lang="en-US" b="1" dirty="0" err="1" smtClean="0"/>
              <a:t>Qudsi</a:t>
            </a:r>
            <a:endParaRPr lang="en-US" b="1" dirty="0" smtClean="0"/>
          </a:p>
          <a:p>
            <a:r>
              <a:rPr lang="en-US" b="1" dirty="0" err="1" smtClean="0"/>
              <a:t>Marfu</a:t>
            </a:r>
            <a:endParaRPr lang="en-US" b="1" dirty="0" smtClean="0"/>
          </a:p>
          <a:p>
            <a:pPr>
              <a:buNone/>
            </a:pPr>
            <a:r>
              <a:rPr lang="en-US" dirty="0" smtClean="0"/>
              <a:t>    I. </a:t>
            </a:r>
            <a:r>
              <a:rPr lang="en-US" dirty="0" err="1" smtClean="0"/>
              <a:t>Marfu</a:t>
            </a:r>
            <a:r>
              <a:rPr lang="en-US" dirty="0" smtClean="0"/>
              <a:t>’ </a:t>
            </a:r>
            <a:r>
              <a:rPr lang="en-US" dirty="0" err="1" smtClean="0"/>
              <a:t>Haqiqi</a:t>
            </a:r>
            <a:r>
              <a:rPr lang="en-US" dirty="0" smtClean="0"/>
              <a:t> </a:t>
            </a:r>
            <a:endParaRPr lang="ar-AE" dirty="0" smtClean="0"/>
          </a:p>
          <a:p>
            <a:pPr>
              <a:buNone/>
            </a:pPr>
            <a:r>
              <a:rPr lang="ar-AE" dirty="0" smtClean="0"/>
              <a:t>   </a:t>
            </a:r>
            <a:r>
              <a:rPr lang="en-US" dirty="0" smtClean="0"/>
              <a:t>II. </a:t>
            </a:r>
            <a:r>
              <a:rPr lang="en-US" dirty="0" err="1" smtClean="0"/>
              <a:t>Marfu</a:t>
            </a:r>
            <a:r>
              <a:rPr lang="en-US" dirty="0" smtClean="0"/>
              <a:t>’ </a:t>
            </a:r>
            <a:r>
              <a:rPr lang="en-US" dirty="0" err="1" smtClean="0"/>
              <a:t>Hukmi</a:t>
            </a:r>
            <a:endParaRPr lang="en-US" dirty="0" smtClean="0"/>
          </a:p>
          <a:p>
            <a:r>
              <a:rPr lang="en-US" b="1" dirty="0" err="1" smtClean="0"/>
              <a:t>Mauqoof</a:t>
            </a:r>
            <a:endParaRPr lang="en-US" b="1" dirty="0" smtClean="0"/>
          </a:p>
          <a:p>
            <a:r>
              <a:rPr lang="en-US" b="1" dirty="0" err="1" smtClean="0"/>
              <a:t>Maqtoo</a:t>
            </a:r>
            <a:endParaRPr lang="en-US" b="1" dirty="0" smtClean="0"/>
          </a:p>
          <a:p>
            <a:r>
              <a:rPr lang="en-US" b="1" dirty="0" err="1" smtClean="0"/>
              <a:t>Muttasil</a:t>
            </a:r>
            <a:endParaRPr lang="en-US" b="1" dirty="0" smtClean="0"/>
          </a:p>
          <a:p>
            <a:r>
              <a:rPr lang="en-US" b="1" dirty="0" err="1" smtClean="0"/>
              <a:t>Musnad</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Hadith</a:t>
            </a:r>
            <a:r>
              <a:rPr lang="en-US" b="1" dirty="0" smtClean="0"/>
              <a:t>-e-</a:t>
            </a:r>
            <a:r>
              <a:rPr lang="en-US" b="1" dirty="0" err="1" smtClean="0"/>
              <a:t>Qudsi</a:t>
            </a:r>
            <a:endParaRPr lang="en-US" dirty="0"/>
          </a:p>
        </p:txBody>
      </p:sp>
      <p:sp>
        <p:nvSpPr>
          <p:cNvPr id="3" name="Content Placeholder 2"/>
          <p:cNvSpPr>
            <a:spLocks noGrp="1"/>
          </p:cNvSpPr>
          <p:nvPr>
            <p:ph idx="1"/>
          </p:nvPr>
        </p:nvSpPr>
        <p:spPr/>
        <p:txBody>
          <a:bodyPr/>
          <a:lstStyle/>
          <a:p>
            <a:r>
              <a:rPr lang="en-US" dirty="0" smtClean="0"/>
              <a:t>It is that </a:t>
            </a:r>
            <a:r>
              <a:rPr lang="en-US" dirty="0" err="1" smtClean="0"/>
              <a:t>Hadith</a:t>
            </a:r>
            <a:r>
              <a:rPr lang="en-US" dirty="0" smtClean="0"/>
              <a:t> which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quotes from Allah </a:t>
            </a:r>
            <a:r>
              <a:rPr lang="en-US" dirty="0" err="1" smtClean="0"/>
              <a:t>Ta'ala</a:t>
            </a:r>
            <a:r>
              <a:rPr lang="en-US" dirty="0" smtClean="0"/>
              <a:t>. In other words it is a statement of Allah </a:t>
            </a:r>
            <a:r>
              <a:rPr lang="en-US" dirty="0" err="1" smtClean="0"/>
              <a:t>Ta'ala</a:t>
            </a:r>
            <a:r>
              <a:rPr lang="en-US" dirty="0" smtClean="0"/>
              <a:t> quoted by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and which is not in the Qur’an.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 between </a:t>
            </a:r>
            <a:r>
              <a:rPr lang="en-US" b="1" dirty="0" err="1" smtClean="0"/>
              <a:t>Hadith</a:t>
            </a:r>
            <a:r>
              <a:rPr lang="en-US" b="1" dirty="0" smtClean="0"/>
              <a:t>-e-</a:t>
            </a:r>
            <a:r>
              <a:rPr lang="en-US" b="1" dirty="0" err="1" smtClean="0"/>
              <a:t>Qudsi</a:t>
            </a:r>
            <a:r>
              <a:rPr lang="en-US" b="1" dirty="0" smtClean="0"/>
              <a:t> &amp; the Qur’an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Qur’an both the words as well as meaning is revealed by Allah </a:t>
            </a:r>
            <a:r>
              <a:rPr lang="en-US" dirty="0" err="1" smtClean="0"/>
              <a:t>Ta'ala</a:t>
            </a:r>
            <a:r>
              <a:rPr lang="en-US" dirty="0" smtClean="0"/>
              <a:t>.</a:t>
            </a:r>
          </a:p>
          <a:p>
            <a:r>
              <a:rPr lang="en-US" dirty="0" smtClean="0"/>
              <a:t>In </a:t>
            </a:r>
            <a:r>
              <a:rPr lang="en-US" dirty="0" err="1" smtClean="0"/>
              <a:t>Hadith</a:t>
            </a:r>
            <a:r>
              <a:rPr lang="en-US" dirty="0" smtClean="0"/>
              <a:t>-e-</a:t>
            </a:r>
            <a:r>
              <a:rPr lang="en-US" dirty="0" err="1" smtClean="0"/>
              <a:t>Qudsi</a:t>
            </a:r>
            <a:r>
              <a:rPr lang="en-US" dirty="0" smtClean="0"/>
              <a:t> only meaning is revealed by Allah </a:t>
            </a:r>
            <a:r>
              <a:rPr lang="en-US" dirty="0" err="1" smtClean="0"/>
              <a:t>Ta'ala</a:t>
            </a:r>
            <a:r>
              <a:rPr lang="en-US" dirty="0" smtClean="0"/>
              <a:t> which is put into words by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a:t>
            </a:r>
          </a:p>
          <a:p>
            <a:r>
              <a:rPr lang="en-US" dirty="0" smtClean="0"/>
              <a:t>So </a:t>
            </a:r>
            <a:r>
              <a:rPr lang="en-US" dirty="0" err="1" smtClean="0"/>
              <a:t>Hadith</a:t>
            </a:r>
            <a:r>
              <a:rPr lang="en-US" dirty="0" smtClean="0"/>
              <a:t>-e-</a:t>
            </a:r>
            <a:r>
              <a:rPr lang="en-US" dirty="0" err="1" smtClean="0"/>
              <a:t>Qudsi</a:t>
            </a:r>
            <a:r>
              <a:rPr lang="en-US" dirty="0" smtClean="0"/>
              <a:t> is not of the same status as Qur’an. </a:t>
            </a:r>
          </a:p>
          <a:p>
            <a:r>
              <a:rPr lang="en-US" dirty="0" smtClean="0"/>
              <a:t>We cannot touch Qur’an without </a:t>
            </a:r>
            <a:r>
              <a:rPr lang="en-US" dirty="0" err="1" smtClean="0"/>
              <a:t>Wadhu</a:t>
            </a:r>
            <a:r>
              <a:rPr lang="en-US" dirty="0" smtClean="0"/>
              <a:t>, such is not the case with </a:t>
            </a:r>
            <a:r>
              <a:rPr lang="en-US" dirty="0" err="1" smtClean="0"/>
              <a:t>Hadith</a:t>
            </a:r>
            <a:r>
              <a:rPr lang="en-US" dirty="0" smtClean="0"/>
              <a:t>-e-</a:t>
            </a:r>
            <a:r>
              <a:rPr lang="en-US" dirty="0" err="1" smtClean="0"/>
              <a:t>Qudsi</a:t>
            </a:r>
            <a:r>
              <a:rPr lang="en-US" dirty="0" smtClean="0"/>
              <a:t>. </a:t>
            </a:r>
          </a:p>
          <a:p>
            <a:r>
              <a:rPr lang="en-US" dirty="0" smtClean="0"/>
              <a:t>The whole Qur’an was revealed to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through Angel </a:t>
            </a:r>
            <a:r>
              <a:rPr lang="en-US" dirty="0" err="1" smtClean="0"/>
              <a:t>Jibraeel</a:t>
            </a:r>
            <a:r>
              <a:rPr lang="en-US" dirty="0" smtClean="0"/>
              <a:t> (AS) whereas </a:t>
            </a:r>
            <a:r>
              <a:rPr lang="en-US" dirty="0" err="1" smtClean="0"/>
              <a:t>Ahaadith</a:t>
            </a:r>
            <a:r>
              <a:rPr lang="en-US" dirty="0" smtClean="0"/>
              <a:t>-e-</a:t>
            </a:r>
            <a:r>
              <a:rPr lang="en-US" dirty="0" err="1" smtClean="0"/>
              <a:t>Qudsiyah</a:t>
            </a:r>
            <a:r>
              <a:rPr lang="en-US" dirty="0" smtClean="0"/>
              <a:t> were revealed through other agencies like dream and </a:t>
            </a:r>
            <a:r>
              <a:rPr lang="en-US" dirty="0" err="1" smtClean="0"/>
              <a:t>Ilham</a:t>
            </a:r>
            <a:r>
              <a:rPr lang="en-US" dirty="0" smtClean="0"/>
              <a:t> (intuition) in addition to Angel </a:t>
            </a:r>
            <a:r>
              <a:rPr lang="en-US" dirty="0" err="1" smtClean="0"/>
              <a:t>Jibraeel</a:t>
            </a:r>
            <a:r>
              <a:rPr lang="en-US" dirty="0" smtClean="0"/>
              <a:t> (AS).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Marfu</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Literal meaning: Elevated.</a:t>
            </a:r>
          </a:p>
          <a:p>
            <a:r>
              <a:rPr lang="en-US" dirty="0" smtClean="0"/>
              <a:t>Technical meaning: Traced directly.</a:t>
            </a:r>
          </a:p>
          <a:p>
            <a:r>
              <a:rPr lang="en-US" dirty="0" smtClean="0"/>
              <a:t>A </a:t>
            </a:r>
            <a:r>
              <a:rPr lang="en-US" dirty="0" err="1" smtClean="0"/>
              <a:t>Hadith</a:t>
            </a:r>
            <a:r>
              <a:rPr lang="en-US" dirty="0" smtClean="0"/>
              <a:t> which is traced back directly to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is called </a:t>
            </a:r>
            <a:r>
              <a:rPr lang="en-US" dirty="0" err="1" smtClean="0"/>
              <a:t>Marfu</a:t>
            </a:r>
            <a:r>
              <a:rPr lang="en-US" dirty="0" smtClean="0"/>
              <a:t>’. In this type the </a:t>
            </a:r>
            <a:r>
              <a:rPr lang="en-US" dirty="0" err="1" smtClean="0"/>
              <a:t>Sanad</a:t>
            </a:r>
            <a:r>
              <a:rPr lang="en-US" dirty="0" smtClean="0"/>
              <a:t> (chain of transmission) reaches right </a:t>
            </a:r>
            <a:r>
              <a:rPr lang="en-US" dirty="0" err="1" smtClean="0"/>
              <a:t>upto</a:t>
            </a:r>
            <a:r>
              <a:rPr lang="en-US" dirty="0" smtClean="0"/>
              <a:t>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a:t>
            </a:r>
          </a:p>
          <a:p>
            <a:r>
              <a:rPr lang="en-US" dirty="0" smtClean="0"/>
              <a:t>It has two types: </a:t>
            </a:r>
          </a:p>
          <a:p>
            <a:pPr>
              <a:buNone/>
            </a:pPr>
            <a:r>
              <a:rPr lang="en-US" dirty="0" smtClean="0"/>
              <a:t>    I. </a:t>
            </a:r>
            <a:r>
              <a:rPr lang="en-US" dirty="0" err="1" smtClean="0"/>
              <a:t>Marfu</a:t>
            </a:r>
            <a:r>
              <a:rPr lang="en-US" dirty="0" smtClean="0"/>
              <a:t>’ </a:t>
            </a:r>
            <a:r>
              <a:rPr lang="en-US" dirty="0" err="1" smtClean="0"/>
              <a:t>Haqiqi</a:t>
            </a:r>
            <a:r>
              <a:rPr lang="en-US" dirty="0" smtClean="0"/>
              <a:t> </a:t>
            </a:r>
            <a:endParaRPr lang="ar-AE" dirty="0" smtClean="0"/>
          </a:p>
          <a:p>
            <a:pPr>
              <a:buNone/>
            </a:pPr>
            <a:r>
              <a:rPr lang="en-US" dirty="0" smtClean="0"/>
              <a:t>    II. </a:t>
            </a:r>
            <a:r>
              <a:rPr lang="en-US" dirty="0" err="1" smtClean="0"/>
              <a:t>Marfu</a:t>
            </a:r>
            <a:r>
              <a:rPr lang="en-US" dirty="0" smtClean="0"/>
              <a:t>’ </a:t>
            </a:r>
            <a:r>
              <a:rPr lang="en-US" dirty="0" err="1" smtClean="0"/>
              <a:t>Hukmi</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Marfu</a:t>
            </a:r>
            <a:r>
              <a:rPr lang="en-US" b="1" dirty="0" smtClean="0"/>
              <a:t>’ </a:t>
            </a:r>
            <a:r>
              <a:rPr lang="en-US" b="1" dirty="0" err="1" smtClean="0"/>
              <a:t>Haqiqi</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smtClean="0"/>
              <a:t>It is that </a:t>
            </a:r>
            <a:r>
              <a:rPr lang="en-US" dirty="0" err="1" smtClean="0"/>
              <a:t>Hadith</a:t>
            </a:r>
            <a:r>
              <a:rPr lang="en-US" dirty="0" smtClean="0"/>
              <a:t> which is attributed to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in clear terms.</a:t>
            </a:r>
          </a:p>
          <a:p>
            <a:endParaRPr lang="en-US" dirty="0" smtClean="0"/>
          </a:p>
          <a:p>
            <a:r>
              <a:rPr lang="en-US" dirty="0" smtClean="0"/>
              <a:t> It is of four types </a:t>
            </a:r>
          </a:p>
          <a:p>
            <a:pPr>
              <a:buNone/>
            </a:pPr>
            <a:endParaRPr lang="en-US" dirty="0" smtClean="0"/>
          </a:p>
          <a:p>
            <a:pPr>
              <a:buNone/>
            </a:pPr>
            <a:r>
              <a:rPr lang="en-US" dirty="0" smtClean="0"/>
              <a:t> </a:t>
            </a:r>
            <a:r>
              <a:rPr lang="en-US" b="1" dirty="0" smtClean="0"/>
              <a:t>  a)</a:t>
            </a:r>
            <a:r>
              <a:rPr lang="en-US" dirty="0" smtClean="0"/>
              <a:t> </a:t>
            </a:r>
            <a:r>
              <a:rPr lang="en-US" b="1" dirty="0" err="1" smtClean="0"/>
              <a:t>Marfu</a:t>
            </a:r>
            <a:r>
              <a:rPr lang="en-US" b="1" dirty="0" smtClean="0"/>
              <a:t>’ </a:t>
            </a:r>
            <a:r>
              <a:rPr lang="en-US" b="1" dirty="0" err="1" smtClean="0"/>
              <a:t>Qawli</a:t>
            </a:r>
            <a:r>
              <a:rPr lang="en-US" b="1" dirty="0" smtClean="0"/>
              <a:t> </a:t>
            </a:r>
            <a:endParaRPr lang="ar-AE" dirty="0" smtClean="0"/>
          </a:p>
          <a:p>
            <a:pPr>
              <a:buNone/>
            </a:pPr>
            <a:r>
              <a:rPr lang="en-US" dirty="0" smtClean="0"/>
              <a:t>It is that </a:t>
            </a:r>
            <a:r>
              <a:rPr lang="en-US" dirty="0" err="1" smtClean="0"/>
              <a:t>Hadith</a:t>
            </a:r>
            <a:r>
              <a:rPr lang="en-US" dirty="0" smtClean="0"/>
              <a:t> which contains some statement of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a:t>
            </a:r>
          </a:p>
          <a:p>
            <a:pPr>
              <a:buNone/>
            </a:pPr>
            <a:r>
              <a:rPr lang="en-US" dirty="0" smtClean="0"/>
              <a:t> </a:t>
            </a:r>
          </a:p>
          <a:p>
            <a:pPr>
              <a:buNone/>
            </a:pPr>
            <a:r>
              <a:rPr lang="en-US" b="1" dirty="0" smtClean="0"/>
              <a:t>    b) </a:t>
            </a:r>
            <a:r>
              <a:rPr lang="en-US" b="1" dirty="0" err="1" smtClean="0"/>
              <a:t>Marfu</a:t>
            </a:r>
            <a:r>
              <a:rPr lang="en-US" b="1" dirty="0" smtClean="0"/>
              <a:t>’ </a:t>
            </a:r>
            <a:r>
              <a:rPr lang="en-US" b="1" dirty="0" err="1" smtClean="0"/>
              <a:t>Fe’li</a:t>
            </a:r>
            <a:r>
              <a:rPr lang="en-US" b="1" dirty="0" smtClean="0"/>
              <a:t> </a:t>
            </a:r>
            <a:endParaRPr lang="ar-AE" dirty="0" smtClean="0"/>
          </a:p>
          <a:p>
            <a:pPr>
              <a:buNone/>
            </a:pPr>
            <a:r>
              <a:rPr lang="en-US" dirty="0" smtClean="0"/>
              <a:t>It is that </a:t>
            </a:r>
            <a:r>
              <a:rPr lang="en-US" dirty="0" err="1" smtClean="0"/>
              <a:t>Hadith</a:t>
            </a:r>
            <a:r>
              <a:rPr lang="en-US" dirty="0" smtClean="0"/>
              <a:t> which describes some act or deed of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e.g.,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performed such and such act in  such and such way.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Marfu</a:t>
            </a:r>
            <a:r>
              <a:rPr lang="en-US" b="1" dirty="0" smtClean="0"/>
              <a:t>’ </a:t>
            </a:r>
            <a:r>
              <a:rPr lang="en-US" b="1" dirty="0" err="1" smtClean="0"/>
              <a:t>Haqiqi</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pPr>
              <a:buNone/>
            </a:pPr>
            <a:r>
              <a:rPr lang="en-US" b="1" dirty="0" smtClean="0"/>
              <a:t>    c) </a:t>
            </a:r>
            <a:r>
              <a:rPr lang="en-US" b="1" dirty="0" err="1" smtClean="0"/>
              <a:t>Marfu</a:t>
            </a:r>
            <a:r>
              <a:rPr lang="en-US" b="1" dirty="0" smtClean="0"/>
              <a:t>’ </a:t>
            </a:r>
            <a:r>
              <a:rPr lang="en-US" b="1" dirty="0" err="1" smtClean="0"/>
              <a:t>Taqriri</a:t>
            </a:r>
            <a:r>
              <a:rPr lang="en-US" b="1" dirty="0" smtClean="0"/>
              <a:t> </a:t>
            </a:r>
            <a:endParaRPr lang="ar-AE" dirty="0" smtClean="0"/>
          </a:p>
          <a:p>
            <a:pPr>
              <a:buNone/>
            </a:pPr>
            <a:r>
              <a:rPr lang="en-US" dirty="0" smtClean="0"/>
              <a:t>It is that </a:t>
            </a:r>
            <a:r>
              <a:rPr lang="en-US" dirty="0" err="1" smtClean="0"/>
              <a:t>Hadith</a:t>
            </a:r>
            <a:r>
              <a:rPr lang="en-US" dirty="0" smtClean="0"/>
              <a:t> which includes some statements or acts of some of the companions of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which were said or done in his presence and he did not object to them.</a:t>
            </a:r>
          </a:p>
          <a:p>
            <a:pPr>
              <a:buNone/>
            </a:pPr>
            <a:r>
              <a:rPr lang="en-US" dirty="0" smtClean="0"/>
              <a:t> </a:t>
            </a:r>
          </a:p>
          <a:p>
            <a:pPr>
              <a:buNone/>
            </a:pPr>
            <a:r>
              <a:rPr lang="en-US" b="1" dirty="0" smtClean="0"/>
              <a:t>    d) </a:t>
            </a:r>
            <a:r>
              <a:rPr lang="en-US" b="1" dirty="0" err="1" smtClean="0"/>
              <a:t>Marfu</a:t>
            </a:r>
            <a:r>
              <a:rPr lang="en-US" b="1" dirty="0" smtClean="0"/>
              <a:t>’ </a:t>
            </a:r>
            <a:r>
              <a:rPr lang="en-US" b="1" dirty="0" err="1" smtClean="0"/>
              <a:t>Wasfi</a:t>
            </a:r>
            <a:r>
              <a:rPr lang="en-US" b="1" dirty="0" smtClean="0"/>
              <a:t> </a:t>
            </a:r>
          </a:p>
          <a:p>
            <a:pPr>
              <a:buNone/>
            </a:pPr>
            <a:r>
              <a:rPr lang="en-US" dirty="0" smtClean="0"/>
              <a:t>It is that </a:t>
            </a:r>
            <a:r>
              <a:rPr lang="en-US" dirty="0" err="1" smtClean="0"/>
              <a:t>Hadith</a:t>
            </a:r>
            <a:r>
              <a:rPr lang="en-US" dirty="0" smtClean="0"/>
              <a:t> which describes something about physical, spiritual or moral attributes or states of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Marfu</a:t>
            </a:r>
            <a:r>
              <a:rPr lang="en-US" b="1" dirty="0" smtClean="0"/>
              <a:t>’ </a:t>
            </a:r>
            <a:r>
              <a:rPr lang="en-US" b="1" dirty="0" err="1" smtClean="0"/>
              <a:t>Hukmi</a:t>
            </a:r>
            <a:endParaRPr lang="en-US" dirty="0"/>
          </a:p>
        </p:txBody>
      </p:sp>
      <p:sp>
        <p:nvSpPr>
          <p:cNvPr id="3" name="Content Placeholder 2"/>
          <p:cNvSpPr>
            <a:spLocks noGrp="1"/>
          </p:cNvSpPr>
          <p:nvPr>
            <p:ph idx="1"/>
          </p:nvPr>
        </p:nvSpPr>
        <p:spPr/>
        <p:txBody>
          <a:bodyPr>
            <a:normAutofit lnSpcReduction="10000"/>
          </a:bodyPr>
          <a:lstStyle/>
          <a:p>
            <a:r>
              <a:rPr lang="en-US" dirty="0" smtClean="0"/>
              <a:t>It is that </a:t>
            </a:r>
            <a:r>
              <a:rPr lang="en-US" dirty="0" err="1" smtClean="0"/>
              <a:t>Hadith</a:t>
            </a:r>
            <a:r>
              <a:rPr lang="en-US" dirty="0" smtClean="0"/>
              <a:t> which is not attributed to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directly but due to some other reason. </a:t>
            </a:r>
          </a:p>
          <a:p>
            <a:pPr>
              <a:buNone/>
            </a:pPr>
            <a:endParaRPr lang="en-US" dirty="0" smtClean="0"/>
          </a:p>
          <a:p>
            <a:r>
              <a:rPr lang="en-US" dirty="0" smtClean="0"/>
              <a:t>For example, </a:t>
            </a:r>
            <a:r>
              <a:rPr lang="en-US" dirty="0" err="1" smtClean="0"/>
              <a:t>Sahaabah</a:t>
            </a:r>
            <a:r>
              <a:rPr lang="en-US" dirty="0" smtClean="0"/>
              <a:t> (say that they had been ordered in such and such way) used to do such and such thing. It indirectly means that they were doing it under the instructions of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Mauqoof</a:t>
            </a:r>
            <a:endParaRPr lang="en-US" dirty="0"/>
          </a:p>
        </p:txBody>
      </p:sp>
      <p:sp>
        <p:nvSpPr>
          <p:cNvPr id="3" name="Content Placeholder 2"/>
          <p:cNvSpPr>
            <a:spLocks noGrp="1"/>
          </p:cNvSpPr>
          <p:nvPr>
            <p:ph idx="1"/>
          </p:nvPr>
        </p:nvSpPr>
        <p:spPr/>
        <p:txBody>
          <a:bodyPr/>
          <a:lstStyle/>
          <a:p>
            <a:r>
              <a:rPr lang="en-US" dirty="0" smtClean="0"/>
              <a:t>Literal meaning:  Stopped.</a:t>
            </a:r>
          </a:p>
          <a:p>
            <a:r>
              <a:rPr lang="en-US" dirty="0" smtClean="0"/>
              <a:t>Technical meaning: That </a:t>
            </a:r>
            <a:r>
              <a:rPr lang="en-US" dirty="0" err="1" smtClean="0"/>
              <a:t>Hadith</a:t>
            </a:r>
            <a:r>
              <a:rPr lang="en-US" dirty="0" smtClean="0"/>
              <a:t> in which chain of transmission stops at </a:t>
            </a:r>
            <a:r>
              <a:rPr lang="en-US" dirty="0" err="1" smtClean="0"/>
              <a:t>Sahaabah</a:t>
            </a:r>
            <a:r>
              <a:rPr lang="en-US" dirty="0" smtClean="0"/>
              <a:t> and does not reach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a:t>
            </a:r>
          </a:p>
          <a:p>
            <a:r>
              <a:rPr lang="en-US" dirty="0" smtClean="0"/>
              <a:t>It has three types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Mauqoof</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 </a:t>
            </a:r>
            <a:r>
              <a:rPr lang="en-US" b="1" dirty="0" err="1" smtClean="0"/>
              <a:t>Mauqoof</a:t>
            </a:r>
            <a:r>
              <a:rPr lang="en-US" b="1" dirty="0" smtClean="0"/>
              <a:t> </a:t>
            </a:r>
            <a:r>
              <a:rPr lang="en-US" b="1" dirty="0" err="1" smtClean="0"/>
              <a:t>Qowli</a:t>
            </a:r>
            <a:r>
              <a:rPr lang="en-US" b="1" dirty="0" smtClean="0"/>
              <a:t> </a:t>
            </a:r>
            <a:r>
              <a:rPr lang="ar-AE" b="1" dirty="0" smtClean="0"/>
              <a:t>موقوف </a:t>
            </a:r>
            <a:r>
              <a:rPr lang="ar-AE" b="1" dirty="0"/>
              <a:t>قولي</a:t>
            </a:r>
            <a:r>
              <a:rPr lang="ar-AE" b="1" dirty="0" smtClean="0"/>
              <a:t>)</a:t>
            </a:r>
            <a:r>
              <a:rPr lang="en-US" b="1" dirty="0" smtClean="0"/>
              <a:t>)</a:t>
            </a:r>
            <a:endParaRPr lang="ar-AE" dirty="0" smtClean="0"/>
          </a:p>
          <a:p>
            <a:pPr>
              <a:buNone/>
            </a:pPr>
            <a:r>
              <a:rPr lang="en-US" dirty="0" smtClean="0"/>
              <a:t>That </a:t>
            </a:r>
            <a:r>
              <a:rPr lang="en-US" dirty="0" err="1" smtClean="0"/>
              <a:t>Hadith</a:t>
            </a:r>
            <a:r>
              <a:rPr lang="en-US" dirty="0" smtClean="0"/>
              <a:t> in which a particular statement of some </a:t>
            </a:r>
            <a:r>
              <a:rPr lang="en-US" dirty="0" err="1" smtClean="0"/>
              <a:t>Sahaabi</a:t>
            </a:r>
            <a:r>
              <a:rPr lang="en-US" dirty="0" smtClean="0"/>
              <a:t> is stated.</a:t>
            </a:r>
          </a:p>
          <a:p>
            <a:pPr>
              <a:buNone/>
            </a:pPr>
            <a:r>
              <a:rPr lang="en-US" dirty="0" smtClean="0"/>
              <a:t> </a:t>
            </a:r>
          </a:p>
          <a:p>
            <a:pPr>
              <a:buNone/>
            </a:pPr>
            <a:r>
              <a:rPr lang="en-US" b="1" dirty="0" smtClean="0"/>
              <a:t>    b) </a:t>
            </a:r>
            <a:r>
              <a:rPr lang="en-US" b="1" dirty="0" err="1" smtClean="0"/>
              <a:t>Mauqoof</a:t>
            </a:r>
            <a:r>
              <a:rPr lang="en-US" b="1" dirty="0" smtClean="0"/>
              <a:t> </a:t>
            </a:r>
            <a:r>
              <a:rPr lang="en-US" b="1" dirty="0" err="1" smtClean="0"/>
              <a:t>Fe’li</a:t>
            </a:r>
            <a:r>
              <a:rPr lang="en-US" b="1" dirty="0" smtClean="0"/>
              <a:t> </a:t>
            </a:r>
            <a:r>
              <a:rPr lang="ar-AE" b="1" dirty="0" smtClean="0"/>
              <a:t>موقوف فعلي)</a:t>
            </a:r>
            <a:r>
              <a:rPr lang="en-US" b="1" dirty="0" smtClean="0"/>
              <a:t>)</a:t>
            </a:r>
            <a:endParaRPr lang="ar-AE" dirty="0" smtClean="0"/>
          </a:p>
          <a:p>
            <a:pPr>
              <a:buNone/>
            </a:pPr>
            <a:r>
              <a:rPr lang="en-US" dirty="0" smtClean="0"/>
              <a:t>That </a:t>
            </a:r>
            <a:r>
              <a:rPr lang="en-US" dirty="0" err="1" smtClean="0"/>
              <a:t>Hadith</a:t>
            </a:r>
            <a:r>
              <a:rPr lang="en-US" dirty="0" smtClean="0"/>
              <a:t> in which a particular act of some </a:t>
            </a:r>
            <a:r>
              <a:rPr lang="en-US" dirty="0" err="1" smtClean="0"/>
              <a:t>Sahaabi</a:t>
            </a:r>
            <a:r>
              <a:rPr lang="en-US" dirty="0" smtClean="0"/>
              <a:t> is described.</a:t>
            </a:r>
          </a:p>
          <a:p>
            <a:pPr>
              <a:buNone/>
            </a:pPr>
            <a:r>
              <a:rPr lang="en-US" dirty="0" smtClean="0"/>
              <a:t> </a:t>
            </a:r>
          </a:p>
          <a:p>
            <a:pPr>
              <a:buNone/>
            </a:pPr>
            <a:r>
              <a:rPr lang="en-US" b="1" dirty="0" smtClean="0"/>
              <a:t>   c) </a:t>
            </a:r>
            <a:r>
              <a:rPr lang="en-US" b="1" dirty="0" err="1" smtClean="0"/>
              <a:t>Maqoof</a:t>
            </a:r>
            <a:r>
              <a:rPr lang="en-US" b="1" dirty="0" smtClean="0"/>
              <a:t> </a:t>
            </a:r>
            <a:r>
              <a:rPr lang="en-US" b="1" dirty="0" err="1" smtClean="0"/>
              <a:t>Taqriri</a:t>
            </a:r>
            <a:r>
              <a:rPr lang="en-US" b="1" dirty="0" smtClean="0"/>
              <a:t> </a:t>
            </a:r>
            <a:r>
              <a:rPr lang="ar-AE" b="1" dirty="0" smtClean="0"/>
              <a:t>موقوف </a:t>
            </a:r>
            <a:r>
              <a:rPr lang="ar-AE" b="1" dirty="0"/>
              <a:t>تقريري</a:t>
            </a:r>
            <a:r>
              <a:rPr lang="ar-AE" b="1" dirty="0" smtClean="0"/>
              <a:t>)</a:t>
            </a:r>
            <a:r>
              <a:rPr lang="en-US" b="1" dirty="0" smtClean="0"/>
              <a:t>)</a:t>
            </a:r>
            <a:endParaRPr lang="ar-AE" dirty="0" smtClean="0"/>
          </a:p>
          <a:p>
            <a:pPr>
              <a:buNone/>
            </a:pPr>
            <a:r>
              <a:rPr lang="en-US" dirty="0" smtClean="0"/>
              <a:t>That </a:t>
            </a:r>
            <a:r>
              <a:rPr lang="en-US" dirty="0" err="1" smtClean="0"/>
              <a:t>Hadith</a:t>
            </a:r>
            <a:r>
              <a:rPr lang="en-US" dirty="0" smtClean="0"/>
              <a:t> in which some </a:t>
            </a:r>
            <a:r>
              <a:rPr lang="en-US" dirty="0" err="1" smtClean="0"/>
              <a:t>Taabaee</a:t>
            </a:r>
            <a:r>
              <a:rPr lang="en-US" dirty="0" smtClean="0"/>
              <a:t> said or did something in presence of a </a:t>
            </a:r>
            <a:r>
              <a:rPr lang="en-US" dirty="0" err="1" smtClean="0"/>
              <a:t>Sahaabi</a:t>
            </a:r>
            <a:r>
              <a:rPr lang="en-US" dirty="0" smtClean="0"/>
              <a:t> and the latter did not object to that.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Maqtoo</a:t>
            </a:r>
            <a:endParaRPr lang="en-US" dirty="0"/>
          </a:p>
        </p:txBody>
      </p:sp>
      <p:sp>
        <p:nvSpPr>
          <p:cNvPr id="3" name="Content Placeholder 2"/>
          <p:cNvSpPr>
            <a:spLocks noGrp="1"/>
          </p:cNvSpPr>
          <p:nvPr>
            <p:ph idx="1"/>
          </p:nvPr>
        </p:nvSpPr>
        <p:spPr/>
        <p:txBody>
          <a:bodyPr/>
          <a:lstStyle/>
          <a:p>
            <a:r>
              <a:rPr lang="en-US" dirty="0" smtClean="0"/>
              <a:t>Literal meaning:  Cut.</a:t>
            </a:r>
          </a:p>
          <a:p>
            <a:r>
              <a:rPr lang="en-US" dirty="0" smtClean="0"/>
              <a:t>Technical meaning: That statement or deed which is attributed to some </a:t>
            </a:r>
            <a:r>
              <a:rPr lang="en-US" dirty="0" err="1" smtClean="0"/>
              <a:t>Tabaee</a:t>
            </a:r>
            <a:r>
              <a:rPr lang="en-US" dirty="0" smtClean="0"/>
              <a:t>. In this </a:t>
            </a:r>
            <a:r>
              <a:rPr lang="en-US" dirty="0" err="1" smtClean="0"/>
              <a:t>Hadith</a:t>
            </a:r>
            <a:r>
              <a:rPr lang="en-US" dirty="0" smtClean="0"/>
              <a:t> chain of transmission stops at two steps-down i.e., at the level of </a:t>
            </a:r>
            <a:r>
              <a:rPr lang="en-US" dirty="0" err="1" smtClean="0"/>
              <a:t>Taabaee</a:t>
            </a:r>
            <a:r>
              <a:rPr lang="en-US" dirty="0" smtClean="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Hadith</a:t>
            </a:r>
            <a:endParaRPr lang="en-US" dirty="0"/>
          </a:p>
        </p:txBody>
      </p:sp>
      <p:sp>
        <p:nvSpPr>
          <p:cNvPr id="3" name="Content Placeholder 2"/>
          <p:cNvSpPr>
            <a:spLocks noGrp="1"/>
          </p:cNvSpPr>
          <p:nvPr>
            <p:ph idx="1"/>
          </p:nvPr>
        </p:nvSpPr>
        <p:spPr/>
        <p:txBody>
          <a:bodyPr/>
          <a:lstStyle/>
          <a:p>
            <a:r>
              <a:rPr lang="en-US" dirty="0" smtClean="0"/>
              <a:t>Literal Meaning :</a:t>
            </a:r>
            <a:r>
              <a:rPr lang="en-US" b="1" dirty="0" smtClean="0"/>
              <a:t> </a:t>
            </a:r>
            <a:r>
              <a:rPr lang="en-US" dirty="0" smtClean="0"/>
              <a:t>The Arabic word </a:t>
            </a:r>
            <a:r>
              <a:rPr lang="en-US" dirty="0" err="1" smtClean="0"/>
              <a:t>Hadith</a:t>
            </a:r>
            <a:r>
              <a:rPr lang="en-US" dirty="0" smtClean="0"/>
              <a:t> literally means ‘statement’ or 'talk'.</a:t>
            </a:r>
          </a:p>
          <a:p>
            <a:r>
              <a:rPr lang="en-US" b="1" dirty="0" err="1" smtClean="0"/>
              <a:t>Ahaadith</a:t>
            </a:r>
            <a:r>
              <a:rPr lang="ar-AE" b="1" dirty="0" smtClean="0"/>
              <a:t>أحاديث)</a:t>
            </a:r>
            <a:r>
              <a:rPr lang="ar-AE" dirty="0" smtClean="0"/>
              <a:t> </a:t>
            </a:r>
            <a:r>
              <a:rPr lang="en-US" dirty="0" smtClean="0"/>
              <a:t>) </a:t>
            </a:r>
            <a:r>
              <a:rPr lang="en-US" dirty="0" err="1" smtClean="0"/>
              <a:t>Ahaadith</a:t>
            </a:r>
            <a:r>
              <a:rPr lang="en-US" dirty="0" smtClean="0"/>
              <a:t> is plural of </a:t>
            </a:r>
            <a:r>
              <a:rPr lang="en-US" dirty="0" err="1" smtClean="0"/>
              <a:t>Hadith</a:t>
            </a:r>
            <a:endParaRPr lang="en-US" dirty="0" smtClean="0"/>
          </a:p>
          <a:p>
            <a:r>
              <a:rPr lang="en-US" dirty="0" smtClean="0"/>
              <a:t>In technical terms </a:t>
            </a:r>
            <a:r>
              <a:rPr lang="en-US" dirty="0" err="1" smtClean="0"/>
              <a:t>Hadith</a:t>
            </a:r>
            <a:r>
              <a:rPr lang="en-US" dirty="0" smtClean="0"/>
              <a:t> stands for the report of words and deeds, approval or disapproval of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a:t>
            </a:r>
          </a:p>
          <a:p>
            <a:pPr>
              <a:buNone/>
            </a:pP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err="1" smtClean="0"/>
              <a:t>Muttasil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Literal meaning: Joined.</a:t>
            </a:r>
          </a:p>
          <a:p>
            <a:r>
              <a:rPr lang="en-US" dirty="0" smtClean="0"/>
              <a:t>Technical meaning: That </a:t>
            </a:r>
            <a:r>
              <a:rPr lang="en-US" dirty="0" err="1" smtClean="0"/>
              <a:t>Hadith</a:t>
            </a:r>
            <a:r>
              <a:rPr lang="en-US" dirty="0" smtClean="0"/>
              <a:t> which has got successive narrators continuously without any gap or omission in between. Its chain or </a:t>
            </a:r>
            <a:r>
              <a:rPr lang="en-US" dirty="0" err="1" smtClean="0"/>
              <a:t>Sanad</a:t>
            </a:r>
            <a:r>
              <a:rPr lang="en-US" dirty="0" smtClean="0"/>
              <a:t> is uninterrupted from beginning to the end. For example:</a:t>
            </a:r>
          </a:p>
          <a:p>
            <a:r>
              <a:rPr lang="en-US" dirty="0" smtClean="0"/>
              <a:t>Imam </a:t>
            </a:r>
            <a:r>
              <a:rPr lang="en-US" dirty="0" err="1" smtClean="0"/>
              <a:t>Maalik</a:t>
            </a:r>
            <a:r>
              <a:rPr lang="en-US" dirty="0" smtClean="0"/>
              <a:t> (RA) says that he heard from </a:t>
            </a:r>
            <a:r>
              <a:rPr lang="en-US" dirty="0" err="1" smtClean="0"/>
              <a:t>Nafea</a:t>
            </a:r>
            <a:r>
              <a:rPr lang="en-US" dirty="0" smtClean="0"/>
              <a:t>, who heard from </a:t>
            </a:r>
            <a:r>
              <a:rPr lang="en-US" dirty="0" err="1" smtClean="0"/>
              <a:t>Ibne</a:t>
            </a:r>
            <a:r>
              <a:rPr lang="en-US" dirty="0" smtClean="0"/>
              <a:t> </a:t>
            </a:r>
            <a:r>
              <a:rPr lang="en-US" dirty="0" err="1" smtClean="0"/>
              <a:t>Umar</a:t>
            </a:r>
            <a:r>
              <a:rPr lang="en-US" dirty="0" smtClean="0"/>
              <a:t>, who in turn heard from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such and such thing</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Musnad</a:t>
            </a:r>
            <a:endParaRPr lang="en-US" dirty="0"/>
          </a:p>
        </p:txBody>
      </p:sp>
      <p:sp>
        <p:nvSpPr>
          <p:cNvPr id="3" name="Content Placeholder 2"/>
          <p:cNvSpPr>
            <a:spLocks noGrp="1"/>
          </p:cNvSpPr>
          <p:nvPr>
            <p:ph idx="1"/>
          </p:nvPr>
        </p:nvSpPr>
        <p:spPr/>
        <p:txBody>
          <a:bodyPr/>
          <a:lstStyle/>
          <a:p>
            <a:r>
              <a:rPr lang="en-US" dirty="0" smtClean="0"/>
              <a:t>Literal Meaning: Having been related or attributed to.</a:t>
            </a:r>
          </a:p>
          <a:p>
            <a:r>
              <a:rPr lang="en-US" dirty="0" smtClean="0"/>
              <a:t>Technical Meaning: That </a:t>
            </a:r>
            <a:r>
              <a:rPr lang="en-US" dirty="0" err="1" smtClean="0"/>
              <a:t>Marfu</a:t>
            </a:r>
            <a:r>
              <a:rPr lang="en-US" dirty="0" smtClean="0"/>
              <a:t> </a:t>
            </a:r>
            <a:r>
              <a:rPr lang="en-US" dirty="0" err="1" smtClean="0"/>
              <a:t>Hadith</a:t>
            </a:r>
            <a:r>
              <a:rPr lang="en-US" dirty="0" smtClean="0"/>
              <a:t> whose </a:t>
            </a:r>
            <a:r>
              <a:rPr lang="en-US" dirty="0" err="1" smtClean="0"/>
              <a:t>Sanad</a:t>
            </a:r>
            <a:r>
              <a:rPr lang="en-US" dirty="0" smtClean="0"/>
              <a:t> or chain is </a:t>
            </a:r>
            <a:r>
              <a:rPr lang="en-US" dirty="0" err="1" smtClean="0"/>
              <a:t>Muttasil</a:t>
            </a:r>
            <a:r>
              <a:rPr lang="en-US" dirty="0" smtClean="0"/>
              <a:t> (joined) is called </a:t>
            </a:r>
            <a:r>
              <a:rPr lang="en-US" dirty="0" err="1" smtClean="0"/>
              <a:t>Musnad</a:t>
            </a:r>
            <a:r>
              <a:rPr lang="en-US" dirty="0" smtClean="0"/>
              <a:t> </a:t>
            </a:r>
            <a:r>
              <a:rPr lang="en-US" dirty="0" err="1" smtClean="0"/>
              <a:t>Hadith</a:t>
            </a:r>
            <a:r>
              <a:rPr lang="en-US" dirty="0" smtClean="0"/>
              <a: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Classification of </a:t>
            </a:r>
            <a:r>
              <a:rPr lang="en-US" b="1" dirty="0" err="1" smtClean="0"/>
              <a:t>Hadith</a:t>
            </a:r>
            <a:r>
              <a:rPr lang="en-US" b="1" dirty="0" smtClean="0"/>
              <a:t> as per type of chain of transmission</a:t>
            </a:r>
            <a:endParaRPr lang="en-US" dirty="0"/>
          </a:p>
        </p:txBody>
      </p:sp>
      <p:sp>
        <p:nvSpPr>
          <p:cNvPr id="3" name="Content Placeholder 2"/>
          <p:cNvSpPr>
            <a:spLocks noGrp="1"/>
          </p:cNvSpPr>
          <p:nvPr>
            <p:ph idx="1"/>
          </p:nvPr>
        </p:nvSpPr>
        <p:spPr/>
        <p:txBody>
          <a:bodyPr>
            <a:normAutofit/>
          </a:bodyPr>
          <a:lstStyle/>
          <a:p>
            <a:pPr>
              <a:buNone/>
            </a:pPr>
            <a:endParaRPr lang="en-US" b="1" dirty="0" smtClean="0"/>
          </a:p>
          <a:p>
            <a:pPr>
              <a:buNone/>
            </a:pPr>
            <a:r>
              <a:rPr lang="en-US" b="1" dirty="0" err="1" smtClean="0"/>
              <a:t>Tabaqat</a:t>
            </a:r>
            <a:r>
              <a:rPr lang="en-US" b="1" dirty="0" smtClean="0"/>
              <a:t> (generations) of narrators of </a:t>
            </a:r>
            <a:r>
              <a:rPr lang="en-US" b="1" dirty="0" err="1" smtClean="0"/>
              <a:t>Hadith</a:t>
            </a:r>
            <a:r>
              <a:rPr lang="en-US" b="1" dirty="0" smtClean="0"/>
              <a:t> as per </a:t>
            </a:r>
            <a:r>
              <a:rPr lang="en-US" b="1" dirty="0" err="1" smtClean="0"/>
              <a:t>Ibn</a:t>
            </a:r>
            <a:r>
              <a:rPr lang="en-US" b="1" dirty="0" smtClean="0"/>
              <a:t> </a:t>
            </a:r>
            <a:r>
              <a:rPr lang="en-US" b="1" dirty="0" err="1" smtClean="0"/>
              <a:t>Hajar</a:t>
            </a:r>
            <a:r>
              <a:rPr lang="en-US" b="1" dirty="0" smtClean="0"/>
              <a:t> </a:t>
            </a:r>
            <a:r>
              <a:rPr lang="en-US" b="1" dirty="0" err="1" smtClean="0"/>
              <a:t>Asqalani</a:t>
            </a:r>
            <a:r>
              <a:rPr lang="en-US" b="1" dirty="0" smtClean="0"/>
              <a:t> (RA)</a:t>
            </a:r>
          </a:p>
          <a:p>
            <a:r>
              <a:rPr lang="en-US" dirty="0" smtClean="0"/>
              <a:t>Before understanding this classification of </a:t>
            </a:r>
            <a:r>
              <a:rPr lang="en-US" dirty="0" err="1" smtClean="0"/>
              <a:t>Hadith</a:t>
            </a:r>
            <a:r>
              <a:rPr lang="en-US" dirty="0" smtClean="0"/>
              <a:t>, one must understand what is meant by </a:t>
            </a:r>
            <a:r>
              <a:rPr lang="en-US" dirty="0" err="1" smtClean="0"/>
              <a:t>Tabaqat</a:t>
            </a:r>
            <a:r>
              <a:rPr lang="en-US" dirty="0" smtClean="0"/>
              <a:t> or generations of narrators.</a:t>
            </a:r>
          </a:p>
          <a:p>
            <a:pPr>
              <a:buNone/>
            </a:pPr>
            <a:r>
              <a:rPr lang="en-US" dirty="0" smtClean="0"/>
              <a:t> </a:t>
            </a:r>
          </a:p>
          <a:p>
            <a:pPr>
              <a:buNone/>
            </a:pP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Tabaqat</a:t>
            </a:r>
            <a:r>
              <a:rPr lang="en-US" b="1" dirty="0" smtClean="0"/>
              <a:t> from </a:t>
            </a:r>
            <a:r>
              <a:rPr lang="en-US" b="1" dirty="0" err="1" smtClean="0"/>
              <a:t>Sahaabah</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smtClean="0"/>
              <a:t>Sahaabah</a:t>
            </a:r>
            <a:r>
              <a:rPr lang="en-US" dirty="0" smtClean="0"/>
              <a:t>-al-</a:t>
            </a:r>
            <a:r>
              <a:rPr lang="en-US" dirty="0" err="1" smtClean="0"/>
              <a:t>Kiram</a:t>
            </a:r>
            <a:r>
              <a:rPr lang="en-US" dirty="0" smtClean="0"/>
              <a:t> constitute the first three generation of narrators, who directly learned Islam from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 This group is divided into three groups. </a:t>
            </a:r>
          </a:p>
          <a:p>
            <a:pPr>
              <a:buNone/>
            </a:pPr>
            <a:r>
              <a:rPr lang="en-US" dirty="0" smtClean="0"/>
              <a:t>    </a:t>
            </a:r>
            <a:r>
              <a:rPr lang="en-US" dirty="0" err="1" smtClean="0"/>
              <a:t>i</a:t>
            </a:r>
            <a:r>
              <a:rPr lang="en-US" dirty="0" smtClean="0"/>
              <a:t>) </a:t>
            </a:r>
            <a:r>
              <a:rPr lang="en-US" dirty="0" err="1" smtClean="0"/>
              <a:t>Tabaqah</a:t>
            </a:r>
            <a:r>
              <a:rPr lang="en-US" dirty="0" smtClean="0"/>
              <a:t> Al-</a:t>
            </a:r>
            <a:r>
              <a:rPr lang="en-US" dirty="0" err="1" smtClean="0"/>
              <a:t>Kubar</a:t>
            </a:r>
            <a:r>
              <a:rPr lang="en-US" dirty="0" smtClean="0"/>
              <a:t> </a:t>
            </a:r>
            <a:r>
              <a:rPr lang="en-US" dirty="0" err="1" smtClean="0"/>
              <a:t>Sahaabah</a:t>
            </a:r>
            <a:r>
              <a:rPr lang="en-US" dirty="0" smtClean="0"/>
              <a:t> (Upper level). </a:t>
            </a:r>
          </a:p>
          <a:p>
            <a:pPr>
              <a:buNone/>
            </a:pPr>
            <a:r>
              <a:rPr lang="en-US" dirty="0" smtClean="0"/>
              <a:t>    ii) </a:t>
            </a:r>
            <a:r>
              <a:rPr lang="en-US" dirty="0" err="1" smtClean="0"/>
              <a:t>Tabaqah</a:t>
            </a:r>
            <a:r>
              <a:rPr lang="en-US" dirty="0" smtClean="0"/>
              <a:t> Al-</a:t>
            </a:r>
            <a:r>
              <a:rPr lang="en-US" dirty="0" err="1" smtClean="0"/>
              <a:t>Wusta</a:t>
            </a:r>
            <a:r>
              <a:rPr lang="en-US" dirty="0" smtClean="0"/>
              <a:t> </a:t>
            </a:r>
            <a:r>
              <a:rPr lang="en-US" dirty="0" err="1" smtClean="0"/>
              <a:t>Sahaabah</a:t>
            </a:r>
            <a:r>
              <a:rPr lang="en-US" dirty="0" smtClean="0"/>
              <a:t> (Medium level) </a:t>
            </a:r>
          </a:p>
          <a:p>
            <a:pPr>
              <a:buNone/>
            </a:pPr>
            <a:r>
              <a:rPr lang="en-US" dirty="0" smtClean="0"/>
              <a:t>    iii) </a:t>
            </a:r>
            <a:r>
              <a:rPr lang="en-US" dirty="0" err="1" smtClean="0"/>
              <a:t>Tabaqah</a:t>
            </a:r>
            <a:r>
              <a:rPr lang="en-US" dirty="0" smtClean="0"/>
              <a:t> Al-</a:t>
            </a:r>
            <a:r>
              <a:rPr lang="en-US" dirty="0" err="1" smtClean="0"/>
              <a:t>Sugra</a:t>
            </a:r>
            <a:r>
              <a:rPr lang="en-US" dirty="0" smtClean="0"/>
              <a:t> </a:t>
            </a:r>
            <a:r>
              <a:rPr lang="en-US" dirty="0" err="1" smtClean="0"/>
              <a:t>Sahaabah</a:t>
            </a:r>
            <a:r>
              <a:rPr lang="en-US" dirty="0" smtClean="0"/>
              <a:t>  (Low level).</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Tabaqat</a:t>
            </a:r>
            <a:r>
              <a:rPr lang="en-US" b="1" dirty="0" smtClean="0"/>
              <a:t> from </a:t>
            </a:r>
            <a:r>
              <a:rPr lang="en-US" b="1" dirty="0" err="1" smtClean="0"/>
              <a:t>Taabaeen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This constitutes the second group of  generations of  narrators in chain of transmission. Those Muslims who saw/witnessed the era of </a:t>
            </a:r>
            <a:r>
              <a:rPr lang="en-US" dirty="0" err="1" smtClean="0"/>
              <a:t>Sahaabah</a:t>
            </a:r>
            <a:r>
              <a:rPr lang="en-US" dirty="0" smtClean="0"/>
              <a:t> and learned Islam from them are called </a:t>
            </a:r>
            <a:r>
              <a:rPr lang="en-US" dirty="0" err="1" smtClean="0"/>
              <a:t>Tabaeeh</a:t>
            </a:r>
            <a:r>
              <a:rPr lang="en-US" dirty="0" smtClean="0"/>
              <a:t>.</a:t>
            </a:r>
          </a:p>
          <a:p>
            <a:pPr>
              <a:buNone/>
            </a:pPr>
            <a:r>
              <a:rPr lang="en-US" dirty="0" smtClean="0"/>
              <a:t>This  group has been divided into three sub-groups</a:t>
            </a:r>
          </a:p>
          <a:p>
            <a:pPr>
              <a:buNone/>
            </a:pPr>
            <a:r>
              <a:rPr lang="en-US" dirty="0" smtClean="0"/>
              <a:t>    </a:t>
            </a:r>
            <a:r>
              <a:rPr lang="en-US" dirty="0" err="1" smtClean="0"/>
              <a:t>i</a:t>
            </a:r>
            <a:r>
              <a:rPr lang="en-US" dirty="0" smtClean="0"/>
              <a:t>) </a:t>
            </a:r>
            <a:r>
              <a:rPr lang="en-US" dirty="0" err="1" smtClean="0"/>
              <a:t>Tabaqah</a:t>
            </a:r>
            <a:r>
              <a:rPr lang="en-US" dirty="0" smtClean="0"/>
              <a:t> al-</a:t>
            </a:r>
            <a:r>
              <a:rPr lang="en-US" dirty="0" err="1" smtClean="0"/>
              <a:t>Kubar</a:t>
            </a:r>
            <a:r>
              <a:rPr lang="en-US" dirty="0" smtClean="0"/>
              <a:t> </a:t>
            </a:r>
            <a:r>
              <a:rPr lang="en-US" dirty="0" err="1" smtClean="0"/>
              <a:t>Taabaeen</a:t>
            </a:r>
            <a:r>
              <a:rPr lang="en-US" dirty="0" smtClean="0"/>
              <a:t> like </a:t>
            </a:r>
            <a:r>
              <a:rPr lang="en-US" dirty="0" err="1" smtClean="0"/>
              <a:t>Syed</a:t>
            </a:r>
            <a:r>
              <a:rPr lang="en-US" dirty="0" smtClean="0"/>
              <a:t> </a:t>
            </a:r>
            <a:r>
              <a:rPr lang="en-US" dirty="0" err="1" smtClean="0"/>
              <a:t>Ibn</a:t>
            </a:r>
            <a:r>
              <a:rPr lang="en-US" dirty="0" smtClean="0"/>
              <a:t>-al-</a:t>
            </a:r>
            <a:r>
              <a:rPr lang="en-US" dirty="0" err="1" smtClean="0"/>
              <a:t>Musaib</a:t>
            </a:r>
            <a:endParaRPr lang="en-US" dirty="0" smtClean="0"/>
          </a:p>
          <a:p>
            <a:pPr>
              <a:buNone/>
            </a:pPr>
            <a:r>
              <a:rPr lang="en-US" dirty="0" smtClean="0"/>
              <a:t>    ii) </a:t>
            </a:r>
            <a:r>
              <a:rPr lang="en-US" dirty="0" err="1" smtClean="0"/>
              <a:t>Tabaqah</a:t>
            </a:r>
            <a:r>
              <a:rPr lang="en-US" dirty="0" smtClean="0"/>
              <a:t> al-</a:t>
            </a:r>
            <a:r>
              <a:rPr lang="en-US" dirty="0" err="1" smtClean="0"/>
              <a:t>Wusta</a:t>
            </a:r>
            <a:r>
              <a:rPr lang="en-US" dirty="0" smtClean="0"/>
              <a:t> </a:t>
            </a:r>
            <a:r>
              <a:rPr lang="en-US" dirty="0" err="1" smtClean="0"/>
              <a:t>Taabaeen</a:t>
            </a:r>
            <a:r>
              <a:rPr lang="en-US" dirty="0" smtClean="0"/>
              <a:t> like </a:t>
            </a:r>
            <a:r>
              <a:rPr lang="en-US" dirty="0" err="1" smtClean="0"/>
              <a:t>Hasan</a:t>
            </a:r>
            <a:r>
              <a:rPr lang="en-US" dirty="0" smtClean="0"/>
              <a:t> </a:t>
            </a:r>
            <a:r>
              <a:rPr lang="en-US" dirty="0" err="1" smtClean="0"/>
              <a:t>Bisri</a:t>
            </a:r>
            <a:r>
              <a:rPr lang="en-US" dirty="0" smtClean="0"/>
              <a:t>, Muhammad bin </a:t>
            </a:r>
            <a:r>
              <a:rPr lang="en-US" dirty="0" err="1" smtClean="0"/>
              <a:t>Seereaan</a:t>
            </a:r>
            <a:r>
              <a:rPr lang="en-US" dirty="0" smtClean="0"/>
              <a:t>.</a:t>
            </a:r>
          </a:p>
          <a:p>
            <a:pPr>
              <a:buNone/>
            </a:pPr>
            <a:r>
              <a:rPr lang="en-US" dirty="0" smtClean="0"/>
              <a:t>    iii) </a:t>
            </a:r>
            <a:r>
              <a:rPr lang="en-US" dirty="0" err="1" smtClean="0"/>
              <a:t>Tabaqah</a:t>
            </a:r>
            <a:r>
              <a:rPr lang="en-US" dirty="0" smtClean="0"/>
              <a:t> al-</a:t>
            </a:r>
            <a:r>
              <a:rPr lang="en-US" dirty="0" err="1" smtClean="0"/>
              <a:t>Sugra</a:t>
            </a:r>
            <a:r>
              <a:rPr lang="en-US" dirty="0" smtClean="0"/>
              <a:t> like Imam </a:t>
            </a:r>
            <a:r>
              <a:rPr lang="en-US" dirty="0" err="1" smtClean="0"/>
              <a:t>Zuhri</a:t>
            </a:r>
            <a:r>
              <a:rPr lang="en-US" dirty="0" smtClean="0"/>
              <a:t>, </a:t>
            </a:r>
            <a:r>
              <a:rPr lang="en-US" dirty="0" err="1" smtClean="0"/>
              <a:t>Qatada</a:t>
            </a:r>
            <a:r>
              <a:rPr lang="en-US" dirty="0" smtClean="0"/>
              <a:t>.</a:t>
            </a:r>
          </a:p>
          <a:p>
            <a:pPr>
              <a:buNone/>
            </a:pPr>
            <a:r>
              <a:rPr lang="en-US" dirty="0" smtClean="0"/>
              <a:t>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Tabaqat</a:t>
            </a:r>
            <a:r>
              <a:rPr lang="en-US" b="1" dirty="0" smtClean="0"/>
              <a:t> from </a:t>
            </a:r>
            <a:r>
              <a:rPr lang="en-US" b="1" dirty="0" err="1" smtClean="0"/>
              <a:t>Taba-Taabaeen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Taba-Taabeen</a:t>
            </a:r>
            <a:r>
              <a:rPr lang="en-US" dirty="0" smtClean="0"/>
              <a:t> constitute the third group. Those Muslims who saw/witnessed the era of </a:t>
            </a:r>
            <a:r>
              <a:rPr lang="en-US" dirty="0" err="1" smtClean="0"/>
              <a:t>Taabaeen</a:t>
            </a:r>
            <a:r>
              <a:rPr lang="en-US" dirty="0" smtClean="0"/>
              <a:t> and learned Islam from them are called </a:t>
            </a:r>
            <a:r>
              <a:rPr lang="en-US" dirty="0" err="1" smtClean="0"/>
              <a:t>Taba-Tabaeeh</a:t>
            </a:r>
            <a:r>
              <a:rPr lang="en-US" dirty="0" smtClean="0"/>
              <a:t>. This group has further been sub-divided into three sub-groups:</a:t>
            </a:r>
          </a:p>
          <a:p>
            <a:pPr>
              <a:buNone/>
            </a:pPr>
            <a:r>
              <a:rPr lang="en-US" dirty="0" smtClean="0"/>
              <a:t>    </a:t>
            </a:r>
            <a:r>
              <a:rPr lang="en-US" dirty="0" err="1" smtClean="0"/>
              <a:t>i</a:t>
            </a:r>
            <a:r>
              <a:rPr lang="en-US" dirty="0" smtClean="0"/>
              <a:t>) </a:t>
            </a:r>
            <a:r>
              <a:rPr lang="en-US" dirty="0" err="1" smtClean="0"/>
              <a:t>Tabaqah</a:t>
            </a:r>
            <a:r>
              <a:rPr lang="en-US" dirty="0" smtClean="0"/>
              <a:t> </a:t>
            </a:r>
            <a:r>
              <a:rPr lang="en-US" dirty="0" err="1" smtClean="0"/>
              <a:t>Kubar</a:t>
            </a:r>
            <a:r>
              <a:rPr lang="en-US" dirty="0" smtClean="0"/>
              <a:t> </a:t>
            </a:r>
            <a:r>
              <a:rPr lang="en-US" dirty="0" err="1" smtClean="0"/>
              <a:t>Taba-Taabaeen</a:t>
            </a:r>
            <a:r>
              <a:rPr lang="en-US" dirty="0" smtClean="0"/>
              <a:t> like Imam </a:t>
            </a:r>
            <a:r>
              <a:rPr lang="en-US" dirty="0" err="1" smtClean="0"/>
              <a:t>Maalik</a:t>
            </a:r>
            <a:r>
              <a:rPr lang="en-US" dirty="0" smtClean="0"/>
              <a:t>, </a:t>
            </a:r>
            <a:r>
              <a:rPr lang="en-US" dirty="0" err="1" smtClean="0"/>
              <a:t>Sufiyan</a:t>
            </a:r>
            <a:r>
              <a:rPr lang="en-US" dirty="0" smtClean="0"/>
              <a:t> </a:t>
            </a:r>
            <a:r>
              <a:rPr lang="en-US" dirty="0" err="1" smtClean="0"/>
              <a:t>Thouri</a:t>
            </a:r>
            <a:r>
              <a:rPr lang="en-US" dirty="0" smtClean="0"/>
              <a:t>.</a:t>
            </a:r>
          </a:p>
          <a:p>
            <a:pPr>
              <a:buNone/>
            </a:pPr>
            <a:r>
              <a:rPr lang="en-US" dirty="0" smtClean="0"/>
              <a:t>    ii) </a:t>
            </a:r>
            <a:r>
              <a:rPr lang="en-US" dirty="0" err="1" smtClean="0"/>
              <a:t>Tabaqah</a:t>
            </a:r>
            <a:r>
              <a:rPr lang="en-US" dirty="0" smtClean="0"/>
              <a:t> al-</a:t>
            </a:r>
            <a:r>
              <a:rPr lang="en-US" dirty="0" err="1" smtClean="0"/>
              <a:t>Wusta</a:t>
            </a:r>
            <a:r>
              <a:rPr lang="en-US" dirty="0" smtClean="0"/>
              <a:t> </a:t>
            </a:r>
            <a:r>
              <a:rPr lang="en-US" dirty="0" err="1" smtClean="0"/>
              <a:t>Taba-Taabaeen</a:t>
            </a:r>
            <a:r>
              <a:rPr lang="en-US" dirty="0" smtClean="0"/>
              <a:t> like </a:t>
            </a:r>
            <a:r>
              <a:rPr lang="en-US" dirty="0" err="1" smtClean="0"/>
              <a:t>Sufiyan</a:t>
            </a:r>
            <a:r>
              <a:rPr lang="en-US" dirty="0" smtClean="0"/>
              <a:t> bin </a:t>
            </a:r>
            <a:r>
              <a:rPr lang="en-US" dirty="0" err="1" smtClean="0"/>
              <a:t>Uyainiya</a:t>
            </a:r>
            <a:endParaRPr lang="en-US" dirty="0" smtClean="0"/>
          </a:p>
          <a:p>
            <a:pPr>
              <a:buNone/>
            </a:pPr>
            <a:r>
              <a:rPr lang="en-US" dirty="0" smtClean="0"/>
              <a:t>    iii) </a:t>
            </a:r>
            <a:r>
              <a:rPr lang="en-US" dirty="0" err="1" smtClean="0"/>
              <a:t>Tabaqah</a:t>
            </a:r>
            <a:r>
              <a:rPr lang="en-US" dirty="0" smtClean="0"/>
              <a:t> al-</a:t>
            </a:r>
            <a:r>
              <a:rPr lang="en-US" dirty="0" err="1" smtClean="0"/>
              <a:t>Sugra</a:t>
            </a:r>
            <a:r>
              <a:rPr lang="en-US" dirty="0" smtClean="0"/>
              <a:t> </a:t>
            </a:r>
            <a:r>
              <a:rPr lang="en-US" dirty="0" err="1" smtClean="0"/>
              <a:t>Taba-Taabaeen</a:t>
            </a:r>
            <a:r>
              <a:rPr lang="en-US" dirty="0" smtClean="0"/>
              <a:t> like Imam </a:t>
            </a:r>
            <a:r>
              <a:rPr lang="en-US" dirty="0" err="1" smtClean="0"/>
              <a:t>Shaafaee</a:t>
            </a:r>
            <a:r>
              <a:rPr lang="en-US" dirty="0" smtClean="0"/>
              <a:t>, Abdul </a:t>
            </a:r>
            <a:r>
              <a:rPr lang="en-US" dirty="0" err="1" smtClean="0"/>
              <a:t>Razaq</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Uloom</a:t>
            </a:r>
            <a:r>
              <a:rPr lang="en-US" dirty="0" smtClean="0"/>
              <a:t> </a:t>
            </a:r>
            <a:r>
              <a:rPr lang="en-US" dirty="0" err="1" smtClean="0"/>
              <a:t>ul</a:t>
            </a:r>
            <a:r>
              <a:rPr lang="en-US" dirty="0" smtClean="0"/>
              <a:t> </a:t>
            </a:r>
            <a:r>
              <a:rPr lang="en-US" dirty="0" err="1" smtClean="0"/>
              <a:t>hadith</a:t>
            </a:r>
            <a:endParaRPr lang="en-US" dirty="0"/>
          </a:p>
        </p:txBody>
      </p:sp>
      <p:sp>
        <p:nvSpPr>
          <p:cNvPr id="3" name="Content Placeholder 2"/>
          <p:cNvSpPr>
            <a:spLocks noGrp="1"/>
          </p:cNvSpPr>
          <p:nvPr>
            <p:ph idx="1"/>
          </p:nvPr>
        </p:nvSpPr>
        <p:spPr/>
        <p:txBody>
          <a:bodyPr>
            <a:normAutofit/>
          </a:bodyPr>
          <a:lstStyle/>
          <a:p>
            <a:r>
              <a:rPr lang="en-US" dirty="0" err="1" smtClean="0"/>
              <a:t>Uloom</a:t>
            </a:r>
            <a:r>
              <a:rPr lang="en-US" dirty="0" smtClean="0"/>
              <a:t> </a:t>
            </a:r>
            <a:r>
              <a:rPr lang="en-US" dirty="0" err="1" smtClean="0"/>
              <a:t>ul</a:t>
            </a:r>
            <a:r>
              <a:rPr lang="en-US" dirty="0" smtClean="0"/>
              <a:t> </a:t>
            </a:r>
            <a:r>
              <a:rPr lang="en-US" dirty="0" err="1" smtClean="0"/>
              <a:t>Hadith</a:t>
            </a:r>
            <a:r>
              <a:rPr lang="en-US" dirty="0" smtClean="0"/>
              <a:t> (The Sciences of </a:t>
            </a:r>
            <a:r>
              <a:rPr lang="en-US" dirty="0" err="1" smtClean="0"/>
              <a:t>Hadith</a:t>
            </a:r>
            <a:r>
              <a:rPr lang="en-US" dirty="0" smtClean="0"/>
              <a:t>)</a:t>
            </a:r>
          </a:p>
          <a:p>
            <a:pPr>
              <a:buNone/>
            </a:pPr>
            <a:endParaRPr lang="en-US" u="sng" dirty="0" smtClean="0"/>
          </a:p>
          <a:p>
            <a:pPr>
              <a:buNone/>
            </a:pPr>
            <a:r>
              <a:rPr lang="en-US" u="sng" dirty="0" smtClean="0"/>
              <a:t>1.Ilm </a:t>
            </a:r>
            <a:r>
              <a:rPr lang="en-US" u="sng" dirty="0" err="1" smtClean="0"/>
              <a:t>ar-Rijaal</a:t>
            </a:r>
            <a:endParaRPr lang="en-US" dirty="0" smtClean="0"/>
          </a:p>
          <a:p>
            <a:r>
              <a:rPr lang="en-US" sz="2200" dirty="0" smtClean="0"/>
              <a:t>In this science the condition, births, deaths, teachers and students of narrators were gathered in detail and from these details judgments on the position of the narrators, as to whether they were truthful, trustworthy or unreliable, were made. This science is very interesting; details of over 500,000 narrators have been collated.</a:t>
            </a:r>
          </a:p>
          <a:p>
            <a:pPr>
              <a:buNone/>
            </a:pPr>
            <a:endParaRPr lang="en-US" dirty="0" smtClean="0"/>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Continued</a:t>
            </a:r>
            <a:endParaRPr lang="en-US" dirty="0"/>
          </a:p>
        </p:txBody>
      </p:sp>
      <p:sp>
        <p:nvSpPr>
          <p:cNvPr id="3" name="Content Placeholder 2"/>
          <p:cNvSpPr>
            <a:spLocks noGrp="1"/>
          </p:cNvSpPr>
          <p:nvPr>
            <p:ph idx="1"/>
          </p:nvPr>
        </p:nvSpPr>
        <p:spPr/>
        <p:txBody>
          <a:bodyPr>
            <a:normAutofit lnSpcReduction="10000"/>
          </a:bodyPr>
          <a:lstStyle/>
          <a:p>
            <a:pPr>
              <a:buNone/>
            </a:pPr>
            <a:r>
              <a:rPr lang="en-US" u="sng" dirty="0" smtClean="0"/>
              <a:t>2. </a:t>
            </a:r>
            <a:r>
              <a:rPr lang="en-US" u="sng" dirty="0" err="1" smtClean="0"/>
              <a:t>Ilm</a:t>
            </a:r>
            <a:r>
              <a:rPr lang="en-US" u="sng" dirty="0" smtClean="0"/>
              <a:t> </a:t>
            </a:r>
            <a:r>
              <a:rPr lang="en-US" u="sng" dirty="0" err="1" smtClean="0"/>
              <a:t>Masatalah</a:t>
            </a:r>
            <a:r>
              <a:rPr lang="en-US" u="sng" dirty="0" smtClean="0"/>
              <a:t> al-</a:t>
            </a:r>
            <a:r>
              <a:rPr lang="en-US" u="sng" dirty="0" err="1" smtClean="0"/>
              <a:t>Hadeeth</a:t>
            </a:r>
            <a:r>
              <a:rPr lang="en-US" u="sng" dirty="0" smtClean="0"/>
              <a:t> (</a:t>
            </a:r>
            <a:r>
              <a:rPr lang="en-US" u="sng" dirty="0" err="1" smtClean="0"/>
              <a:t>Usool</a:t>
            </a:r>
            <a:r>
              <a:rPr lang="en-US" u="sng" dirty="0" smtClean="0"/>
              <a:t> of </a:t>
            </a:r>
            <a:r>
              <a:rPr lang="en-US" u="sng" dirty="0" err="1" smtClean="0"/>
              <a:t>Hadeeth</a:t>
            </a:r>
            <a:r>
              <a:rPr lang="en-US" u="sng" dirty="0" smtClean="0"/>
              <a:t>)</a:t>
            </a:r>
            <a:endParaRPr lang="en-US" dirty="0" smtClean="0"/>
          </a:p>
          <a:p>
            <a:r>
              <a:rPr lang="en-US" sz="2400" dirty="0" smtClean="0"/>
              <a:t>In the light of this knowledge the standards and rules of </a:t>
            </a:r>
            <a:r>
              <a:rPr lang="en-US" sz="2400" dirty="0" err="1" smtClean="0"/>
              <a:t>ahaadeeth</a:t>
            </a:r>
            <a:r>
              <a:rPr lang="en-US" sz="2400" dirty="0" smtClean="0"/>
              <a:t>, their authenticity and weakness were established.</a:t>
            </a:r>
          </a:p>
          <a:p>
            <a:pPr>
              <a:buNone/>
            </a:pPr>
            <a:r>
              <a:rPr lang="en-US" u="sng" dirty="0" smtClean="0"/>
              <a:t>3. </a:t>
            </a:r>
            <a:r>
              <a:rPr lang="en-US" u="sng" dirty="0" err="1" smtClean="0"/>
              <a:t>Ilm</a:t>
            </a:r>
            <a:r>
              <a:rPr lang="en-US" u="sng" dirty="0" smtClean="0"/>
              <a:t> </a:t>
            </a:r>
            <a:r>
              <a:rPr lang="en-US" u="sng" dirty="0" err="1" smtClean="0"/>
              <a:t>Ghareeb</a:t>
            </a:r>
            <a:r>
              <a:rPr lang="en-US" u="sng" dirty="0" smtClean="0"/>
              <a:t> al-</a:t>
            </a:r>
            <a:r>
              <a:rPr lang="en-US" u="sng" dirty="0" err="1" smtClean="0"/>
              <a:t>Hadeeth</a:t>
            </a:r>
            <a:endParaRPr lang="en-US" dirty="0" smtClean="0"/>
          </a:p>
          <a:p>
            <a:r>
              <a:rPr lang="en-US" sz="2400" dirty="0" smtClean="0"/>
              <a:t>In this knowledge the meaning of difficult words (in Arabic) have been investigated and researched.</a:t>
            </a:r>
          </a:p>
          <a:p>
            <a:pPr>
              <a:buNone/>
            </a:pPr>
            <a:r>
              <a:rPr lang="en-US" u="sng" dirty="0" smtClean="0"/>
              <a:t>4. </a:t>
            </a:r>
            <a:r>
              <a:rPr lang="en-US" u="sng" dirty="0" err="1" smtClean="0"/>
              <a:t>Ilm</a:t>
            </a:r>
            <a:r>
              <a:rPr lang="en-US" u="sng" dirty="0" smtClean="0"/>
              <a:t> </a:t>
            </a:r>
            <a:r>
              <a:rPr lang="en-US" u="sng" dirty="0" err="1" smtClean="0"/>
              <a:t>Takhreej</a:t>
            </a:r>
            <a:r>
              <a:rPr lang="en-US" u="sng" dirty="0" smtClean="0"/>
              <a:t> al-</a:t>
            </a:r>
            <a:r>
              <a:rPr lang="en-US" u="sng" dirty="0" err="1" smtClean="0"/>
              <a:t>Hadeeth</a:t>
            </a:r>
            <a:endParaRPr lang="en-US" dirty="0" smtClean="0"/>
          </a:p>
          <a:p>
            <a:r>
              <a:rPr lang="en-US" sz="2400" dirty="0" smtClean="0"/>
              <a:t>From this knowledge we find where a particular </a:t>
            </a:r>
            <a:r>
              <a:rPr lang="en-US" sz="2400" dirty="0" err="1" smtClean="0"/>
              <a:t>hadeeth</a:t>
            </a:r>
            <a:r>
              <a:rPr lang="en-US" sz="2400" dirty="0" smtClean="0"/>
              <a:t> pertaining to a particular science can be found from the well known books of </a:t>
            </a:r>
            <a:r>
              <a:rPr lang="en-US" sz="2400" dirty="0" err="1" smtClean="0"/>
              <a:t>tafseer</a:t>
            </a:r>
            <a:r>
              <a:rPr lang="en-US" sz="2400" dirty="0" smtClean="0"/>
              <a:t> (Exegesis of the </a:t>
            </a:r>
            <a:r>
              <a:rPr lang="en-US" sz="2400" dirty="0" err="1" smtClean="0"/>
              <a:t>Qur’aan</a:t>
            </a:r>
            <a:r>
              <a:rPr lang="en-US" sz="2400" dirty="0" smtClean="0"/>
              <a:t>), belief and jurisprudence.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Continued</a:t>
            </a:r>
            <a:endParaRPr lang="en-US" dirty="0"/>
          </a:p>
        </p:txBody>
      </p:sp>
      <p:sp>
        <p:nvSpPr>
          <p:cNvPr id="3" name="Content Placeholder 2"/>
          <p:cNvSpPr>
            <a:spLocks noGrp="1"/>
          </p:cNvSpPr>
          <p:nvPr>
            <p:ph idx="1"/>
          </p:nvPr>
        </p:nvSpPr>
        <p:spPr/>
        <p:txBody>
          <a:bodyPr/>
          <a:lstStyle/>
          <a:p>
            <a:pPr>
              <a:buNone/>
            </a:pPr>
            <a:r>
              <a:rPr lang="en-US" u="sng" dirty="0" smtClean="0"/>
              <a:t>5. </a:t>
            </a:r>
            <a:r>
              <a:rPr lang="en-US" u="sng" dirty="0" err="1" smtClean="0"/>
              <a:t>Ilm</a:t>
            </a:r>
            <a:r>
              <a:rPr lang="en-US" u="sng" dirty="0" smtClean="0"/>
              <a:t> al-</a:t>
            </a:r>
            <a:r>
              <a:rPr lang="en-US" u="sng" dirty="0" err="1" smtClean="0"/>
              <a:t>Hadeeth</a:t>
            </a:r>
            <a:r>
              <a:rPr lang="en-US" u="sng" dirty="0" smtClean="0"/>
              <a:t> al-</a:t>
            </a:r>
            <a:r>
              <a:rPr lang="en-US" u="sng" dirty="0" err="1" smtClean="0"/>
              <a:t>Mawdoo’ah</a:t>
            </a:r>
            <a:endParaRPr lang="en-US" dirty="0" smtClean="0"/>
          </a:p>
          <a:p>
            <a:r>
              <a:rPr lang="en-US" sz="2200" dirty="0" smtClean="0"/>
              <a:t>In this science the people of knowledge have written books in which they separated the </a:t>
            </a:r>
            <a:r>
              <a:rPr lang="en-US" sz="2200" dirty="0" err="1" smtClean="0"/>
              <a:t>mawdoo</a:t>
            </a:r>
            <a:r>
              <a:rPr lang="en-US" sz="2200" dirty="0" smtClean="0"/>
              <a:t> (fabricated, forged) narration’s from the authentic ones. </a:t>
            </a:r>
          </a:p>
          <a:p>
            <a:endParaRPr lang="en-US" sz="2200" dirty="0" smtClean="0"/>
          </a:p>
          <a:p>
            <a:pPr>
              <a:buNone/>
            </a:pPr>
            <a:r>
              <a:rPr lang="en-US" sz="2400" u="sng" dirty="0" smtClean="0"/>
              <a:t>6. </a:t>
            </a:r>
            <a:r>
              <a:rPr lang="en-US" sz="2400" u="sng" dirty="0" err="1" smtClean="0"/>
              <a:t>Ilm</a:t>
            </a:r>
            <a:r>
              <a:rPr lang="en-US" sz="2400" u="sng" dirty="0" smtClean="0"/>
              <a:t> </a:t>
            </a:r>
            <a:r>
              <a:rPr lang="en-US" sz="2400" u="sng" dirty="0" err="1" smtClean="0"/>
              <a:t>Naaskh</a:t>
            </a:r>
            <a:r>
              <a:rPr lang="en-US" sz="2400" u="sng" dirty="0" smtClean="0"/>
              <a:t> </a:t>
            </a:r>
            <a:r>
              <a:rPr lang="en-US" sz="2400" u="sng" dirty="0" err="1" smtClean="0"/>
              <a:t>wal-Mansookh</a:t>
            </a:r>
            <a:endParaRPr lang="en-US" sz="2400" dirty="0" smtClean="0"/>
          </a:p>
          <a:p>
            <a:r>
              <a:rPr lang="en-US" sz="2200" dirty="0" smtClean="0"/>
              <a:t>In this science one of the most famous works is that of Muhammad </a:t>
            </a:r>
            <a:r>
              <a:rPr lang="en-US" sz="2200" dirty="0" err="1" smtClean="0"/>
              <a:t>Ibn</a:t>
            </a:r>
            <a:r>
              <a:rPr lang="en-US" sz="2200" dirty="0" smtClean="0"/>
              <a:t> </a:t>
            </a:r>
            <a:r>
              <a:rPr lang="en-US" sz="2200" dirty="0" err="1" smtClean="0"/>
              <a:t>Moosaa</a:t>
            </a:r>
            <a:r>
              <a:rPr lang="en-US" sz="2200" dirty="0" smtClean="0"/>
              <a:t> </a:t>
            </a:r>
            <a:r>
              <a:rPr lang="en-US" sz="2200" dirty="0" err="1" smtClean="0"/>
              <a:t>Haazamee</a:t>
            </a:r>
            <a:r>
              <a:rPr lang="en-US" sz="2200" dirty="0" smtClean="0"/>
              <a:t> (d.784H at the age of 35) called </a:t>
            </a:r>
            <a:r>
              <a:rPr lang="en-US" sz="2200" dirty="0" err="1" smtClean="0"/>
              <a:t>Kitaab</a:t>
            </a:r>
            <a:r>
              <a:rPr lang="en-US" sz="2200" dirty="0" smtClean="0"/>
              <a:t> al-</a:t>
            </a:r>
            <a:r>
              <a:rPr lang="en-US" sz="2200" dirty="0" err="1" smtClean="0"/>
              <a:t>Ee’tibaar</a:t>
            </a:r>
            <a:r>
              <a:rPr lang="en-US" sz="2200" dirty="0" smtClean="0"/>
              <a:t>.</a:t>
            </a:r>
          </a:p>
          <a:p>
            <a:endParaRPr lang="en-US"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a:t>
            </a:r>
            <a:endParaRPr lang="en-US" dirty="0"/>
          </a:p>
        </p:txBody>
      </p:sp>
      <p:sp>
        <p:nvSpPr>
          <p:cNvPr id="3" name="Content Placeholder 2"/>
          <p:cNvSpPr>
            <a:spLocks noGrp="1"/>
          </p:cNvSpPr>
          <p:nvPr>
            <p:ph idx="1"/>
          </p:nvPr>
        </p:nvSpPr>
        <p:spPr/>
        <p:txBody>
          <a:bodyPr/>
          <a:lstStyle/>
          <a:p>
            <a:pPr>
              <a:buNone/>
            </a:pPr>
            <a:r>
              <a:rPr lang="en-US" u="sng" dirty="0" smtClean="0"/>
              <a:t>7. </a:t>
            </a:r>
            <a:r>
              <a:rPr lang="en-US" u="sng" dirty="0" err="1" smtClean="0"/>
              <a:t>Ilm</a:t>
            </a:r>
            <a:r>
              <a:rPr lang="en-US" u="sng" dirty="0" smtClean="0"/>
              <a:t> at-</a:t>
            </a:r>
            <a:r>
              <a:rPr lang="en-US" u="sng" dirty="0" err="1" smtClean="0"/>
              <a:t>Tawfeeq</a:t>
            </a:r>
            <a:r>
              <a:rPr lang="en-US" u="sng" dirty="0" smtClean="0"/>
              <a:t> </a:t>
            </a:r>
            <a:r>
              <a:rPr lang="en-US" u="sng" dirty="0" err="1" smtClean="0"/>
              <a:t>Bayn</a:t>
            </a:r>
            <a:r>
              <a:rPr lang="en-US" u="sng" dirty="0" smtClean="0"/>
              <a:t> al-</a:t>
            </a:r>
            <a:r>
              <a:rPr lang="en-US" u="sng" dirty="0" err="1" smtClean="0"/>
              <a:t>Hadeeth</a:t>
            </a:r>
            <a:endParaRPr lang="en-US" dirty="0" smtClean="0"/>
          </a:p>
          <a:p>
            <a:r>
              <a:rPr lang="en-US" sz="2400" dirty="0" smtClean="0"/>
              <a:t>In this science the authentic (</a:t>
            </a:r>
            <a:r>
              <a:rPr lang="en-US" sz="2400" dirty="0" err="1" smtClean="0"/>
              <a:t>saheeh</a:t>
            </a:r>
            <a:r>
              <a:rPr lang="en-US" sz="2400" dirty="0" smtClean="0"/>
              <a:t>) </a:t>
            </a:r>
            <a:r>
              <a:rPr lang="en-US" sz="2400" dirty="0" err="1" smtClean="0"/>
              <a:t>ahaadeeth</a:t>
            </a:r>
            <a:r>
              <a:rPr lang="en-US" sz="2400" dirty="0" smtClean="0"/>
              <a:t> that seem to contradict each other have been explained and resolved.</a:t>
            </a:r>
          </a:p>
          <a:p>
            <a:endParaRPr lang="en-US" sz="2400" dirty="0" smtClean="0"/>
          </a:p>
          <a:p>
            <a:pPr>
              <a:buNone/>
            </a:pPr>
            <a:r>
              <a:rPr lang="en-US" u="sng" dirty="0" smtClean="0"/>
              <a:t>8. </a:t>
            </a:r>
            <a:r>
              <a:rPr lang="en-US" u="sng" dirty="0" err="1" smtClean="0"/>
              <a:t>Ilm</a:t>
            </a:r>
            <a:r>
              <a:rPr lang="en-US" u="sng" dirty="0" smtClean="0"/>
              <a:t> </a:t>
            </a:r>
            <a:r>
              <a:rPr lang="en-US" u="sng" dirty="0" err="1" smtClean="0"/>
              <a:t>Mukhtalif</a:t>
            </a:r>
            <a:r>
              <a:rPr lang="en-US" u="sng" dirty="0" smtClean="0"/>
              <a:t> </a:t>
            </a:r>
            <a:r>
              <a:rPr lang="en-US" u="sng" dirty="0" err="1" smtClean="0"/>
              <a:t>wal-Ma’atalaf</a:t>
            </a:r>
            <a:endParaRPr lang="en-US" dirty="0" smtClean="0"/>
          </a:p>
          <a:p>
            <a:r>
              <a:rPr lang="en-US" sz="2200" dirty="0" smtClean="0"/>
              <a:t>This science mentions the names of narrators, their </a:t>
            </a:r>
            <a:r>
              <a:rPr lang="en-US" sz="2200" dirty="0" err="1" smtClean="0"/>
              <a:t>kunyah’s</a:t>
            </a:r>
            <a:r>
              <a:rPr lang="en-US" sz="2200" dirty="0" smtClean="0"/>
              <a:t>, titles, parents, fathers or teachers, whose names may have shown similarities and due to this a person may have made a mistake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Sunnah</a:t>
            </a:r>
            <a:r>
              <a:rPr 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Literal meaning:  Practice, habit.</a:t>
            </a:r>
          </a:p>
          <a:p>
            <a:pPr>
              <a:buNone/>
            </a:pPr>
            <a:r>
              <a:rPr lang="en-US" dirty="0" smtClean="0"/>
              <a:t>Technical meaning: </a:t>
            </a:r>
          </a:p>
          <a:p>
            <a:r>
              <a:rPr lang="en-US" dirty="0"/>
              <a:t>1.</a:t>
            </a:r>
            <a:r>
              <a:rPr lang="en-US" dirty="0" smtClean="0"/>
              <a:t> Same as </a:t>
            </a:r>
            <a:r>
              <a:rPr lang="en-US" dirty="0" err="1" smtClean="0"/>
              <a:t>Hadith</a:t>
            </a:r>
            <a:r>
              <a:rPr lang="en-US" dirty="0" smtClean="0"/>
              <a:t>. </a:t>
            </a:r>
          </a:p>
          <a:p>
            <a:r>
              <a:rPr lang="en-US" dirty="0"/>
              <a:t>2.</a:t>
            </a:r>
            <a:r>
              <a:rPr lang="en-US" dirty="0" smtClean="0"/>
              <a:t> Practices of </a:t>
            </a:r>
            <a:r>
              <a:rPr lang="en-US" dirty="0" err="1" smtClean="0"/>
              <a:t>Rasulullah</a:t>
            </a:r>
            <a:r>
              <a:rPr lang="en-US" dirty="0" smtClean="0"/>
              <a:t> (</a:t>
            </a:r>
            <a:r>
              <a:rPr lang="en-US" dirty="0" err="1" smtClean="0"/>
              <a:t>Sallallahu</a:t>
            </a:r>
            <a:r>
              <a:rPr lang="en-US" dirty="0" smtClean="0"/>
              <a:t> </a:t>
            </a:r>
            <a:r>
              <a:rPr lang="en-US" dirty="0" err="1" smtClean="0"/>
              <a:t>Alaihi</a:t>
            </a:r>
            <a:r>
              <a:rPr lang="en-US" dirty="0" smtClean="0"/>
              <a:t> </a:t>
            </a:r>
            <a:r>
              <a:rPr lang="en-US" dirty="0" err="1" smtClean="0"/>
              <a:t>Wasallam</a:t>
            </a:r>
            <a:r>
              <a:rPr lang="en-US" dirty="0" smtClean="0"/>
              <a:t>)</a:t>
            </a:r>
          </a:p>
          <a:p>
            <a:r>
              <a:rPr lang="en-US" dirty="0"/>
              <a:t>3.</a:t>
            </a:r>
            <a:r>
              <a:rPr lang="en-US" dirty="0" smtClean="0"/>
              <a:t> That commandment which is proved by Qur’an and </a:t>
            </a:r>
            <a:r>
              <a:rPr lang="en-US" dirty="0" err="1" smtClean="0"/>
              <a:t>sunnah</a:t>
            </a:r>
            <a:r>
              <a:rPr lang="en-US" dirty="0" smtClean="0"/>
              <a:t>.</a:t>
            </a:r>
          </a:p>
          <a:p>
            <a:r>
              <a:rPr lang="en-US" dirty="0"/>
              <a:t>4.</a:t>
            </a:r>
            <a:r>
              <a:rPr lang="en-US" dirty="0" smtClean="0"/>
              <a:t> Antonym of </a:t>
            </a:r>
            <a:r>
              <a:rPr lang="en-US" dirty="0" err="1" smtClean="0"/>
              <a:t>Bid'at</a:t>
            </a:r>
            <a:r>
              <a:rPr lang="en-US" dirty="0" smtClean="0"/>
              <a:t> (innovation).</a:t>
            </a:r>
          </a:p>
          <a:p>
            <a:r>
              <a:rPr lang="en-US" dirty="0"/>
              <a:t>5.</a:t>
            </a:r>
            <a:r>
              <a:rPr lang="en-US" dirty="0" smtClean="0"/>
              <a:t> Demanded by </a:t>
            </a:r>
            <a:r>
              <a:rPr lang="en-US" dirty="0" err="1" smtClean="0"/>
              <a:t>Shari’ah</a:t>
            </a:r>
            <a:r>
              <a:rPr lang="en-US" dirty="0" smtClean="0"/>
              <a:t> in addition to </a:t>
            </a:r>
            <a:r>
              <a:rPr lang="en-US" dirty="0" err="1" smtClean="0"/>
              <a:t>Fardh</a:t>
            </a:r>
            <a:r>
              <a:rPr lang="en-US" dirty="0" smtClean="0"/>
              <a:t> and </a:t>
            </a:r>
            <a:r>
              <a:rPr lang="en-US" dirty="0" err="1" smtClean="0"/>
              <a:t>Wajib</a:t>
            </a:r>
            <a:r>
              <a:rPr lang="en-US" dirty="0" smtClean="0"/>
              <a:t>; on performance of which is reward and on avoidance of which there is punishment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Continued</a:t>
            </a:r>
            <a:endParaRPr lang="en-US" dirty="0"/>
          </a:p>
        </p:txBody>
      </p:sp>
      <p:sp>
        <p:nvSpPr>
          <p:cNvPr id="3" name="Content Placeholder 2"/>
          <p:cNvSpPr>
            <a:spLocks noGrp="1"/>
          </p:cNvSpPr>
          <p:nvPr>
            <p:ph idx="1"/>
          </p:nvPr>
        </p:nvSpPr>
        <p:spPr/>
        <p:txBody>
          <a:bodyPr/>
          <a:lstStyle/>
          <a:p>
            <a:pPr>
              <a:buNone/>
            </a:pPr>
            <a:r>
              <a:rPr lang="en-US" u="sng" dirty="0" smtClean="0"/>
              <a:t>9. </a:t>
            </a:r>
            <a:r>
              <a:rPr lang="en-US" u="sng" dirty="0" err="1" smtClean="0"/>
              <a:t>Ilm</a:t>
            </a:r>
            <a:r>
              <a:rPr lang="en-US" u="sng" dirty="0" smtClean="0"/>
              <a:t> </a:t>
            </a:r>
            <a:r>
              <a:rPr lang="en-US" u="sng" dirty="0" err="1" smtClean="0"/>
              <a:t>Atraaf</a:t>
            </a:r>
            <a:r>
              <a:rPr lang="en-US" u="sng" dirty="0" smtClean="0"/>
              <a:t> al-</a:t>
            </a:r>
            <a:r>
              <a:rPr lang="en-US" u="sng" dirty="0" err="1" smtClean="0"/>
              <a:t>Hadeeth</a:t>
            </a:r>
            <a:endParaRPr lang="en-US" dirty="0" smtClean="0"/>
          </a:p>
          <a:p>
            <a:r>
              <a:rPr lang="en-US" sz="2200" dirty="0" smtClean="0"/>
              <a:t>This science helps to find a narration, the book of </a:t>
            </a:r>
            <a:r>
              <a:rPr lang="en-US" sz="2200" dirty="0" err="1" smtClean="0"/>
              <a:t>hadeeth</a:t>
            </a:r>
            <a:r>
              <a:rPr lang="en-US" sz="2200" dirty="0" smtClean="0"/>
              <a:t> it may be found in and its</a:t>
            </a:r>
            <a:br>
              <a:rPr lang="en-US" sz="2200" dirty="0" smtClean="0"/>
            </a:br>
            <a:r>
              <a:rPr lang="en-US" sz="2200" dirty="0" smtClean="0"/>
              <a:t>narrators.</a:t>
            </a:r>
          </a:p>
          <a:p>
            <a:endParaRPr lang="en-US" sz="2200" dirty="0"/>
          </a:p>
          <a:p>
            <a:pPr>
              <a:buNone/>
            </a:pPr>
            <a:r>
              <a:rPr lang="en-US" u="sng" dirty="0" smtClean="0"/>
              <a:t>10. </a:t>
            </a:r>
            <a:r>
              <a:rPr lang="en-US" u="sng" dirty="0" err="1" smtClean="0"/>
              <a:t>Fiqh</a:t>
            </a:r>
            <a:r>
              <a:rPr lang="en-US" u="sng" dirty="0" smtClean="0"/>
              <a:t> al -</a:t>
            </a:r>
            <a:r>
              <a:rPr lang="en-US" u="sng" dirty="0" err="1" smtClean="0"/>
              <a:t>Hadeeth</a:t>
            </a:r>
            <a:endParaRPr lang="en-US" dirty="0" smtClean="0"/>
          </a:p>
          <a:p>
            <a:r>
              <a:rPr lang="en-US" sz="2200" dirty="0" smtClean="0"/>
              <a:t>In this science all the authentic </a:t>
            </a:r>
            <a:r>
              <a:rPr lang="en-US" sz="2200" dirty="0" err="1" smtClean="0"/>
              <a:t>ahaadeeth</a:t>
            </a:r>
            <a:r>
              <a:rPr lang="en-US" sz="2200" dirty="0" smtClean="0"/>
              <a:t> related to rulings and commands were compiled.</a:t>
            </a:r>
          </a:p>
          <a:p>
            <a:endParaRPr lang="en-US" sz="2200"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hlinkClick r:id="rId2"/>
              </a:rPr>
              <a:t>http://archive.islamkashmir.org/publications/introduction-to-alhadith/hadith.htm</a:t>
            </a:r>
            <a:endParaRPr lang="en-US" dirty="0" smtClean="0"/>
          </a:p>
          <a:p>
            <a:r>
              <a:rPr lang="en-US" dirty="0">
                <a:hlinkClick r:id="rId3"/>
              </a:rPr>
              <a:t>http://</a:t>
            </a:r>
            <a:r>
              <a:rPr lang="en-US" dirty="0" smtClean="0">
                <a:hlinkClick r:id="rId3"/>
              </a:rPr>
              <a:t>mercyprophet.org/mul/node/677</a:t>
            </a:r>
            <a:endParaRPr lang="en-US" dirty="0" smtClean="0"/>
          </a:p>
          <a:p>
            <a:r>
              <a:rPr lang="en-US" dirty="0" smtClean="0">
                <a:hlinkClick r:id="rId4"/>
              </a:rPr>
              <a:t>http://mrashidhai.wikidot.com/uloom-ul-hadith-sciences-of-hadith</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Concept of </a:t>
            </a:r>
            <a:r>
              <a:rPr lang="en-US" b="1" dirty="0" err="1"/>
              <a:t>Hadith</a:t>
            </a:r>
            <a:r>
              <a:rPr lang="en-US" b="1" dirty="0"/>
              <a:t> </a:t>
            </a:r>
            <a:endParaRPr lang="en-US" dirty="0"/>
          </a:p>
        </p:txBody>
      </p:sp>
      <p:sp>
        <p:nvSpPr>
          <p:cNvPr id="3" name="Content Placeholder 2"/>
          <p:cNvSpPr>
            <a:spLocks noGrp="1"/>
          </p:cNvSpPr>
          <p:nvPr>
            <p:ph idx="1"/>
          </p:nvPr>
        </p:nvSpPr>
        <p:spPr/>
        <p:txBody>
          <a:bodyPr>
            <a:normAutofit lnSpcReduction="10000"/>
          </a:bodyPr>
          <a:lstStyle/>
          <a:p>
            <a:r>
              <a:rPr lang="en-US" dirty="0" err="1"/>
              <a:t>Hadith</a:t>
            </a:r>
            <a:r>
              <a:rPr lang="en-US" dirty="0"/>
              <a:t> - The teachings of Prophet Muhammad, apart from the text of the Qur'an, are also available today and contained in verified records. </a:t>
            </a:r>
            <a:endParaRPr lang="en-US" dirty="0" smtClean="0"/>
          </a:p>
          <a:p>
            <a:r>
              <a:rPr lang="en-US" dirty="0" smtClean="0"/>
              <a:t>His </a:t>
            </a:r>
            <a:r>
              <a:rPr lang="en-US" dirty="0"/>
              <a:t>sayings, actions and reactions in every situation throughout his life were related and recorded by those who actually witnessed or heard them. </a:t>
            </a:r>
            <a:endParaRPr lang="en-US" dirty="0" smtClean="0"/>
          </a:p>
          <a:p>
            <a:r>
              <a:rPr lang="en-US" dirty="0" smtClean="0"/>
              <a:t>A </a:t>
            </a:r>
            <a:r>
              <a:rPr lang="en-US" dirty="0"/>
              <a:t>narration of this kind is called a </a:t>
            </a:r>
            <a:r>
              <a:rPr lang="en-US" dirty="0" err="1"/>
              <a:t>hadith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of </a:t>
            </a:r>
            <a:r>
              <a:rPr lang="en-US" b="1" dirty="0" err="1" smtClean="0"/>
              <a:t>Hadith</a:t>
            </a:r>
            <a:r>
              <a:rPr lang="en-US" b="1"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a:t>Every </a:t>
            </a:r>
            <a:r>
              <a:rPr lang="en-US" dirty="0" err="1"/>
              <a:t>hadith</a:t>
            </a:r>
            <a:r>
              <a:rPr lang="en-US" dirty="0"/>
              <a:t> has two parts: the text and the list of transmitters. </a:t>
            </a:r>
            <a:endParaRPr lang="en-US" dirty="0" smtClean="0"/>
          </a:p>
          <a:p>
            <a:r>
              <a:rPr lang="en-US" dirty="0" smtClean="0"/>
              <a:t>Even </a:t>
            </a:r>
            <a:r>
              <a:rPr lang="en-US" dirty="0"/>
              <a:t>when the text seems correct and logical, it must be supported by an unbroken chain of reliable reporters going back directly to the Prophet himself in order to be accepted by </a:t>
            </a:r>
            <a:r>
              <a:rPr lang="en-US" dirty="0" smtClean="0"/>
              <a:t>jurists.</a:t>
            </a:r>
          </a:p>
          <a:p>
            <a:r>
              <a:rPr lang="en-US" dirty="0"/>
              <a:t>Scholars carefully scrutinize the reliability of the transmitters, accepting only those </a:t>
            </a:r>
            <a:r>
              <a:rPr lang="en-US" dirty="0" err="1"/>
              <a:t>hadiths</a:t>
            </a:r>
            <a:r>
              <a:rPr lang="en-US" dirty="0"/>
              <a:t> whose chain of narrators is known to be completely reliable and sound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 </a:t>
            </a:r>
            <a:endParaRPr lang="en-US" dirty="0"/>
          </a:p>
        </p:txBody>
      </p:sp>
      <p:sp>
        <p:nvSpPr>
          <p:cNvPr id="3" name="Content Placeholder 2"/>
          <p:cNvSpPr>
            <a:spLocks noGrp="1"/>
          </p:cNvSpPr>
          <p:nvPr>
            <p:ph idx="1"/>
          </p:nvPr>
        </p:nvSpPr>
        <p:spPr/>
        <p:txBody>
          <a:bodyPr>
            <a:normAutofit lnSpcReduction="10000"/>
          </a:bodyPr>
          <a:lstStyle/>
          <a:p>
            <a:r>
              <a:rPr lang="en-US" dirty="0"/>
              <a:t>The Prophet's companions learned and passed on his teachings by three methods: memorization, written records and </a:t>
            </a:r>
            <a:r>
              <a:rPr lang="en-US" dirty="0" smtClean="0"/>
              <a:t>practice</a:t>
            </a:r>
          </a:p>
          <a:p>
            <a:r>
              <a:rPr lang="en-US" dirty="0"/>
              <a:t>They not only memorized and recorded the revelations which made up the Qur'an, but also committed to memory the exact words used by the Prophet in his own statements as well as descriptions of his behavior and character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endParaRPr lang="en-US" dirty="0"/>
          </a:p>
        </p:txBody>
      </p:sp>
      <p:sp>
        <p:nvSpPr>
          <p:cNvPr id="3" name="Content Placeholder 2"/>
          <p:cNvSpPr>
            <a:spLocks noGrp="1"/>
          </p:cNvSpPr>
          <p:nvPr>
            <p:ph idx="1"/>
          </p:nvPr>
        </p:nvSpPr>
        <p:spPr/>
        <p:txBody>
          <a:bodyPr>
            <a:normAutofit fontScale="92500" lnSpcReduction="10000"/>
          </a:bodyPr>
          <a:lstStyle/>
          <a:p>
            <a:r>
              <a:rPr lang="en-US" dirty="0"/>
              <a:t>After his death, as Islam was spread by the companions into Asia and North Africa, this knowledge accompanied them, and their students faithfully preserved it for following generations</a:t>
            </a:r>
            <a:r>
              <a:rPr lang="en-US" dirty="0" smtClean="0"/>
              <a:t>.</a:t>
            </a:r>
          </a:p>
          <a:p>
            <a:r>
              <a:rPr lang="en-US" dirty="0"/>
              <a:t>As the narrations were subsequently conveyed from teacher to student, it is a credit to their scholarship that the narrations were always preceded by a list of narrators going back to the Prophet himself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dirty="0"/>
              <a:t>This enabled later scholars to check out each narration and reject it if the chain of narrators contained anyone who was unknown or was known to be weak in memory or prone to error. </a:t>
            </a:r>
            <a:endParaRPr lang="en-US" dirty="0" smtClean="0"/>
          </a:p>
          <a:p>
            <a:r>
              <a:rPr lang="en-US" dirty="0" smtClean="0"/>
              <a:t>Only </a:t>
            </a:r>
            <a:r>
              <a:rPr lang="en-US" dirty="0"/>
              <a:t>those narrations whose chains were complete and whose transmitters were unblemished could actually be attributed to the Prophet and accepted as authoritative.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This kind of scholarship became all the more essential in later years when some Muslims began to forge </a:t>
            </a:r>
            <a:r>
              <a:rPr lang="en-US" dirty="0" err="1"/>
              <a:t>hadiths</a:t>
            </a:r>
            <a:r>
              <a:rPr lang="en-US" dirty="0"/>
              <a:t> to support their own views and spread them among the common people</a:t>
            </a:r>
            <a:r>
              <a:rPr lang="en-US" dirty="0" smtClean="0"/>
              <a:t>.</a:t>
            </a:r>
          </a:p>
          <a:p>
            <a:r>
              <a:rPr lang="en-US" dirty="0" smtClean="0"/>
              <a:t> </a:t>
            </a:r>
            <a:r>
              <a:rPr lang="en-US" dirty="0"/>
              <a:t>Although they succeeded in their deception for a time, the false narrations were eventually exposed by </a:t>
            </a:r>
            <a:r>
              <a:rPr lang="en-US" dirty="0" err="1"/>
              <a:t>hadith</a:t>
            </a:r>
            <a:r>
              <a:rPr lang="en-US" dirty="0"/>
              <a:t> specialists. </a:t>
            </a:r>
            <a:endParaRPr lang="en-US" dirty="0" smtClean="0"/>
          </a:p>
          <a:p>
            <a:r>
              <a:rPr lang="en-US" dirty="0" smtClean="0"/>
              <a:t>Their </a:t>
            </a:r>
            <a:r>
              <a:rPr lang="en-US" dirty="0"/>
              <a:t>strict and precise methodology enables us today to know which </a:t>
            </a:r>
            <a:r>
              <a:rPr lang="en-US" dirty="0" err="1"/>
              <a:t>hadiths</a:t>
            </a:r>
            <a:r>
              <a:rPr lang="en-US" dirty="0"/>
              <a:t> are authentic and which ones are weak and unacceptable as evidence.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1323</Words>
  <Application>Microsoft Office PowerPoint</Application>
  <PresentationFormat>On-screen Show (4:3)</PresentationFormat>
  <Paragraphs>158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Introduction to Sunnah  </vt:lpstr>
      <vt:lpstr>Hadith</vt:lpstr>
      <vt:lpstr>Sunnah </vt:lpstr>
      <vt:lpstr>Concept of Hadith </vt:lpstr>
      <vt:lpstr>Concept of Hadith </vt:lpstr>
      <vt:lpstr>History </vt:lpstr>
      <vt:lpstr>History </vt:lpstr>
      <vt:lpstr>Continued </vt:lpstr>
      <vt:lpstr>Continued </vt:lpstr>
      <vt:lpstr>Classification of Hadith</vt:lpstr>
      <vt:lpstr>Hadith-e-Qudsi</vt:lpstr>
      <vt:lpstr>Difference between Hadith-e-Qudsi &amp; the Qur’an</vt:lpstr>
      <vt:lpstr>Marfu</vt:lpstr>
      <vt:lpstr>Marfu’ Haqiqi</vt:lpstr>
      <vt:lpstr>Marfu’ Haqiqi</vt:lpstr>
      <vt:lpstr>Marfu’ Hukmi</vt:lpstr>
      <vt:lpstr>Mauqoof</vt:lpstr>
      <vt:lpstr>Mauqoof</vt:lpstr>
      <vt:lpstr>Maqtoo</vt:lpstr>
      <vt:lpstr> Muttasil</vt:lpstr>
      <vt:lpstr>Musnad</vt:lpstr>
      <vt:lpstr> Classification of Hadith as per type of chain of transmission</vt:lpstr>
      <vt:lpstr>Tabaqat from Sahaabah</vt:lpstr>
      <vt:lpstr>Tabaqat from Taabaeen</vt:lpstr>
      <vt:lpstr>Tabaqat from Taba-Taabaeen</vt:lpstr>
      <vt:lpstr>Uloom ul hadith</vt:lpstr>
      <vt:lpstr>Continued</vt:lpstr>
      <vt:lpstr>Continued</vt:lpstr>
      <vt:lpstr>Continued </vt:lpstr>
      <vt:lpstr>Continued</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Sunnah</dc:title>
  <dc:creator>DELL</dc:creator>
  <cp:lastModifiedBy>-khadija</cp:lastModifiedBy>
  <cp:revision>10</cp:revision>
  <cp:lastPrinted>2015-06-01T07:37:24Z</cp:lastPrinted>
  <dcterms:created xsi:type="dcterms:W3CDTF">2015-05-11T17:37:17Z</dcterms:created>
  <dcterms:modified xsi:type="dcterms:W3CDTF">2015-06-20T07:07:16Z</dcterms:modified>
</cp:coreProperties>
</file>