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8288" y="2484831"/>
            <a:ext cx="4027423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9440" y="465200"/>
            <a:ext cx="5405119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564004"/>
            <a:ext cx="8071510" cy="4279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484831"/>
            <a:ext cx="67818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latin typeface="Carlito"/>
                <a:cs typeface="Carlito"/>
              </a:rPr>
              <a:t>Social</a:t>
            </a:r>
            <a:r>
              <a:rPr sz="4400" spc="-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Institutions</a:t>
            </a:r>
            <a:endParaRPr sz="4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65200"/>
            <a:ext cx="769620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4000" spc="-15" dirty="0"/>
              <a:t>RELIGION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4004"/>
            <a:ext cx="7895590" cy="439248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i="1" spc="-10" dirty="0">
                <a:latin typeface="Carlito"/>
                <a:cs typeface="Carlito"/>
              </a:rPr>
              <a:t>Religion </a:t>
            </a:r>
            <a:r>
              <a:rPr sz="2400" b="1" i="1" dirty="0">
                <a:latin typeface="Carlito"/>
                <a:cs typeface="Carlito"/>
              </a:rPr>
              <a:t>is a </a:t>
            </a:r>
            <a:r>
              <a:rPr sz="2400" b="1" i="1" spc="-5" dirty="0">
                <a:latin typeface="Carlito"/>
                <a:cs typeface="Carlito"/>
              </a:rPr>
              <a:t>social institution </a:t>
            </a:r>
            <a:r>
              <a:rPr sz="2400" b="1" i="1" spc="-10" dirty="0">
                <a:latin typeface="Carlito"/>
                <a:cs typeface="Carlito"/>
              </a:rPr>
              <a:t>composed </a:t>
            </a:r>
            <a:r>
              <a:rPr sz="2400" b="1" i="1" spc="-5" dirty="0">
                <a:latin typeface="Carlito"/>
                <a:cs typeface="Carlito"/>
              </a:rPr>
              <a:t>of </a:t>
            </a:r>
            <a:r>
              <a:rPr sz="2400" b="1" i="1" dirty="0">
                <a:latin typeface="Carlito"/>
                <a:cs typeface="Carlito"/>
              </a:rPr>
              <a:t>a  unifi</a:t>
            </a:r>
            <a:r>
              <a:rPr sz="2400" b="1" dirty="0">
                <a:latin typeface="Carlito"/>
                <a:cs typeface="Carlito"/>
              </a:rPr>
              <a:t>ed </a:t>
            </a:r>
            <a:r>
              <a:rPr sz="2400" b="1" spc="-30" dirty="0">
                <a:latin typeface="Carlito"/>
                <a:cs typeface="Carlito"/>
              </a:rPr>
              <a:t>system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5" dirty="0">
                <a:latin typeface="Carlito"/>
                <a:cs typeface="Carlito"/>
              </a:rPr>
              <a:t>beliefs, </a:t>
            </a:r>
            <a:r>
              <a:rPr sz="2400" b="1" spc="-10" dirty="0">
                <a:latin typeface="Carlito"/>
                <a:cs typeface="Carlito"/>
              </a:rPr>
              <a:t>symbols,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5" dirty="0">
                <a:latin typeface="Carlito"/>
                <a:cs typeface="Carlito"/>
              </a:rPr>
              <a:t>rituals—  </a:t>
            </a:r>
            <a:r>
              <a:rPr sz="2400" b="1" dirty="0">
                <a:latin typeface="Carlito"/>
                <a:cs typeface="Carlito"/>
              </a:rPr>
              <a:t>based on some </a:t>
            </a:r>
            <a:r>
              <a:rPr sz="2400" b="1" spc="-10" dirty="0">
                <a:latin typeface="Carlito"/>
                <a:cs typeface="Carlito"/>
              </a:rPr>
              <a:t>sacred or </a:t>
            </a:r>
            <a:r>
              <a:rPr sz="2400" b="1" spc="-15" dirty="0">
                <a:latin typeface="Carlito"/>
                <a:cs typeface="Carlito"/>
              </a:rPr>
              <a:t>supernatural </a:t>
            </a:r>
            <a:r>
              <a:rPr sz="2400" b="1" spc="-5" dirty="0">
                <a:latin typeface="Carlito"/>
                <a:cs typeface="Carlito"/>
              </a:rPr>
              <a:t>realm—  </a:t>
            </a:r>
            <a:r>
              <a:rPr sz="2400" b="1" spc="-10" dirty="0">
                <a:latin typeface="Carlito"/>
                <a:cs typeface="Carlito"/>
              </a:rPr>
              <a:t>that </a:t>
            </a:r>
            <a:r>
              <a:rPr sz="2400" b="1" spc="-5" dirty="0">
                <a:latin typeface="Carlito"/>
                <a:cs typeface="Carlito"/>
              </a:rPr>
              <a:t>guides </a:t>
            </a:r>
            <a:r>
              <a:rPr sz="2400" b="1" dirty="0">
                <a:latin typeface="Carlito"/>
                <a:cs typeface="Carlito"/>
              </a:rPr>
              <a:t>human </a:t>
            </a:r>
            <a:r>
              <a:rPr sz="2400" b="1" spc="-35" dirty="0">
                <a:latin typeface="Carlito"/>
                <a:cs typeface="Carlito"/>
              </a:rPr>
              <a:t>behavior, </a:t>
            </a:r>
            <a:r>
              <a:rPr sz="2400" b="1" spc="-10" dirty="0">
                <a:latin typeface="Carlito"/>
                <a:cs typeface="Carlito"/>
              </a:rPr>
              <a:t>gives </a:t>
            </a:r>
            <a:r>
              <a:rPr sz="2400" b="1" dirty="0">
                <a:latin typeface="Carlito"/>
                <a:cs typeface="Carlito"/>
              </a:rPr>
              <a:t>meaning </a:t>
            </a:r>
            <a:r>
              <a:rPr sz="2400" b="1" spc="-20" dirty="0">
                <a:latin typeface="Carlito"/>
                <a:cs typeface="Carlito"/>
              </a:rPr>
              <a:t>to  </a:t>
            </a:r>
            <a:r>
              <a:rPr sz="2400" b="1" spc="-10" dirty="0">
                <a:latin typeface="Carlito"/>
                <a:cs typeface="Carlito"/>
              </a:rPr>
              <a:t>life,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15" dirty="0">
                <a:latin typeface="Carlito"/>
                <a:cs typeface="Carlito"/>
              </a:rPr>
              <a:t>unites believers into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25" dirty="0">
                <a:latin typeface="Carlito"/>
                <a:cs typeface="Carlito"/>
              </a:rPr>
              <a:t>community. </a:t>
            </a:r>
            <a:r>
              <a:rPr sz="2400" b="1" spc="-20" dirty="0">
                <a:latin typeface="Carlito"/>
                <a:cs typeface="Carlito"/>
              </a:rPr>
              <a:t>For  </a:t>
            </a:r>
            <a:r>
              <a:rPr sz="2400" b="1" spc="-15" dirty="0">
                <a:latin typeface="Carlito"/>
                <a:cs typeface="Carlito"/>
              </a:rPr>
              <a:t>many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people</a:t>
            </a:r>
            <a:r>
              <a:rPr sz="2400" b="1" spc="-5" dirty="0" smtClean="0">
                <a:latin typeface="Carlito"/>
                <a:cs typeface="Carlito"/>
              </a:rPr>
              <a:t>,</a:t>
            </a:r>
            <a:endParaRPr lang="en-US" sz="2400" b="1" spc="-5" dirty="0" smtClean="0">
              <a:latin typeface="Carlito"/>
              <a:cs typeface="Carlito"/>
            </a:endParaRPr>
          </a:p>
          <a:p>
            <a:pPr marL="356870" marR="5080" indent="-344805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Carlito"/>
              <a:cs typeface="Carlito"/>
            </a:endParaRPr>
          </a:p>
          <a:p>
            <a:pPr marL="356870" marR="530225" indent="-344805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rlito"/>
                <a:cs typeface="Carlito"/>
              </a:rPr>
              <a:t>religious </a:t>
            </a:r>
            <a:r>
              <a:rPr sz="2400" spc="-15" dirty="0">
                <a:latin typeface="Carlito"/>
                <a:cs typeface="Carlito"/>
              </a:rPr>
              <a:t>beliefs </a:t>
            </a:r>
            <a:r>
              <a:rPr sz="2400" spc="-10" dirty="0">
                <a:latin typeface="Carlito"/>
                <a:cs typeface="Carlito"/>
              </a:rPr>
              <a:t>provide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answers </a:t>
            </a:r>
            <a:r>
              <a:rPr sz="2400" spc="-35" dirty="0">
                <a:latin typeface="Carlito"/>
                <a:cs typeface="Carlito"/>
              </a:rPr>
              <a:t>for  </a:t>
            </a:r>
            <a:r>
              <a:rPr sz="2400" spc="-5" dirty="0">
                <a:latin typeface="Carlito"/>
                <a:cs typeface="Carlito"/>
              </a:rPr>
              <a:t>seemingly </a:t>
            </a:r>
            <a:r>
              <a:rPr sz="2400" spc="-10" dirty="0">
                <a:latin typeface="Carlito"/>
                <a:cs typeface="Carlito"/>
              </a:rPr>
              <a:t>unanswerable </a:t>
            </a:r>
            <a:r>
              <a:rPr sz="2400" spc="-5" dirty="0">
                <a:latin typeface="Carlito"/>
                <a:cs typeface="Carlito"/>
              </a:rPr>
              <a:t>questions </a:t>
            </a:r>
            <a:r>
              <a:rPr sz="2400" dirty="0">
                <a:latin typeface="Carlito"/>
                <a:cs typeface="Carlito"/>
              </a:rPr>
              <a:t>about</a:t>
            </a:r>
            <a:r>
              <a:rPr sz="2400" spc="-1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 meaning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0" dirty="0">
                <a:latin typeface="Carlito"/>
                <a:cs typeface="Carlito"/>
              </a:rPr>
              <a:t>life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death</a:t>
            </a:r>
            <a:r>
              <a:rPr sz="2400" spc="-5" dirty="0" smtClean="0">
                <a:latin typeface="Carlito"/>
                <a:cs typeface="Carlito"/>
              </a:rPr>
              <a:t>.</a:t>
            </a:r>
            <a:endParaRPr lang="en-US" sz="2400" spc="-5" dirty="0" smtClean="0">
              <a:latin typeface="Carlito"/>
              <a:cs typeface="Carlito"/>
            </a:endParaRPr>
          </a:p>
          <a:p>
            <a:pPr marL="356870" marR="530225" indent="-344805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Religion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system </a:t>
            </a:r>
            <a:r>
              <a:rPr sz="2400" dirty="0">
                <a:latin typeface="Arial"/>
                <a:cs typeface="Arial"/>
              </a:rPr>
              <a:t>of faith and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worship.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624964"/>
            <a:ext cx="7874000" cy="23429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4356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Political </a:t>
            </a:r>
            <a:r>
              <a:rPr sz="2400" spc="-5" dirty="0">
                <a:latin typeface="Arial"/>
                <a:cs typeface="Arial"/>
              </a:rPr>
              <a:t>institution is the distribution  </a:t>
            </a:r>
            <a:r>
              <a:rPr sz="2400" spc="-10" dirty="0">
                <a:latin typeface="Arial"/>
                <a:cs typeface="Arial"/>
              </a:rPr>
              <a:t>system of </a:t>
            </a:r>
            <a:r>
              <a:rPr sz="2400" spc="-15" dirty="0">
                <a:latin typeface="Arial"/>
                <a:cs typeface="Arial"/>
              </a:rPr>
              <a:t>power </a:t>
            </a:r>
            <a:r>
              <a:rPr sz="2400" spc="-10" dirty="0">
                <a:latin typeface="Arial"/>
                <a:cs typeface="Arial"/>
              </a:rPr>
              <a:t>and authority which </a:t>
            </a:r>
            <a:r>
              <a:rPr sz="2400" spc="-5" dirty="0">
                <a:latin typeface="Arial"/>
                <a:cs typeface="Arial"/>
              </a:rPr>
              <a:t>is  used to maintain social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order</a:t>
            </a:r>
            <a:r>
              <a:rPr sz="2400" spc="-40" dirty="0" smtClean="0">
                <a:latin typeface="Arial"/>
                <a:cs typeface="Arial"/>
              </a:rPr>
              <a:t>.</a:t>
            </a:r>
            <a:endParaRPr lang="en-US" sz="2400" spc="-40" dirty="0" smtClean="0">
              <a:latin typeface="Arial"/>
              <a:cs typeface="Arial"/>
            </a:endParaRPr>
          </a:p>
          <a:p>
            <a:pPr marL="356870" marR="54356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Politics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the social institution through  </a:t>
            </a:r>
            <a:r>
              <a:rPr sz="2400" spc="-10" dirty="0">
                <a:latin typeface="Arial"/>
                <a:cs typeface="Arial"/>
              </a:rPr>
              <a:t>which </a:t>
            </a:r>
            <a:r>
              <a:rPr sz="2400" spc="-15" dirty="0">
                <a:latin typeface="Arial"/>
                <a:cs typeface="Arial"/>
              </a:rPr>
              <a:t>power </a:t>
            </a:r>
            <a:r>
              <a:rPr sz="2400" spc="-5" dirty="0">
                <a:latin typeface="Arial"/>
                <a:cs typeface="Arial"/>
              </a:rPr>
              <a:t>is acquired </a:t>
            </a:r>
            <a:r>
              <a:rPr sz="2400" spc="-10" dirty="0">
                <a:latin typeface="Arial"/>
                <a:cs typeface="Arial"/>
              </a:rPr>
              <a:t>and exercised by  </a:t>
            </a:r>
            <a:r>
              <a:rPr sz="2400" spc="-5" dirty="0">
                <a:latin typeface="Arial"/>
                <a:cs typeface="Arial"/>
              </a:rPr>
              <a:t>some </a:t>
            </a:r>
            <a:r>
              <a:rPr sz="2400" spc="-10" dirty="0">
                <a:latin typeface="Arial"/>
                <a:cs typeface="Arial"/>
              </a:rPr>
              <a:t>people 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groups.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465200"/>
            <a:ext cx="7769556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90"/>
              </a:spcBef>
            </a:pPr>
            <a:r>
              <a:rPr sz="4000" spc="-5" dirty="0"/>
              <a:t>POLITICAL</a:t>
            </a:r>
            <a:r>
              <a:rPr sz="4000" spc="15" dirty="0"/>
              <a:t> </a:t>
            </a:r>
            <a:r>
              <a:rPr sz="4000" spc="-15" dirty="0"/>
              <a:t>INSTITUTION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95122"/>
            <a:ext cx="7848600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4000" spc="-15" dirty="0">
                <a:latin typeface="Carlito"/>
                <a:cs typeface="Carlito"/>
              </a:rPr>
              <a:t>Characteristics </a:t>
            </a:r>
            <a:r>
              <a:rPr sz="4000" dirty="0">
                <a:latin typeface="Carlito"/>
                <a:cs typeface="Carlito"/>
              </a:rPr>
              <a:t>of Social</a:t>
            </a:r>
            <a:r>
              <a:rPr sz="4000" spc="-75" dirty="0">
                <a:latin typeface="Carlito"/>
                <a:cs typeface="Carlito"/>
              </a:rPr>
              <a:t> </a:t>
            </a:r>
            <a:r>
              <a:rPr sz="4000" dirty="0">
                <a:latin typeface="Carlito"/>
                <a:cs typeface="Carlito"/>
              </a:rPr>
              <a:t>Institutions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4964"/>
            <a:ext cx="7718425" cy="32867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1522730" indent="-344805" algn="just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0" dirty="0">
                <a:latin typeface="Arial"/>
                <a:cs typeface="Arial"/>
              </a:rPr>
              <a:t>Institutions are </a:t>
            </a:r>
            <a:r>
              <a:rPr sz="2400" b="1" spc="-5" dirty="0">
                <a:latin typeface="Arial"/>
                <a:cs typeface="Arial"/>
              </a:rPr>
              <a:t>the </a:t>
            </a:r>
            <a:r>
              <a:rPr sz="2400" b="1" spc="-10" dirty="0">
                <a:latin typeface="Arial"/>
                <a:cs typeface="Arial"/>
              </a:rPr>
              <a:t>controlling  mechanisms</a:t>
            </a:r>
            <a:r>
              <a:rPr sz="2400" b="1" spc="-10" dirty="0" smtClean="0">
                <a:latin typeface="Arial"/>
                <a:cs typeface="Arial"/>
              </a:rPr>
              <a:t>:</a:t>
            </a:r>
            <a:endParaRPr lang="en-US" sz="2400" b="1" spc="-10" dirty="0" smtClean="0">
              <a:latin typeface="Arial"/>
              <a:cs typeface="Arial"/>
            </a:endParaRPr>
          </a:p>
          <a:p>
            <a:pPr marL="356870" marR="1522730" indent="-344805" algn="just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7505" algn="l"/>
              </a:tabLst>
            </a:pPr>
            <a:endParaRPr sz="2400" dirty="0">
              <a:latin typeface="Arial"/>
              <a:cs typeface="Arial"/>
            </a:endParaRPr>
          </a:p>
          <a:p>
            <a:pPr marL="356870" marR="276225" indent="-34480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/>
              <a:t>	</a:t>
            </a:r>
            <a:r>
              <a:rPr sz="2400" spc="-5" dirty="0">
                <a:latin typeface="Arial"/>
                <a:cs typeface="Arial"/>
              </a:rPr>
              <a:t>Institutions </a:t>
            </a:r>
            <a:r>
              <a:rPr sz="2400" dirty="0">
                <a:latin typeface="Arial"/>
                <a:cs typeface="Arial"/>
              </a:rPr>
              <a:t>like </a:t>
            </a:r>
            <a:r>
              <a:rPr sz="2400" spc="-5" dirty="0">
                <a:latin typeface="Arial"/>
                <a:cs typeface="Arial"/>
              </a:rPr>
              <a:t>religion, </a:t>
            </a:r>
            <a:r>
              <a:rPr sz="2400" spc="-35" dirty="0">
                <a:latin typeface="Arial"/>
                <a:cs typeface="Arial"/>
              </a:rPr>
              <a:t>morality, </a:t>
            </a:r>
            <a:r>
              <a:rPr sz="2400" spc="-5" dirty="0">
                <a:latin typeface="Arial"/>
                <a:cs typeface="Arial"/>
              </a:rPr>
              <a:t>state,  </a:t>
            </a:r>
            <a:r>
              <a:rPr sz="2400" spc="-10" dirty="0">
                <a:latin typeface="Arial"/>
                <a:cs typeface="Arial"/>
              </a:rPr>
              <a:t>government, </a:t>
            </a:r>
            <a:r>
              <a:rPr sz="2400" spc="-55" dirty="0">
                <a:latin typeface="Arial"/>
                <a:cs typeface="Arial"/>
              </a:rPr>
              <a:t>law, </a:t>
            </a:r>
            <a:r>
              <a:rPr sz="2400" spc="-5" dirty="0">
                <a:latin typeface="Arial"/>
                <a:cs typeface="Arial"/>
              </a:rPr>
              <a:t>legislation etc. </a:t>
            </a:r>
            <a:r>
              <a:rPr sz="2400" spc="-10" dirty="0">
                <a:latin typeface="Arial"/>
                <a:cs typeface="Arial"/>
              </a:rPr>
              <a:t>control  </a:t>
            </a:r>
            <a:r>
              <a:rPr sz="2400" spc="-5" dirty="0">
                <a:latin typeface="Arial"/>
                <a:cs typeface="Arial"/>
              </a:rPr>
              <a:t>the behaviour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men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356870" marR="276225" indent="-34480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69900" algn="l"/>
              </a:tabLst>
            </a:pPr>
            <a:endParaRPr sz="2400" dirty="0">
              <a:latin typeface="Arial"/>
              <a:cs typeface="Arial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775"/>
              </a:spcBef>
              <a:buChar char="•"/>
              <a:tabLst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spc="-10" dirty="0">
                <a:latin typeface="Arial"/>
                <a:cs typeface="Arial"/>
              </a:rPr>
              <a:t>preserve </a:t>
            </a:r>
            <a:r>
              <a:rPr sz="2400" spc="-5" dirty="0">
                <a:latin typeface="Arial"/>
                <a:cs typeface="Arial"/>
              </a:rPr>
              <a:t>the social </a:t>
            </a:r>
            <a:r>
              <a:rPr sz="2400" spc="-10" dirty="0">
                <a:latin typeface="Arial"/>
                <a:cs typeface="Arial"/>
              </a:rPr>
              <a:t>order and </a:t>
            </a:r>
            <a:r>
              <a:rPr sz="2400" spc="-5" dirty="0">
                <a:latin typeface="Arial"/>
                <a:cs typeface="Arial"/>
              </a:rPr>
              <a:t>give  </a:t>
            </a:r>
            <a:r>
              <a:rPr sz="2400" dirty="0">
                <a:latin typeface="Arial"/>
                <a:cs typeface="Arial"/>
              </a:rPr>
              <a:t>stability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222" y="495122"/>
            <a:ext cx="7514590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4000" spc="-15" dirty="0">
                <a:latin typeface="Carlito"/>
                <a:cs typeface="Carlito"/>
              </a:rPr>
              <a:t>Characteristics </a:t>
            </a:r>
            <a:r>
              <a:rPr sz="4000" dirty="0">
                <a:latin typeface="Carlito"/>
                <a:cs typeface="Carlito"/>
              </a:rPr>
              <a:t>of Social</a:t>
            </a:r>
            <a:r>
              <a:rPr sz="4000" spc="-75" dirty="0">
                <a:latin typeface="Carlito"/>
                <a:cs typeface="Carlito"/>
              </a:rPr>
              <a:t> </a:t>
            </a:r>
            <a:r>
              <a:rPr sz="4000" dirty="0">
                <a:latin typeface="Carlito"/>
                <a:cs typeface="Carlito"/>
              </a:rPr>
              <a:t>Institutions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4004"/>
            <a:ext cx="8013065" cy="461408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marR="59690" indent="-344805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lang="en-US" sz="2400" b="1" spc="-10" dirty="0" smtClean="0">
              <a:latin typeface="Carlito"/>
              <a:cs typeface="Carlito"/>
            </a:endParaRPr>
          </a:p>
          <a:p>
            <a:pPr marL="356870" marR="59690" indent="-344805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10" dirty="0" smtClean="0">
                <a:latin typeface="Carlito"/>
                <a:cs typeface="Carlito"/>
              </a:rPr>
              <a:t>Institutions </a:t>
            </a:r>
            <a:r>
              <a:rPr sz="2400" b="1" spc="-10" dirty="0">
                <a:latin typeface="Carlito"/>
                <a:cs typeface="Carlito"/>
              </a:rPr>
              <a:t>are </a:t>
            </a:r>
            <a:r>
              <a:rPr sz="2400" b="1" spc="-20" dirty="0">
                <a:latin typeface="Carlito"/>
                <a:cs typeface="Carlito"/>
              </a:rPr>
              <a:t>interrelated: </a:t>
            </a:r>
            <a:r>
              <a:rPr sz="2400" spc="-5" dirty="0">
                <a:latin typeface="Carlito"/>
                <a:cs typeface="Carlito"/>
              </a:rPr>
              <a:t>Institutions, </a:t>
            </a:r>
            <a:r>
              <a:rPr sz="2400" dirty="0">
                <a:latin typeface="Carlito"/>
                <a:cs typeface="Carlito"/>
              </a:rPr>
              <a:t>though  </a:t>
            </a:r>
            <a:r>
              <a:rPr sz="2400" spc="-15" dirty="0">
                <a:latin typeface="Carlito"/>
                <a:cs typeface="Carlito"/>
              </a:rPr>
              <a:t>diverse, are </a:t>
            </a:r>
            <a:r>
              <a:rPr sz="2400" spc="-10" dirty="0">
                <a:latin typeface="Carlito"/>
                <a:cs typeface="Carlito"/>
              </a:rPr>
              <a:t>interrelated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interdependent. 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connected </a:t>
            </a:r>
            <a:r>
              <a:rPr sz="2400" spc="-5" dirty="0">
                <a:latin typeface="Carlito"/>
                <a:cs typeface="Carlito"/>
              </a:rPr>
              <a:t>through </a:t>
            </a:r>
            <a:r>
              <a:rPr sz="2400" spc="-15" dirty="0">
                <a:latin typeface="Carlito"/>
                <a:cs typeface="Carlito"/>
              </a:rPr>
              <a:t>statuses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roles 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 smtClean="0">
                <a:latin typeface="Carlito"/>
                <a:cs typeface="Carlito"/>
              </a:rPr>
              <a:t>individuals.</a:t>
            </a:r>
            <a:endParaRPr lang="en-US" sz="2400" dirty="0" smtClean="0">
              <a:latin typeface="Carlito"/>
              <a:cs typeface="Carlito"/>
            </a:endParaRPr>
          </a:p>
          <a:p>
            <a:pPr marL="356870" marR="59690" indent="-344805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Carlito"/>
              <a:cs typeface="Carlito"/>
            </a:endParaRPr>
          </a:p>
          <a:p>
            <a:pPr marL="356870" marR="5080" indent="-344805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15" dirty="0">
                <a:latin typeface="Carlito"/>
                <a:cs typeface="Carlito"/>
              </a:rPr>
              <a:t>Relatively </a:t>
            </a:r>
            <a:r>
              <a:rPr sz="2400" b="1" spc="-10" dirty="0">
                <a:latin typeface="Carlito"/>
                <a:cs typeface="Carlito"/>
              </a:rPr>
              <a:t>permanent: </a:t>
            </a:r>
            <a:r>
              <a:rPr sz="2400" spc="-10" dirty="0">
                <a:latin typeface="Carlito"/>
                <a:cs typeface="Carlito"/>
              </a:rPr>
              <a:t>Many </a:t>
            </a:r>
            <a:r>
              <a:rPr sz="2400" dirty="0">
                <a:latin typeface="Carlito"/>
                <a:cs typeface="Carlito"/>
              </a:rPr>
              <a:t>institutions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rigid  and enduring. </a:t>
            </a:r>
            <a:r>
              <a:rPr sz="2400" spc="-5" dirty="0">
                <a:latin typeface="Carlito"/>
                <a:cs typeface="Carlito"/>
              </a:rPr>
              <a:t>Institutions </a:t>
            </a:r>
            <a:r>
              <a:rPr sz="2400" dirty="0">
                <a:latin typeface="Carlito"/>
                <a:cs typeface="Carlito"/>
              </a:rPr>
              <a:t>normally do </a:t>
            </a:r>
            <a:r>
              <a:rPr sz="2400" spc="-5" dirty="0">
                <a:latin typeface="Carlito"/>
                <a:cs typeface="Carlito"/>
              </a:rPr>
              <a:t>not  </a:t>
            </a:r>
            <a:r>
              <a:rPr sz="2400" spc="-10" dirty="0">
                <a:latin typeface="Carlito"/>
                <a:cs typeface="Carlito"/>
              </a:rPr>
              <a:t>undergo </a:t>
            </a:r>
            <a:r>
              <a:rPr sz="2400" dirty="0">
                <a:latin typeface="Carlito"/>
                <a:cs typeface="Carlito"/>
              </a:rPr>
              <a:t>sudden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5" dirty="0">
                <a:latin typeface="Carlito"/>
                <a:cs typeface="Carlito"/>
              </a:rPr>
              <a:t>rapid </a:t>
            </a:r>
            <a:r>
              <a:rPr sz="2400" spc="-5" dirty="0">
                <a:latin typeface="Carlito"/>
                <a:cs typeface="Carlito"/>
              </a:rPr>
              <a:t>changes. Changes </a:t>
            </a:r>
            <a:r>
              <a:rPr sz="2400" spc="-35" dirty="0">
                <a:latin typeface="Carlito"/>
                <a:cs typeface="Carlito"/>
              </a:rPr>
              <a:t>take  </a:t>
            </a:r>
            <a:r>
              <a:rPr sz="2400" dirty="0">
                <a:latin typeface="Carlito"/>
                <a:cs typeface="Carlito"/>
              </a:rPr>
              <a:t>place </a:t>
            </a:r>
            <a:r>
              <a:rPr sz="2400" spc="-5" dirty="0">
                <a:latin typeface="Carlito"/>
                <a:cs typeface="Carlito"/>
              </a:rPr>
              <a:t>slowly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gradually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them</a:t>
            </a:r>
            <a:r>
              <a:rPr sz="2400" dirty="0" smtClean="0">
                <a:latin typeface="Carlito"/>
                <a:cs typeface="Carlito"/>
              </a:rPr>
              <a:t>.</a:t>
            </a:r>
            <a:endParaRPr lang="en-US" sz="2400" dirty="0" smtClean="0">
              <a:latin typeface="Carlito"/>
              <a:cs typeface="Carlito"/>
            </a:endParaRPr>
          </a:p>
          <a:p>
            <a:pPr marL="356870" marR="5080" indent="-344805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Carlito"/>
              <a:cs typeface="Carlito"/>
            </a:endParaRPr>
          </a:p>
          <a:p>
            <a:pPr marL="356870" marR="478790" indent="-344805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25" dirty="0">
                <a:latin typeface="Carlito"/>
                <a:cs typeface="Carlito"/>
              </a:rPr>
              <a:t>Therefore </a:t>
            </a:r>
            <a:r>
              <a:rPr sz="2400" dirty="0">
                <a:latin typeface="Carlito"/>
                <a:cs typeface="Carlito"/>
              </a:rPr>
              <a:t>institutions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great</a:t>
            </a:r>
            <a:r>
              <a:rPr sz="2400" spc="-1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conservers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transmitters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cultural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heritage.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222" y="495122"/>
            <a:ext cx="7514590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4000" spc="-15" dirty="0">
                <a:latin typeface="Carlito"/>
                <a:cs typeface="Carlito"/>
              </a:rPr>
              <a:t>Characteristics </a:t>
            </a:r>
            <a:r>
              <a:rPr sz="4000" dirty="0">
                <a:latin typeface="Carlito"/>
                <a:cs typeface="Carlito"/>
              </a:rPr>
              <a:t>of Social</a:t>
            </a:r>
            <a:r>
              <a:rPr sz="4000" spc="-75" dirty="0">
                <a:latin typeface="Carlito"/>
                <a:cs typeface="Carlito"/>
              </a:rPr>
              <a:t> </a:t>
            </a:r>
            <a:r>
              <a:rPr sz="4000" dirty="0">
                <a:latin typeface="Carlito"/>
                <a:cs typeface="Carlito"/>
              </a:rPr>
              <a:t>Institutions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4004"/>
            <a:ext cx="7947659" cy="553228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lang="en-US" sz="2400" b="1" dirty="0" smtClean="0">
              <a:latin typeface="Carlito"/>
              <a:cs typeface="Carlito"/>
            </a:endParaRPr>
          </a:p>
          <a:p>
            <a:pPr marL="356870" marR="5080" indent="-344805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 smtClean="0">
                <a:latin typeface="Carlito"/>
                <a:cs typeface="Carlito"/>
              </a:rPr>
              <a:t>Use </a:t>
            </a:r>
            <a:r>
              <a:rPr sz="2400" b="1" spc="-10" dirty="0">
                <a:latin typeface="Carlito"/>
                <a:cs typeface="Carlito"/>
              </a:rPr>
              <a:t>Symbols </a:t>
            </a:r>
            <a:r>
              <a:rPr sz="2400" b="1" spc="-20" dirty="0">
                <a:latin typeface="Carlito"/>
                <a:cs typeface="Carlito"/>
              </a:rPr>
              <a:t>to </a:t>
            </a:r>
            <a:r>
              <a:rPr sz="2400" b="1" spc="-5" dirty="0">
                <a:latin typeface="Carlito"/>
                <a:cs typeface="Carlito"/>
              </a:rPr>
              <a:t>distinguish</a:t>
            </a:r>
            <a:r>
              <a:rPr sz="2400" spc="-5" dirty="0">
                <a:latin typeface="Carlito"/>
                <a:cs typeface="Carlito"/>
              </a:rPr>
              <a:t>: Institutions </a:t>
            </a:r>
            <a:r>
              <a:rPr sz="2400" spc="-20" dirty="0">
                <a:latin typeface="Carlito"/>
                <a:cs typeface="Carlito"/>
              </a:rPr>
              <a:t>have  </a:t>
            </a:r>
            <a:r>
              <a:rPr sz="2400" spc="-10" dirty="0">
                <a:latin typeface="Carlito"/>
                <a:cs typeface="Carlito"/>
              </a:rPr>
              <a:t>cultural </a:t>
            </a:r>
            <a:r>
              <a:rPr sz="2400" spc="-5" dirty="0">
                <a:latin typeface="Carlito"/>
                <a:cs typeface="Carlito"/>
              </a:rPr>
              <a:t>symbols.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symbols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dirty="0">
                <a:latin typeface="Carlito"/>
                <a:cs typeface="Carlito"/>
              </a:rPr>
              <a:t>be either  </a:t>
            </a:r>
            <a:r>
              <a:rPr sz="2400" spc="-5" dirty="0">
                <a:latin typeface="Carlito"/>
                <a:cs typeface="Carlito"/>
              </a:rPr>
              <a:t>material or non-material.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country </a:t>
            </a:r>
            <a:r>
              <a:rPr sz="2400" dirty="0">
                <a:latin typeface="Carlito"/>
                <a:cs typeface="Carlito"/>
              </a:rPr>
              <a:t>has a flag,</a:t>
            </a:r>
            <a:r>
              <a:rPr sz="2400" spc="-1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  emblem, a </a:t>
            </a:r>
            <a:r>
              <a:rPr sz="2400" spc="-5" dirty="0">
                <a:latin typeface="Carlito"/>
                <a:cs typeface="Carlito"/>
              </a:rPr>
              <a:t>national anthem </a:t>
            </a:r>
            <a:r>
              <a:rPr sz="2400" dirty="0">
                <a:latin typeface="Carlito"/>
                <a:cs typeface="Carlito"/>
              </a:rPr>
              <a:t>as its </a:t>
            </a:r>
            <a:r>
              <a:rPr sz="2400" spc="-10" dirty="0">
                <a:latin typeface="Carlito"/>
                <a:cs typeface="Carlito"/>
              </a:rPr>
              <a:t>symbol.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school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spc="-5" dirty="0">
                <a:latin typeface="Carlito"/>
                <a:cs typeface="Carlito"/>
              </a:rPr>
              <a:t>own </a:t>
            </a:r>
            <a:r>
              <a:rPr sz="2400" dirty="0">
                <a:latin typeface="Carlito"/>
                <a:cs typeface="Carlito"/>
              </a:rPr>
              <a:t>flag, </a:t>
            </a:r>
            <a:r>
              <a:rPr sz="2400" spc="-10" dirty="0">
                <a:latin typeface="Carlito"/>
                <a:cs typeface="Carlito"/>
              </a:rPr>
              <a:t>uniform dress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etc</a:t>
            </a:r>
            <a:r>
              <a:rPr sz="2400" spc="-20" dirty="0" smtClean="0">
                <a:latin typeface="Carlito"/>
                <a:cs typeface="Carlito"/>
              </a:rPr>
              <a:t>.</a:t>
            </a:r>
            <a:endParaRPr lang="en-US" sz="2400" spc="-20" dirty="0" smtClean="0">
              <a:latin typeface="Carlito"/>
              <a:cs typeface="Carlito"/>
            </a:endParaRPr>
          </a:p>
          <a:p>
            <a:pPr marL="356870" marR="5080" indent="-344805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Carlito"/>
              <a:cs typeface="Carlito"/>
            </a:endParaRPr>
          </a:p>
          <a:p>
            <a:pPr marL="356870" marR="53975" indent="-344805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10" dirty="0">
                <a:latin typeface="Carlito"/>
                <a:cs typeface="Carlito"/>
              </a:rPr>
              <a:t>Possess </a:t>
            </a:r>
            <a:r>
              <a:rPr sz="2400" b="1" spc="-15" dirty="0">
                <a:latin typeface="Carlito"/>
                <a:cs typeface="Carlito"/>
              </a:rPr>
              <a:t>material </a:t>
            </a:r>
            <a:r>
              <a:rPr sz="2400" b="1" spc="-5" dirty="0">
                <a:latin typeface="Carlito"/>
                <a:cs typeface="Carlito"/>
              </a:rPr>
              <a:t>objects: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institutions </a:t>
            </a:r>
            <a:r>
              <a:rPr sz="2400" dirty="0">
                <a:latin typeface="Carlito"/>
                <a:cs typeface="Carlito"/>
              </a:rPr>
              <a:t>being  </a:t>
            </a:r>
            <a:r>
              <a:rPr sz="2400" spc="-10" dirty="0">
                <a:latin typeface="Carlito"/>
                <a:cs typeface="Carlito"/>
              </a:rPr>
              <a:t>group </a:t>
            </a:r>
            <a:r>
              <a:rPr sz="2400" spc="-5" dirty="0">
                <a:latin typeface="Carlito"/>
                <a:cs typeface="Carlito"/>
              </a:rPr>
              <a:t>of people </a:t>
            </a:r>
            <a:r>
              <a:rPr sz="2400" spc="-25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national </a:t>
            </a:r>
            <a:r>
              <a:rPr sz="2400" spc="-10" dirty="0">
                <a:latin typeface="Carlito"/>
                <a:cs typeface="Carlito"/>
              </a:rPr>
              <a:t>resources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material objects. </a:t>
            </a:r>
            <a:r>
              <a:rPr sz="2400" dirty="0">
                <a:latin typeface="Carlito"/>
                <a:cs typeface="Carlito"/>
              </a:rPr>
              <a:t>The buildings, </a:t>
            </a:r>
            <a:r>
              <a:rPr sz="2400" spc="-5" dirty="0">
                <a:latin typeface="Carlito"/>
                <a:cs typeface="Carlito"/>
              </a:rPr>
              <a:t>furniture, </a:t>
            </a:r>
            <a:r>
              <a:rPr sz="2400" spc="-10" dirty="0">
                <a:latin typeface="Carlito"/>
                <a:cs typeface="Carlito"/>
              </a:rPr>
              <a:t>books  </a:t>
            </a:r>
            <a:r>
              <a:rPr sz="2400" dirty="0">
                <a:latin typeface="Carlito"/>
                <a:cs typeface="Carlito"/>
              </a:rPr>
              <a:t>and other </a:t>
            </a:r>
            <a:r>
              <a:rPr sz="2400" spc="-5" dirty="0">
                <a:latin typeface="Carlito"/>
                <a:cs typeface="Carlito"/>
              </a:rPr>
              <a:t>objects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part of social </a:t>
            </a:r>
            <a:r>
              <a:rPr sz="2400" spc="-20" dirty="0">
                <a:latin typeface="Carlito"/>
                <a:cs typeface="Carlito"/>
              </a:rPr>
              <a:t>life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part  of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institutions</a:t>
            </a:r>
            <a:r>
              <a:rPr sz="2400" spc="-5" dirty="0" smtClean="0">
                <a:latin typeface="Carlito"/>
                <a:cs typeface="Carlito"/>
              </a:rPr>
              <a:t>.</a:t>
            </a:r>
            <a:endParaRPr lang="en-US" sz="2400" spc="-5" dirty="0" smtClean="0">
              <a:latin typeface="Carlito"/>
              <a:cs typeface="Carlito"/>
            </a:endParaRPr>
          </a:p>
          <a:p>
            <a:pPr marL="356870" marR="53975" indent="-344805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lang="en-US" sz="2400" spc="-5" dirty="0" smtClean="0">
              <a:latin typeface="Carlito"/>
              <a:cs typeface="Carlito"/>
            </a:endParaRPr>
          </a:p>
          <a:p>
            <a:pPr marL="356870" marR="53975" indent="-344805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400" spc="-10" dirty="0" smtClean="0">
                <a:latin typeface="Carlito"/>
                <a:cs typeface="Carlito"/>
              </a:rPr>
              <a:t>Social institutions </a:t>
            </a:r>
            <a:r>
              <a:rPr lang="en-US" sz="2400" spc="-25" dirty="0" smtClean="0">
                <a:latin typeface="Carlito"/>
                <a:cs typeface="Carlito"/>
              </a:rPr>
              <a:t>are </a:t>
            </a:r>
            <a:r>
              <a:rPr lang="en-US" sz="2400" spc="-20" dirty="0" smtClean="0">
                <a:latin typeface="Carlito"/>
                <a:cs typeface="Carlito"/>
              </a:rPr>
              <a:t>patterns </a:t>
            </a:r>
            <a:r>
              <a:rPr lang="en-US" sz="2400" spc="-10" dirty="0" smtClean="0">
                <a:latin typeface="Carlito"/>
                <a:cs typeface="Carlito"/>
              </a:rPr>
              <a:t>of behavior  </a:t>
            </a:r>
            <a:r>
              <a:rPr lang="en-US" sz="2400" spc="-15" dirty="0" smtClean="0">
                <a:latin typeface="Carlito"/>
                <a:cs typeface="Carlito"/>
              </a:rPr>
              <a:t>grouped </a:t>
            </a:r>
            <a:r>
              <a:rPr lang="en-US" sz="2400" spc="-5" dirty="0" smtClean="0">
                <a:latin typeface="Carlito"/>
                <a:cs typeface="Carlito"/>
              </a:rPr>
              <a:t>about the </a:t>
            </a:r>
            <a:r>
              <a:rPr lang="en-US" sz="2400" spc="-25" dirty="0" smtClean="0">
                <a:latin typeface="Carlito"/>
                <a:cs typeface="Carlito"/>
              </a:rPr>
              <a:t>central </a:t>
            </a:r>
            <a:r>
              <a:rPr lang="en-US" sz="2400" spc="-10" dirty="0" smtClean="0">
                <a:latin typeface="Carlito"/>
                <a:cs typeface="Carlito"/>
              </a:rPr>
              <a:t>needs </a:t>
            </a:r>
            <a:r>
              <a:rPr lang="en-US" sz="2400" spc="-5" dirty="0" smtClean="0">
                <a:latin typeface="Carlito"/>
                <a:cs typeface="Carlito"/>
              </a:rPr>
              <a:t>of </a:t>
            </a:r>
            <a:r>
              <a:rPr lang="en-US" sz="2400" spc="-10" dirty="0" smtClean="0">
                <a:latin typeface="Carlito"/>
                <a:cs typeface="Carlito"/>
              </a:rPr>
              <a:t>human  </a:t>
            </a:r>
            <a:r>
              <a:rPr lang="en-US" sz="2400" spc="-5" dirty="0" smtClean="0">
                <a:latin typeface="Carlito"/>
                <a:cs typeface="Carlito"/>
              </a:rPr>
              <a:t>beings in</a:t>
            </a:r>
            <a:r>
              <a:rPr lang="en-US" sz="2400" spc="20" dirty="0" smtClean="0">
                <a:latin typeface="Carlito"/>
                <a:cs typeface="Carlito"/>
              </a:rPr>
              <a:t> </a:t>
            </a:r>
            <a:r>
              <a:rPr lang="en-US" sz="2400" spc="-40" dirty="0" smtClean="0">
                <a:latin typeface="Carlito"/>
                <a:cs typeface="Carlito"/>
              </a:rPr>
              <a:t>society.</a:t>
            </a:r>
            <a:endParaRPr lang="en-US" sz="2400" dirty="0" smtClean="0">
              <a:latin typeface="Carlito"/>
              <a:cs typeface="Carlito"/>
            </a:endParaRPr>
          </a:p>
          <a:p>
            <a:pPr marL="356870" marR="53975" indent="-344805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886" y="465200"/>
            <a:ext cx="693420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10" dirty="0"/>
              <a:t>Institution </a:t>
            </a:r>
            <a:r>
              <a:rPr sz="4000" dirty="0"/>
              <a:t>Dictionary</a:t>
            </a:r>
            <a:r>
              <a:rPr sz="4000" spc="65" dirty="0"/>
              <a:t> </a:t>
            </a:r>
            <a:r>
              <a:rPr sz="4000" spc="-5" dirty="0"/>
              <a:t>meaning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44" y="1456443"/>
            <a:ext cx="8051165" cy="41253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Carlito"/>
                <a:cs typeface="Carlito"/>
              </a:rPr>
              <a:t>Institution </a:t>
            </a:r>
            <a:r>
              <a:rPr sz="2400" b="1" spc="5" dirty="0">
                <a:latin typeface="Carlito"/>
                <a:cs typeface="Carlito"/>
              </a:rPr>
              <a:t>= </a:t>
            </a:r>
            <a:r>
              <a:rPr sz="2400" b="1" dirty="0">
                <a:latin typeface="Carlito"/>
                <a:cs typeface="Carlito"/>
              </a:rPr>
              <a:t>established</a:t>
            </a:r>
            <a:r>
              <a:rPr sz="2400" b="1" spc="-15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practice</a:t>
            </a:r>
            <a:r>
              <a:rPr sz="2400" dirty="0">
                <a:latin typeface="Carlito"/>
                <a:cs typeface="Carlito"/>
              </a:rPr>
              <a:t>:</a:t>
            </a:r>
          </a:p>
          <a:p>
            <a:pPr marL="356870" indent="-34480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5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established </a:t>
            </a:r>
            <a:r>
              <a:rPr sz="2400" spc="-65" dirty="0">
                <a:latin typeface="Carlito"/>
                <a:cs typeface="Carlito"/>
              </a:rPr>
              <a:t>law, </a:t>
            </a:r>
            <a:r>
              <a:rPr sz="2400" spc="-5" dirty="0">
                <a:latin typeface="Carlito"/>
                <a:cs typeface="Carlito"/>
              </a:rPr>
              <a:t>custom, </a:t>
            </a:r>
            <a:r>
              <a:rPr sz="2400" spc="5" dirty="0">
                <a:latin typeface="Carlito"/>
                <a:cs typeface="Carlito"/>
              </a:rPr>
              <a:t>or</a:t>
            </a:r>
            <a:r>
              <a:rPr sz="2400" spc="-140" dirty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practice</a:t>
            </a:r>
            <a:endParaRPr lang="en-US" sz="2400" spc="-5" dirty="0" smtClean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Carlito"/>
              <a:cs typeface="Carlito"/>
            </a:endParaRPr>
          </a:p>
          <a:p>
            <a:pPr marL="323215">
              <a:lnSpc>
                <a:spcPct val="100000"/>
              </a:lnSpc>
              <a:spcBef>
                <a:spcPts val="340"/>
              </a:spcBef>
            </a:pPr>
            <a:r>
              <a:rPr sz="2400" b="1" dirty="0">
                <a:latin typeface="Carlito"/>
                <a:cs typeface="Carlito"/>
              </a:rPr>
              <a:t>Penguin Dictionary </a:t>
            </a:r>
            <a:r>
              <a:rPr sz="2400" b="1" spc="5" dirty="0">
                <a:latin typeface="Carlito"/>
                <a:cs typeface="Carlito"/>
              </a:rPr>
              <a:t>of</a:t>
            </a:r>
            <a:r>
              <a:rPr sz="2400" b="1" spc="-16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Sociology</a:t>
            </a:r>
            <a:endParaRPr sz="2400" dirty="0">
              <a:latin typeface="Carlito"/>
              <a:cs typeface="Carlito"/>
            </a:endParaRPr>
          </a:p>
          <a:p>
            <a:pPr marL="356870" marR="5080" indent="-344805">
              <a:lnSpc>
                <a:spcPct val="90200"/>
              </a:lnSpc>
              <a:spcBef>
                <a:spcPts val="6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term </a:t>
            </a:r>
            <a:r>
              <a:rPr sz="2400" dirty="0">
                <a:latin typeface="Carlito"/>
                <a:cs typeface="Carlito"/>
              </a:rPr>
              <a:t>is widely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describe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social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practices </a:t>
            </a:r>
            <a:r>
              <a:rPr sz="2400" spc="-5" dirty="0">
                <a:latin typeface="Carlito"/>
                <a:cs typeface="Carlito"/>
              </a:rPr>
              <a:t> that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regularly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and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continuously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repeated</a:t>
            </a:r>
            <a:r>
              <a:rPr sz="2400" spc="-10" dirty="0">
                <a:latin typeface="Carlito"/>
                <a:cs typeface="Carlito"/>
              </a:rPr>
              <a:t>, are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sanctioned and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maintained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by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social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norms</a:t>
            </a:r>
            <a:r>
              <a:rPr sz="2400" dirty="0">
                <a:latin typeface="Carlito"/>
                <a:cs typeface="Carlito"/>
              </a:rPr>
              <a:t>, and </a:t>
            </a:r>
            <a:r>
              <a:rPr sz="2400" spc="-20" dirty="0">
                <a:latin typeface="Carlito"/>
                <a:cs typeface="Carlito"/>
              </a:rPr>
              <a:t>have</a:t>
            </a:r>
            <a:r>
              <a:rPr sz="2400" spc="-245" dirty="0">
                <a:latin typeface="Carlito"/>
                <a:cs typeface="Carlito"/>
              </a:rPr>
              <a:t> </a:t>
            </a:r>
            <a:r>
              <a:rPr sz="2400" spc="5" dirty="0">
                <a:latin typeface="Carlito"/>
                <a:cs typeface="Carlito"/>
              </a:rPr>
              <a:t>a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major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significance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social</a:t>
            </a:r>
            <a:r>
              <a:rPr sz="2400" spc="-1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structure.</a:t>
            </a:r>
            <a:endParaRPr sz="2400" dirty="0">
              <a:latin typeface="Carlito"/>
              <a:cs typeface="Carlito"/>
            </a:endParaRPr>
          </a:p>
          <a:p>
            <a:pPr marL="356870" marR="41275" indent="-344805">
              <a:lnSpc>
                <a:spcPct val="90000"/>
              </a:lnSpc>
              <a:spcBef>
                <a:spcPts val="6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25" dirty="0">
                <a:latin typeface="Carlito"/>
                <a:cs typeface="Carlito"/>
              </a:rPr>
              <a:t>Like </a:t>
            </a:r>
            <a:r>
              <a:rPr sz="2400" spc="-10" dirty="0">
                <a:latin typeface="Carlito"/>
                <a:cs typeface="Carlito"/>
              </a:rPr>
              <a:t>role, </a:t>
            </a:r>
            <a:r>
              <a:rPr sz="2400" spc="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term </a:t>
            </a:r>
            <a:r>
              <a:rPr sz="2400" spc="-35" dirty="0">
                <a:latin typeface="Carlito"/>
                <a:cs typeface="Carlito"/>
              </a:rPr>
              <a:t>refers </a:t>
            </a:r>
            <a:r>
              <a:rPr sz="2400" spc="-5" dirty="0">
                <a:latin typeface="Carlito"/>
                <a:cs typeface="Carlito"/>
              </a:rPr>
              <a:t>to established </a:t>
            </a:r>
            <a:r>
              <a:rPr sz="2400" spc="-15" dirty="0">
                <a:latin typeface="Carlito"/>
                <a:cs typeface="Carlito"/>
              </a:rPr>
              <a:t>patterns </a:t>
            </a:r>
            <a:r>
              <a:rPr sz="2400" spc="5" dirty="0">
                <a:latin typeface="Carlito"/>
                <a:cs typeface="Carlito"/>
              </a:rPr>
              <a:t>of  </a:t>
            </a:r>
            <a:r>
              <a:rPr sz="2400" spc="-30" dirty="0">
                <a:latin typeface="Carlito"/>
                <a:cs typeface="Carlito"/>
              </a:rPr>
              <a:t>behaviour, </a:t>
            </a:r>
            <a:r>
              <a:rPr sz="2400" dirty="0">
                <a:latin typeface="Carlito"/>
                <a:cs typeface="Carlito"/>
              </a:rPr>
              <a:t>but institution is </a:t>
            </a:r>
            <a:r>
              <a:rPr sz="2400" spc="-20" dirty="0">
                <a:latin typeface="Carlito"/>
                <a:cs typeface="Carlito"/>
              </a:rPr>
              <a:t>regarded </a:t>
            </a:r>
            <a:r>
              <a:rPr sz="2400" spc="5" dirty="0">
                <a:latin typeface="Carlito"/>
                <a:cs typeface="Carlito"/>
              </a:rPr>
              <a:t>as a </a:t>
            </a:r>
            <a:r>
              <a:rPr sz="2400" spc="-30" dirty="0">
                <a:latin typeface="Carlito"/>
                <a:cs typeface="Carlito"/>
              </a:rPr>
              <a:t>higher-order,  </a:t>
            </a:r>
            <a:r>
              <a:rPr sz="2400" spc="-5" dirty="0">
                <a:latin typeface="Carlito"/>
                <a:cs typeface="Carlito"/>
              </a:rPr>
              <a:t>more </a:t>
            </a:r>
            <a:r>
              <a:rPr sz="2400" spc="-15" dirty="0">
                <a:latin typeface="Carlito"/>
                <a:cs typeface="Carlito"/>
              </a:rPr>
              <a:t>general </a:t>
            </a:r>
            <a:r>
              <a:rPr sz="2400" spc="-5" dirty="0">
                <a:latin typeface="Carlito"/>
                <a:cs typeface="Carlito"/>
              </a:rPr>
              <a:t>unit that </a:t>
            </a:r>
            <a:r>
              <a:rPr sz="2400" spc="-10" dirty="0">
                <a:latin typeface="Carlito"/>
                <a:cs typeface="Carlito"/>
              </a:rPr>
              <a:t>incorporates </a:t>
            </a:r>
            <a:r>
              <a:rPr sz="2400" spc="5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plurality </a:t>
            </a:r>
            <a:r>
              <a:rPr sz="2400" spc="5" dirty="0">
                <a:latin typeface="Carlito"/>
                <a:cs typeface="Carlito"/>
              </a:rPr>
              <a:t>of</a:t>
            </a:r>
            <a:r>
              <a:rPr sz="2400" spc="-1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roles</a:t>
            </a:r>
            <a:r>
              <a:rPr sz="2400" spc="-10" dirty="0" smtClean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5200"/>
            <a:ext cx="685800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4000" spc="-10" dirty="0"/>
              <a:t>DEFINITI</a:t>
            </a:r>
            <a:r>
              <a:rPr sz="4000" spc="-30" dirty="0"/>
              <a:t>O</a:t>
            </a:r>
            <a:r>
              <a:rPr sz="4000" spc="-1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4964"/>
            <a:ext cx="7858759" cy="27048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32639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social institution is </a:t>
            </a:r>
            <a:r>
              <a:rPr sz="2400" spc="-10" dirty="0">
                <a:latin typeface="Arial"/>
                <a:cs typeface="Arial"/>
              </a:rPr>
              <a:t>an interrelated  system of </a:t>
            </a:r>
            <a:r>
              <a:rPr sz="2400" spc="-5" dirty="0">
                <a:latin typeface="Arial"/>
                <a:cs typeface="Arial"/>
              </a:rPr>
              <a:t>social roles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social </a:t>
            </a:r>
            <a:r>
              <a:rPr sz="2400" spc="-10" dirty="0">
                <a:latin typeface="Arial"/>
                <a:cs typeface="Arial"/>
              </a:rPr>
              <a:t>norms,  organized around </a:t>
            </a:r>
            <a:r>
              <a:rPr sz="2400" spc="-5" dirty="0">
                <a:latin typeface="Arial"/>
                <a:cs typeface="Arial"/>
              </a:rPr>
              <a:t>the satisfaction of </a:t>
            </a:r>
            <a:r>
              <a:rPr sz="2400" spc="-10" dirty="0">
                <a:latin typeface="Arial"/>
                <a:cs typeface="Arial"/>
              </a:rPr>
              <a:t>an  important </a:t>
            </a:r>
            <a:r>
              <a:rPr sz="2400" spc="-5" dirty="0">
                <a:latin typeface="Arial"/>
                <a:cs typeface="Arial"/>
              </a:rPr>
              <a:t>social </a:t>
            </a:r>
            <a:r>
              <a:rPr sz="2400" spc="-10" dirty="0">
                <a:latin typeface="Arial"/>
                <a:cs typeface="Arial"/>
              </a:rPr>
              <a:t>need or </a:t>
            </a:r>
            <a:r>
              <a:rPr sz="2400" spc="-5" dirty="0">
                <a:latin typeface="Arial"/>
                <a:cs typeface="Arial"/>
              </a:rPr>
              <a:t>social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356870" marR="32639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Arial"/>
              <a:cs typeface="Arial"/>
            </a:endParaRPr>
          </a:p>
          <a:p>
            <a:pPr marL="356870" marR="5080" indent="-344805">
              <a:lnSpc>
                <a:spcPct val="98800"/>
              </a:lnSpc>
              <a:spcBef>
                <a:spcPts val="819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Social Institutions </a:t>
            </a:r>
            <a:r>
              <a:rPr sz="2400" spc="-10" dirty="0">
                <a:latin typeface="Arial"/>
                <a:cs typeface="Arial"/>
              </a:rPr>
              <a:t>are organized patterns  </a:t>
            </a:r>
            <a:r>
              <a:rPr sz="2400" spc="-5" dirty="0">
                <a:latin typeface="Arial"/>
                <a:cs typeface="Arial"/>
              </a:rPr>
              <a:t>of beliefs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behaviour that </a:t>
            </a:r>
            <a:r>
              <a:rPr sz="2400" spc="-1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centered  </a:t>
            </a:r>
            <a:r>
              <a:rPr sz="2400" spc="-1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basic social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needs</a:t>
            </a:r>
            <a:r>
              <a:rPr sz="2400" dirty="0">
                <a:latin typeface="Carlito"/>
                <a:cs typeface="Carlito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334" y="465200"/>
            <a:ext cx="8008620" cy="1242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4000" spc="-20" dirty="0"/>
              <a:t>ELEMENTS </a:t>
            </a:r>
            <a:r>
              <a:rPr sz="4000" spc="-10" dirty="0"/>
              <a:t>OF </a:t>
            </a:r>
            <a:r>
              <a:rPr sz="4000" spc="-5" dirty="0"/>
              <a:t>SOCIAL</a:t>
            </a:r>
            <a:r>
              <a:rPr sz="4000" spc="120" dirty="0"/>
              <a:t> </a:t>
            </a:r>
            <a:r>
              <a:rPr sz="4000" spc="-15" dirty="0"/>
              <a:t>INSTITUTION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10589"/>
            <a:ext cx="4885055" cy="285334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  <a:tab pos="2266315" algn="l"/>
              </a:tabLst>
            </a:pPr>
            <a:endParaRPr lang="en-US" sz="2400" spc="-5" dirty="0" smtClean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  <a:tab pos="2266315" algn="l"/>
              </a:tabLst>
            </a:pPr>
            <a:r>
              <a:rPr sz="2400" spc="-5" dirty="0" smtClean="0">
                <a:latin typeface="Carlito"/>
                <a:cs typeface="Carlito"/>
              </a:rPr>
              <a:t>A</a:t>
            </a:r>
            <a:r>
              <a:rPr sz="2400" spc="5" dirty="0" smtClean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group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of	</a:t>
            </a:r>
            <a:r>
              <a:rPr sz="2400" spc="-5" dirty="0">
                <a:latin typeface="Carlito"/>
                <a:cs typeface="Carlito"/>
              </a:rPr>
              <a:t>people</a:t>
            </a:r>
            <a:endParaRPr sz="24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Carlito"/>
                <a:cs typeface="Carlito"/>
              </a:rPr>
              <a:t>United </a:t>
            </a:r>
            <a:r>
              <a:rPr sz="2400" spc="-15" dirty="0">
                <a:latin typeface="Carlito"/>
                <a:cs typeface="Carlito"/>
              </a:rPr>
              <a:t>by </a:t>
            </a:r>
            <a:r>
              <a:rPr sz="2400" spc="-20" dirty="0">
                <a:latin typeface="Carlito"/>
                <a:cs typeface="Carlito"/>
              </a:rPr>
              <a:t>common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interest</a:t>
            </a:r>
            <a:endParaRPr sz="24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5" dirty="0">
                <a:latin typeface="Carlito"/>
                <a:cs typeface="Carlito"/>
              </a:rPr>
              <a:t>Having </a:t>
            </a:r>
            <a:r>
              <a:rPr sz="2400" spc="-10" dirty="0">
                <a:latin typeface="Carlito"/>
                <a:cs typeface="Carlito"/>
              </a:rPr>
              <a:t>material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resources</a:t>
            </a:r>
            <a:endParaRPr sz="24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5" dirty="0">
                <a:latin typeface="Carlito"/>
                <a:cs typeface="Carlito"/>
              </a:rPr>
              <a:t>Having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norms</a:t>
            </a:r>
            <a:endParaRPr sz="24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rlito"/>
                <a:cs typeface="Carlito"/>
              </a:rPr>
              <a:t>Fulfill </a:t>
            </a:r>
            <a:r>
              <a:rPr sz="2400" spc="-10" dirty="0">
                <a:latin typeface="Carlito"/>
                <a:cs typeface="Carlito"/>
              </a:rPr>
              <a:t>some </a:t>
            </a:r>
            <a:r>
              <a:rPr sz="2400" spc="-5" dirty="0">
                <a:latin typeface="Carlito"/>
                <a:cs typeface="Carlito"/>
              </a:rPr>
              <a:t>social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need.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90322"/>
            <a:ext cx="7867015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1465" marR="5080" indent="-1549400" algn="ctr">
              <a:lnSpc>
                <a:spcPct val="100000"/>
              </a:lnSpc>
              <a:spcBef>
                <a:spcPts val="110"/>
              </a:spcBef>
            </a:pPr>
            <a:r>
              <a:rPr sz="4000" spc="-5" dirty="0"/>
              <a:t>CHARACTERISTICS </a:t>
            </a:r>
            <a:r>
              <a:rPr sz="4000" dirty="0"/>
              <a:t>OF</a:t>
            </a:r>
            <a:r>
              <a:rPr sz="4000" spc="-125" dirty="0"/>
              <a:t> </a:t>
            </a:r>
            <a:r>
              <a:rPr sz="4000" dirty="0"/>
              <a:t>SOCIAL  </a:t>
            </a:r>
            <a:r>
              <a:rPr sz="4000" spc="-5" dirty="0"/>
              <a:t>INSTITUTIONS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525828"/>
            <a:ext cx="7867015" cy="406854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Social institutions </a:t>
            </a:r>
            <a:r>
              <a:rPr sz="2400" spc="-10" dirty="0">
                <a:latin typeface="Arial"/>
                <a:cs typeface="Arial"/>
              </a:rPr>
              <a:t>are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universal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869"/>
              </a:spcBef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Arial"/>
              <a:cs typeface="Arial"/>
            </a:endParaRPr>
          </a:p>
          <a:p>
            <a:pPr marL="356870" marR="44704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They vary from time to time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across  cultures,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terms of </a:t>
            </a:r>
            <a:r>
              <a:rPr sz="2400" spc="-30" dirty="0">
                <a:latin typeface="Arial"/>
                <a:cs typeface="Arial"/>
              </a:rPr>
              <a:t>complexity,  </a:t>
            </a:r>
            <a:r>
              <a:rPr sz="2400" spc="-5" dirty="0">
                <a:latin typeface="Arial"/>
                <a:cs typeface="Arial"/>
              </a:rPr>
              <a:t>specialization, scope, formality </a:t>
            </a:r>
            <a:r>
              <a:rPr sz="2400" spc="-10" dirty="0">
                <a:latin typeface="Arial"/>
                <a:cs typeface="Arial"/>
              </a:rPr>
              <a:t>and  organization. </a:t>
            </a:r>
            <a:r>
              <a:rPr sz="2400" spc="-5" dirty="0">
                <a:latin typeface="Arial"/>
                <a:cs typeface="Arial"/>
              </a:rPr>
              <a:t>But their basic </a:t>
            </a:r>
            <a:r>
              <a:rPr sz="2400" spc="-10" dirty="0">
                <a:latin typeface="Arial"/>
                <a:cs typeface="Arial"/>
              </a:rPr>
              <a:t>nature and  purpose are </a:t>
            </a:r>
            <a:r>
              <a:rPr sz="2400" spc="-5" dirty="0">
                <a:latin typeface="Arial"/>
                <a:cs typeface="Arial"/>
              </a:rPr>
              <a:t>similar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everywhere</a:t>
            </a:r>
            <a:r>
              <a:rPr sz="2400" spc="-15" dirty="0" smtClean="0">
                <a:latin typeface="Arial"/>
                <a:cs typeface="Arial"/>
              </a:rPr>
              <a:t>.</a:t>
            </a:r>
            <a:endParaRPr lang="en-US" sz="2400" spc="-15" dirty="0" smtClean="0">
              <a:latin typeface="Arial"/>
              <a:cs typeface="Arial"/>
            </a:endParaRPr>
          </a:p>
          <a:p>
            <a:pPr marL="356870" marR="44704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Arial"/>
              <a:cs typeface="Arial"/>
            </a:endParaRPr>
          </a:p>
          <a:p>
            <a:pPr marL="356870" marR="5080" indent="-344805">
              <a:lnSpc>
                <a:spcPts val="3750"/>
              </a:lnSpc>
              <a:spcBef>
                <a:spcPts val="9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Social institutions </a:t>
            </a:r>
            <a:r>
              <a:rPr sz="2400" spc="-1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resistant to change;  they tend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persist.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222" y="495122"/>
            <a:ext cx="7514590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4000" spc="-15" dirty="0">
                <a:latin typeface="Carlito"/>
                <a:cs typeface="Carlito"/>
              </a:rPr>
              <a:t>Characteristics </a:t>
            </a:r>
            <a:r>
              <a:rPr sz="4000" dirty="0">
                <a:latin typeface="Carlito"/>
                <a:cs typeface="Carlito"/>
              </a:rPr>
              <a:t>of Social</a:t>
            </a:r>
            <a:r>
              <a:rPr sz="4000" spc="-75" dirty="0">
                <a:latin typeface="Carlito"/>
                <a:cs typeface="Carlito"/>
              </a:rPr>
              <a:t> </a:t>
            </a:r>
            <a:r>
              <a:rPr sz="4000" dirty="0">
                <a:latin typeface="Carlito"/>
                <a:cs typeface="Carlito"/>
              </a:rPr>
              <a:t>Institutions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4965"/>
            <a:ext cx="7773670" cy="3999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 smtClean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institution performs </a:t>
            </a:r>
            <a:r>
              <a:rPr sz="2400" spc="-1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types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social  function</a:t>
            </a:r>
            <a:r>
              <a:rPr sz="2400" dirty="0" smtClean="0">
                <a:latin typeface="Arial"/>
                <a:cs typeface="Arial"/>
              </a:rPr>
              <a:t>.</a:t>
            </a:r>
            <a:endParaRPr lang="en-US" sz="2400" dirty="0" smtClean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Arial"/>
              <a:cs typeface="Arial"/>
            </a:endParaRPr>
          </a:p>
          <a:p>
            <a:pPr marL="356870" marR="79375" indent="-34480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463550" algn="l"/>
                <a:tab pos="464184" algn="l"/>
              </a:tabLst>
            </a:pPr>
            <a:r>
              <a:rPr sz="2400" dirty="0"/>
              <a:t>	</a:t>
            </a:r>
            <a:r>
              <a:rPr sz="2400" spc="5" dirty="0">
                <a:latin typeface="Arial"/>
                <a:cs typeface="Arial"/>
              </a:rPr>
              <a:t>(a) </a:t>
            </a:r>
            <a:r>
              <a:rPr sz="2400" b="1" spc="-5" dirty="0">
                <a:latin typeface="Arial"/>
                <a:cs typeface="Arial"/>
              </a:rPr>
              <a:t>primary functions, </a:t>
            </a:r>
            <a:r>
              <a:rPr sz="2400" b="1" spc="10" dirty="0">
                <a:latin typeface="Arial"/>
                <a:cs typeface="Arial"/>
              </a:rPr>
              <a:t>which </a:t>
            </a:r>
            <a:r>
              <a:rPr sz="2400" b="1" dirty="0">
                <a:latin typeface="Arial"/>
                <a:cs typeface="Arial"/>
              </a:rPr>
              <a:t>are </a:t>
            </a:r>
            <a:r>
              <a:rPr sz="2400" b="1" spc="5" dirty="0">
                <a:latin typeface="Arial"/>
                <a:cs typeface="Arial"/>
              </a:rPr>
              <a:t>also  </a:t>
            </a:r>
            <a:r>
              <a:rPr sz="2400" b="1" dirty="0">
                <a:latin typeface="Arial"/>
                <a:cs typeface="Arial"/>
              </a:rPr>
              <a:t>called </a:t>
            </a:r>
            <a:r>
              <a:rPr sz="2400" dirty="0">
                <a:latin typeface="Arial"/>
                <a:cs typeface="Arial"/>
              </a:rPr>
              <a:t>manifest, </a:t>
            </a:r>
            <a:r>
              <a:rPr sz="2400" spc="-5" dirty="0">
                <a:latin typeface="Arial"/>
                <a:cs typeface="Arial"/>
              </a:rPr>
              <a:t>explicit, </a:t>
            </a:r>
            <a:r>
              <a:rPr sz="2400" spc="5" dirty="0">
                <a:latin typeface="Arial"/>
                <a:cs typeface="Arial"/>
              </a:rPr>
              <a:t>or direct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functions</a:t>
            </a:r>
            <a:r>
              <a:rPr sz="2400" dirty="0" smtClean="0">
                <a:latin typeface="Arial"/>
                <a:cs typeface="Arial"/>
              </a:rPr>
              <a:t>;</a:t>
            </a:r>
            <a:endParaRPr lang="en-US" sz="2400" dirty="0" smtClean="0">
              <a:latin typeface="Arial"/>
              <a:cs typeface="Arial"/>
            </a:endParaRPr>
          </a:p>
          <a:p>
            <a:pPr marL="356870" marR="79375" indent="-34480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463550" algn="l"/>
                <a:tab pos="464184" algn="l"/>
              </a:tabLst>
            </a:pPr>
            <a:endParaRPr sz="2400" dirty="0">
              <a:latin typeface="Arial"/>
              <a:cs typeface="Arial"/>
            </a:endParaRPr>
          </a:p>
          <a:p>
            <a:pPr marL="356870" marR="7620" indent="-344805">
              <a:lnSpc>
                <a:spcPct val="99100"/>
              </a:lnSpc>
              <a:spcBef>
                <a:spcPts val="760"/>
              </a:spcBef>
              <a:buFont typeface="Arial"/>
              <a:buChar char="•"/>
              <a:tabLst>
                <a:tab pos="463550" algn="l"/>
                <a:tab pos="464184" algn="l"/>
              </a:tabLst>
            </a:pPr>
            <a:r>
              <a:rPr sz="2400" dirty="0"/>
              <a:t>	</a:t>
            </a:r>
            <a:r>
              <a:rPr sz="2400" spc="5" dirty="0">
                <a:latin typeface="Arial"/>
                <a:cs typeface="Arial"/>
              </a:rPr>
              <a:t>(b) </a:t>
            </a:r>
            <a:r>
              <a:rPr sz="2400" b="1" spc="-5" dirty="0">
                <a:latin typeface="Arial"/>
                <a:cs typeface="Arial"/>
              </a:rPr>
              <a:t>secondary functions, </a:t>
            </a:r>
            <a:r>
              <a:rPr sz="2400" b="1" spc="10" dirty="0">
                <a:latin typeface="Arial"/>
                <a:cs typeface="Arial"/>
              </a:rPr>
              <a:t>which </a:t>
            </a:r>
            <a:r>
              <a:rPr sz="2400" b="1" dirty="0">
                <a:latin typeface="Arial"/>
                <a:cs typeface="Arial"/>
              </a:rPr>
              <a:t>are </a:t>
            </a:r>
            <a:r>
              <a:rPr sz="2400" b="1" spc="5" dirty="0">
                <a:latin typeface="Arial"/>
                <a:cs typeface="Arial"/>
              </a:rPr>
              <a:t>also  </a:t>
            </a:r>
            <a:r>
              <a:rPr sz="2400" b="1" dirty="0">
                <a:latin typeface="Arial"/>
                <a:cs typeface="Arial"/>
              </a:rPr>
              <a:t>called indirect, </a:t>
            </a:r>
            <a:r>
              <a:rPr sz="2400" b="1" spc="-5" dirty="0">
                <a:latin typeface="Arial"/>
                <a:cs typeface="Arial"/>
              </a:rPr>
              <a:t>hidden, or </a:t>
            </a:r>
            <a:r>
              <a:rPr sz="2400" spc="5" dirty="0">
                <a:latin typeface="Arial"/>
                <a:cs typeface="Arial"/>
              </a:rPr>
              <a:t>latent </a:t>
            </a:r>
            <a:r>
              <a:rPr sz="2400" dirty="0">
                <a:latin typeface="Arial"/>
                <a:cs typeface="Arial"/>
              </a:rPr>
              <a:t>functions.  Through </a:t>
            </a:r>
            <a:r>
              <a:rPr sz="2400" spc="5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functions, social </a:t>
            </a:r>
            <a:r>
              <a:rPr sz="2400" spc="-5" dirty="0">
                <a:latin typeface="Arial"/>
                <a:cs typeface="Arial"/>
              </a:rPr>
              <a:t>institutions  </a:t>
            </a:r>
            <a:r>
              <a:rPr sz="2400" dirty="0">
                <a:latin typeface="Arial"/>
                <a:cs typeface="Arial"/>
              </a:rPr>
              <a:t>fulfill important </a:t>
            </a:r>
            <a:r>
              <a:rPr sz="2400" spc="5" dirty="0">
                <a:latin typeface="Arial"/>
                <a:cs typeface="Arial"/>
              </a:rPr>
              <a:t>needs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society.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465200"/>
            <a:ext cx="7591094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4000" spc="-10" dirty="0"/>
              <a:t>THE</a:t>
            </a:r>
            <a:r>
              <a:rPr sz="4000" spc="-45" dirty="0"/>
              <a:t> </a:t>
            </a:r>
            <a:r>
              <a:rPr sz="4000" spc="-110" dirty="0"/>
              <a:t>FAMILY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12773"/>
            <a:ext cx="7893050" cy="474232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6870" marR="928369" indent="-344805">
              <a:lnSpc>
                <a:spcPts val="3940"/>
              </a:lnSpc>
              <a:spcBef>
                <a:spcPts val="1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Carlito"/>
                <a:cs typeface="Carlito"/>
              </a:rPr>
              <a:t>T</a:t>
            </a:r>
            <a:r>
              <a:rPr sz="2400" spc="-10" dirty="0">
                <a:latin typeface="Arial"/>
                <a:cs typeface="Arial"/>
              </a:rPr>
              <a:t>he </a:t>
            </a:r>
            <a:r>
              <a:rPr sz="2400" spc="-5" dirty="0">
                <a:latin typeface="Arial"/>
                <a:cs typeface="Arial"/>
              </a:rPr>
              <a:t>family is </a:t>
            </a:r>
            <a:r>
              <a:rPr sz="2400" spc="-10" dirty="0">
                <a:latin typeface="Arial"/>
                <a:cs typeface="Arial"/>
              </a:rPr>
              <a:t>generally regarded as </a:t>
            </a:r>
            <a:r>
              <a:rPr sz="2400" spc="-5" dirty="0">
                <a:latin typeface="Arial"/>
                <a:cs typeface="Arial"/>
              </a:rPr>
              <a:t>a  </a:t>
            </a:r>
            <a:r>
              <a:rPr sz="2400" spc="-10" dirty="0">
                <a:latin typeface="Arial"/>
                <a:cs typeface="Arial"/>
              </a:rPr>
              <a:t>primary </a:t>
            </a:r>
            <a:r>
              <a:rPr sz="2400" spc="-5" dirty="0">
                <a:latin typeface="Arial"/>
                <a:cs typeface="Arial"/>
              </a:rPr>
              <a:t>social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institution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356870" marR="928369" indent="-344805">
              <a:lnSpc>
                <a:spcPts val="3940"/>
              </a:lnSpc>
              <a:spcBef>
                <a:spcPts val="1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62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The institution of </a:t>
            </a:r>
            <a:r>
              <a:rPr sz="2400" dirty="0">
                <a:latin typeface="Arial"/>
                <a:cs typeface="Arial"/>
              </a:rPr>
              <a:t>family is </a:t>
            </a:r>
            <a:r>
              <a:rPr sz="2400" spc="-5" dirty="0">
                <a:latin typeface="Arial"/>
                <a:cs typeface="Arial"/>
              </a:rPr>
              <a:t>a basic unit </a:t>
            </a:r>
            <a:r>
              <a:rPr sz="240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society,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the multifaceted functions  </a:t>
            </a:r>
            <a:r>
              <a:rPr sz="2400" spc="-10" dirty="0">
                <a:latin typeface="Arial"/>
                <a:cs typeface="Arial"/>
              </a:rPr>
              <a:t>performed by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makes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a much-needed  institution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society</a:t>
            </a:r>
            <a:r>
              <a:rPr sz="2400" spc="-40" dirty="0" smtClean="0">
                <a:latin typeface="Arial"/>
                <a:cs typeface="Arial"/>
              </a:rPr>
              <a:t>.</a:t>
            </a:r>
            <a:endParaRPr lang="en-US" sz="2400" spc="-40" dirty="0" smtClean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620"/>
              </a:spcBef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Arial"/>
              <a:cs typeface="Arial"/>
            </a:endParaRPr>
          </a:p>
          <a:p>
            <a:pPr marL="356870" marR="8763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of the oldest social institution </a:t>
            </a:r>
            <a:r>
              <a:rPr sz="2400" spc="-10" dirty="0">
                <a:latin typeface="Arial"/>
                <a:cs typeface="Arial"/>
              </a:rPr>
              <a:t>on 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earth. </a:t>
            </a:r>
            <a:r>
              <a:rPr sz="2400" spc="-5" dirty="0">
                <a:latin typeface="Arial"/>
                <a:cs typeface="Arial"/>
              </a:rPr>
              <a:t>Although families </a:t>
            </a:r>
            <a:r>
              <a:rPr sz="2400" spc="-15" dirty="0">
                <a:latin typeface="Arial"/>
                <a:cs typeface="Arial"/>
              </a:rPr>
              <a:t>differ </a:t>
            </a:r>
            <a:r>
              <a:rPr sz="2400" spc="-10" dirty="0">
                <a:latin typeface="Arial"/>
                <a:cs typeface="Arial"/>
              </a:rPr>
              <a:t>widely  around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world, </a:t>
            </a:r>
            <a:r>
              <a:rPr sz="2400" spc="-5" dirty="0">
                <a:latin typeface="Arial"/>
                <a:cs typeface="Arial"/>
              </a:rPr>
              <a:t>they also share certain  </a:t>
            </a:r>
            <a:r>
              <a:rPr sz="2400" spc="-10" dirty="0">
                <a:latin typeface="Arial"/>
                <a:cs typeface="Arial"/>
              </a:rPr>
              <a:t>common </a:t>
            </a:r>
            <a:r>
              <a:rPr sz="2400" spc="-5" dirty="0">
                <a:latin typeface="Arial"/>
                <a:cs typeface="Arial"/>
              </a:rPr>
              <a:t>concerns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their </a:t>
            </a:r>
            <a:r>
              <a:rPr sz="2400" spc="-15" dirty="0">
                <a:latin typeface="Arial"/>
                <a:cs typeface="Arial"/>
              </a:rPr>
              <a:t>everyday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65200"/>
            <a:ext cx="731519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4000" spc="-50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0956"/>
            <a:ext cx="8039100" cy="2886816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5" dirty="0">
                <a:latin typeface="Carlito"/>
                <a:cs typeface="Carlito"/>
              </a:rPr>
              <a:t>Educational </a:t>
            </a:r>
            <a:r>
              <a:rPr sz="2400" spc="-10" dirty="0">
                <a:latin typeface="Carlito"/>
                <a:cs typeface="Carlito"/>
              </a:rPr>
              <a:t>institution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responsible </a:t>
            </a:r>
            <a:r>
              <a:rPr sz="2400" spc="-3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the  </a:t>
            </a:r>
            <a:r>
              <a:rPr sz="2400" spc="-25" dirty="0">
                <a:latin typeface="Carlito"/>
                <a:cs typeface="Carlito"/>
              </a:rPr>
              <a:t>systematic </a:t>
            </a:r>
            <a:r>
              <a:rPr sz="2400" spc="-10" dirty="0">
                <a:latin typeface="Carlito"/>
                <a:cs typeface="Carlito"/>
              </a:rPr>
              <a:t>transmission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knowledge, </a:t>
            </a:r>
            <a:r>
              <a:rPr sz="2400" spc="-5" dirty="0">
                <a:latin typeface="Carlito"/>
                <a:cs typeface="Carlito"/>
              </a:rPr>
              <a:t>skills  and </a:t>
            </a:r>
            <a:r>
              <a:rPr sz="2400" spc="-15" dirty="0">
                <a:latin typeface="Carlito"/>
                <a:cs typeface="Carlito"/>
              </a:rPr>
              <a:t>cultural values </a:t>
            </a:r>
            <a:r>
              <a:rPr sz="2400" spc="-5" dirty="0">
                <a:latin typeface="Carlito"/>
                <a:cs typeface="Carlito"/>
              </a:rPr>
              <a:t>within a </a:t>
            </a:r>
            <a:r>
              <a:rPr sz="2400" spc="-15" dirty="0">
                <a:latin typeface="Carlito"/>
                <a:cs typeface="Carlito"/>
              </a:rPr>
              <a:t>formally </a:t>
            </a:r>
            <a:r>
              <a:rPr sz="2400" spc="-25" dirty="0">
                <a:latin typeface="Carlito"/>
                <a:cs typeface="Carlito"/>
              </a:rPr>
              <a:t>organized  </a:t>
            </a:r>
            <a:r>
              <a:rPr sz="2400" spc="-20" dirty="0">
                <a:latin typeface="Carlito"/>
                <a:cs typeface="Carlito"/>
              </a:rPr>
              <a:t>structure</a:t>
            </a:r>
            <a:r>
              <a:rPr sz="2400" spc="-20" dirty="0" smtClean="0">
                <a:latin typeface="Carlito"/>
                <a:cs typeface="Carlito"/>
              </a:rPr>
              <a:t>.</a:t>
            </a:r>
            <a:endParaRPr lang="en-US" sz="2400" spc="-20" dirty="0" smtClean="0">
              <a:latin typeface="Carlito"/>
              <a:cs typeface="Carlito"/>
            </a:endParaRPr>
          </a:p>
          <a:p>
            <a:pPr marL="356870" marR="5080" indent="-344805">
              <a:lnSpc>
                <a:spcPct val="90000"/>
              </a:lnSpc>
              <a:spcBef>
                <a:spcPts val="4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Carlito"/>
              <a:cs typeface="Carlito"/>
            </a:endParaRPr>
          </a:p>
          <a:p>
            <a:pPr marL="356870" marR="207645" indent="-344805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one </a:t>
            </a:r>
            <a:r>
              <a:rPr sz="2400" spc="-5" dirty="0">
                <a:latin typeface="Carlito"/>
                <a:cs typeface="Carlito"/>
              </a:rPr>
              <a:t>of the </a:t>
            </a:r>
            <a:r>
              <a:rPr sz="2400" spc="-25" dirty="0">
                <a:latin typeface="Carlito"/>
                <a:cs typeface="Carlito"/>
              </a:rPr>
              <a:t>most </a:t>
            </a:r>
            <a:r>
              <a:rPr sz="2400" spc="-5" dirty="0">
                <a:latin typeface="Carlito"/>
                <a:cs typeface="Carlito"/>
              </a:rPr>
              <a:t>influential institutions </a:t>
            </a:r>
            <a:r>
              <a:rPr sz="2400" dirty="0">
                <a:latin typeface="Carlito"/>
                <a:cs typeface="Carlito"/>
              </a:rPr>
              <a:t>in  </a:t>
            </a:r>
            <a:r>
              <a:rPr sz="2400" spc="-20" dirty="0">
                <a:latin typeface="Carlito"/>
                <a:cs typeface="Carlito"/>
              </a:rPr>
              <a:t>contemporary </a:t>
            </a:r>
            <a:r>
              <a:rPr sz="2400" spc="-10" dirty="0">
                <a:latin typeface="Carlito"/>
                <a:cs typeface="Carlito"/>
              </a:rPr>
              <a:t>societies. </a:t>
            </a:r>
            <a:r>
              <a:rPr sz="2400" spc="-25" dirty="0">
                <a:latin typeface="Carlito"/>
                <a:cs typeface="Carlito"/>
              </a:rPr>
              <a:t>Every </a:t>
            </a:r>
            <a:r>
              <a:rPr sz="2400" spc="-10" dirty="0">
                <a:latin typeface="Carlito"/>
                <a:cs typeface="Carlito"/>
              </a:rPr>
              <a:t>nation </a:t>
            </a:r>
            <a:r>
              <a:rPr sz="2400" spc="-5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the  </a:t>
            </a:r>
            <a:r>
              <a:rPr sz="2400" spc="-15" dirty="0">
                <a:latin typeface="Carlito"/>
                <a:cs typeface="Carlito"/>
              </a:rPr>
              <a:t>world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equipped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some </a:t>
            </a:r>
            <a:r>
              <a:rPr sz="2400" spc="-30" dirty="0">
                <a:latin typeface="Carlito"/>
                <a:cs typeface="Carlito"/>
              </a:rPr>
              <a:t>form </a:t>
            </a:r>
            <a:r>
              <a:rPr sz="2400" spc="-10" dirty="0">
                <a:latin typeface="Carlito"/>
                <a:cs typeface="Carlito"/>
              </a:rPr>
              <a:t>of  education </a:t>
            </a:r>
            <a:r>
              <a:rPr sz="2400" spc="-30" dirty="0">
                <a:latin typeface="Carlito"/>
                <a:cs typeface="Carlito"/>
              </a:rPr>
              <a:t>system, </a:t>
            </a:r>
            <a:r>
              <a:rPr sz="2400" spc="-5" dirty="0">
                <a:latin typeface="Carlito"/>
                <a:cs typeface="Carlito"/>
              </a:rPr>
              <a:t>though those </a:t>
            </a:r>
            <a:r>
              <a:rPr sz="2400" spc="-30" dirty="0">
                <a:latin typeface="Carlito"/>
                <a:cs typeface="Carlito"/>
              </a:rPr>
              <a:t>systems </a:t>
            </a:r>
            <a:r>
              <a:rPr sz="2400" spc="-15" dirty="0">
                <a:latin typeface="Carlito"/>
                <a:cs typeface="Carlito"/>
              </a:rPr>
              <a:t>vary  </a:t>
            </a:r>
            <a:r>
              <a:rPr sz="2400" spc="-40" dirty="0">
                <a:latin typeface="Carlito"/>
                <a:cs typeface="Carlito"/>
              </a:rPr>
              <a:t>greatly.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465200"/>
            <a:ext cx="708660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4000" spc="-65" dirty="0"/>
              <a:t>E</a:t>
            </a:r>
            <a:r>
              <a:rPr sz="4000" spc="-45" dirty="0"/>
              <a:t>C</a:t>
            </a:r>
            <a:r>
              <a:rPr sz="4000" spc="-15" dirty="0"/>
              <a:t>ONO</a:t>
            </a:r>
            <a:r>
              <a:rPr sz="4000" spc="-35" dirty="0"/>
              <a:t>M</a:t>
            </a:r>
            <a:r>
              <a:rPr sz="4000"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4004"/>
            <a:ext cx="7860665" cy="462023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marR="88265" indent="-344805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20" dirty="0">
                <a:latin typeface="Carlito"/>
                <a:cs typeface="Carlito"/>
              </a:rPr>
              <a:t>Economy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5" dirty="0">
                <a:latin typeface="Carlito"/>
                <a:cs typeface="Carlito"/>
              </a:rPr>
              <a:t>social institution that ensures  maintenance of </a:t>
            </a:r>
            <a:r>
              <a:rPr sz="2400" spc="-10" dirty="0">
                <a:latin typeface="Carlito"/>
                <a:cs typeface="Carlito"/>
              </a:rPr>
              <a:t>society </a:t>
            </a:r>
            <a:r>
              <a:rPr sz="2400" spc="-5" dirty="0"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production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distribution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consumption</a:t>
            </a:r>
            <a:r>
              <a:rPr sz="2400" spc="-5" dirty="0">
                <a:latin typeface="Carlito"/>
                <a:cs typeface="Carlito"/>
              </a:rPr>
              <a:t> 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goods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services</a:t>
            </a:r>
            <a:r>
              <a:rPr sz="2400" u="heavy" dirty="0" smtClean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.</a:t>
            </a:r>
            <a:endParaRPr lang="en-US" sz="2400" u="heavy" dirty="0" smtClean="0">
              <a:uFill>
                <a:solidFill>
                  <a:srgbClr val="000000"/>
                </a:solidFill>
              </a:uFill>
              <a:latin typeface="Carlito"/>
              <a:cs typeface="Carlito"/>
            </a:endParaRPr>
          </a:p>
          <a:p>
            <a:pPr marL="356870" marR="88265" indent="-344805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Carlito"/>
              <a:cs typeface="Carlito"/>
            </a:endParaRPr>
          </a:p>
          <a:p>
            <a:pPr marL="356870" marR="5080" indent="-344805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20" dirty="0">
                <a:latin typeface="Carlito"/>
                <a:cs typeface="Carlito"/>
              </a:rPr>
              <a:t>Economy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5" dirty="0">
                <a:latin typeface="Carlito"/>
                <a:cs typeface="Carlito"/>
              </a:rPr>
              <a:t>social institution that </a:t>
            </a:r>
            <a:r>
              <a:rPr sz="2400" spc="-20" dirty="0">
                <a:latin typeface="Carlito"/>
                <a:cs typeface="Carlito"/>
              </a:rPr>
              <a:t>organizes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5" dirty="0">
                <a:latin typeface="Carlito"/>
                <a:cs typeface="Carlito"/>
              </a:rPr>
              <a:t>society’s </a:t>
            </a:r>
            <a:r>
              <a:rPr sz="2400" spc="-5" dirty="0">
                <a:latin typeface="Carlito"/>
                <a:cs typeface="Carlito"/>
              </a:rPr>
              <a:t>production, </a:t>
            </a:r>
            <a:r>
              <a:rPr sz="2400" dirty="0">
                <a:latin typeface="Carlito"/>
                <a:cs typeface="Carlito"/>
              </a:rPr>
              <a:t>distribution and  </a:t>
            </a:r>
            <a:r>
              <a:rPr sz="2400" spc="-5" dirty="0">
                <a:latin typeface="Carlito"/>
                <a:cs typeface="Carlito"/>
              </a:rPr>
              <a:t>consumption of goods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services</a:t>
            </a:r>
            <a:r>
              <a:rPr sz="2400" dirty="0" smtClean="0">
                <a:latin typeface="Carlito"/>
                <a:cs typeface="Carlito"/>
              </a:rPr>
              <a:t>.</a:t>
            </a:r>
            <a:endParaRPr lang="en-US" sz="2400" dirty="0" smtClean="0">
              <a:latin typeface="Carlito"/>
              <a:cs typeface="Carlito"/>
            </a:endParaRPr>
          </a:p>
          <a:p>
            <a:pPr marL="356870" marR="5080" indent="-344805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2400" dirty="0">
              <a:latin typeface="Carlito"/>
              <a:cs typeface="Carlito"/>
            </a:endParaRPr>
          </a:p>
          <a:p>
            <a:pPr marL="356870" marR="915035" indent="-344805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economy </a:t>
            </a:r>
            <a:r>
              <a:rPr sz="2400" spc="-20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15" dirty="0">
                <a:latin typeface="Carlito"/>
                <a:cs typeface="Carlito"/>
              </a:rPr>
              <a:t>complex </a:t>
            </a:r>
            <a:r>
              <a:rPr sz="2400" spc="-5" dirty="0">
                <a:latin typeface="Carlito"/>
                <a:cs typeface="Carlito"/>
              </a:rPr>
              <a:t>of  </a:t>
            </a:r>
            <a:r>
              <a:rPr sz="2400" spc="-10" dirty="0">
                <a:latin typeface="Carlito"/>
                <a:cs typeface="Carlito"/>
              </a:rPr>
              <a:t>interrelated </a:t>
            </a:r>
            <a:r>
              <a:rPr sz="2400" spc="-5" dirty="0">
                <a:latin typeface="Carlito"/>
                <a:cs typeface="Carlito"/>
              </a:rPr>
              <a:t>institutions through which</a:t>
            </a:r>
            <a:r>
              <a:rPr sz="2400" spc="-20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economic activity of </a:t>
            </a:r>
            <a:r>
              <a:rPr sz="2400" dirty="0">
                <a:latin typeface="Carlito"/>
                <a:cs typeface="Carlito"/>
              </a:rPr>
              <a:t>man is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expressed.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689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Institution Dictionary meaning</vt:lpstr>
      <vt:lpstr>DEFINITION</vt:lpstr>
      <vt:lpstr>ELEMENTS OF SOCIAL INSTITUTION</vt:lpstr>
      <vt:lpstr>CHARACTERISTICS OF SOCIAL  INSTITUTIONS</vt:lpstr>
      <vt:lpstr>Characteristics of Social Institutions</vt:lpstr>
      <vt:lpstr>THE FAMILY</vt:lpstr>
      <vt:lpstr>EDUCATION</vt:lpstr>
      <vt:lpstr>ECONOMY</vt:lpstr>
      <vt:lpstr>RELIGION</vt:lpstr>
      <vt:lpstr>POLITICAL INSTITUTION</vt:lpstr>
      <vt:lpstr>Characteristics of Social Institutions</vt:lpstr>
      <vt:lpstr>Characteristics of Social Institutions</vt:lpstr>
      <vt:lpstr>Characteristics of Social Institutions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Farhana</dc:creator>
  <cp:lastModifiedBy>Dr. Qamar Abbas</cp:lastModifiedBy>
  <cp:revision>5</cp:revision>
  <dcterms:created xsi:type="dcterms:W3CDTF">2020-12-26T05:42:44Z</dcterms:created>
  <dcterms:modified xsi:type="dcterms:W3CDTF">2020-12-26T05:59:03Z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2020-12-26T00:00:00Z</vt:filetime>
  </property>
</Properties>
</file>