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6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9939" y="716279"/>
            <a:ext cx="5024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230" y="308609"/>
            <a:ext cx="724153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CC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869" y="2000250"/>
            <a:ext cx="7160260" cy="311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1280" y="6430074"/>
            <a:ext cx="9137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700" y="6305614"/>
            <a:ext cx="280352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Free </a:t>
            </a:r>
            <a:r>
              <a:rPr sz="1800" spc="-1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6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0" y="6305614"/>
            <a:ext cx="50095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4271645" algn="l"/>
              </a:tabLst>
            </a:pPr>
            <a:r>
              <a:rPr sz="180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Free</a:t>
            </a:r>
            <a:r>
              <a:rPr sz="1800" spc="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1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10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spc="-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Templates</a:t>
            </a:r>
            <a:r>
              <a:rPr sz="1800" spc="-5" dirty="0">
                <a:solidFill>
                  <a:srgbClr val="009898"/>
                </a:solidFill>
                <a:latin typeface="Arial"/>
                <a:cs typeface="Arial"/>
              </a:rPr>
              <a:t>	</a:t>
            </a:r>
            <a:r>
              <a:rPr sz="2700" b="1" spc="-7" baseline="-3395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700" b="1" spc="-127" baseline="-3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baseline="-339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 baseline="-33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660" y="401320"/>
            <a:ext cx="5187950" cy="1616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9939" y="716279"/>
            <a:ext cx="2736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6000" b="1" i="1" spc="-5" dirty="0">
                <a:solidFill>
                  <a:srgbClr val="006600"/>
                </a:solidFill>
                <a:latin typeface="Arial"/>
                <a:cs typeface="Arial"/>
              </a:rPr>
              <a:t>U</a:t>
            </a:r>
            <a:r>
              <a:rPr sz="6000" b="1" i="1" spc="10" dirty="0">
                <a:solidFill>
                  <a:srgbClr val="006600"/>
                </a:solidFill>
                <a:latin typeface="Arial"/>
                <a:cs typeface="Arial"/>
              </a:rPr>
              <a:t>E</a:t>
            </a:r>
            <a:r>
              <a:rPr sz="6000" b="1" i="1" spc="-5" dirty="0">
                <a:solidFill>
                  <a:srgbClr val="006600"/>
                </a:solidFill>
                <a:latin typeface="Arial"/>
                <a:cs typeface="Arial"/>
              </a:rPr>
              <a:t>UE</a:t>
            </a:r>
            <a:endParaRPr sz="6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713989"/>
            <a:ext cx="4500880" cy="4144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9570" y="4033927"/>
            <a:ext cx="2531110" cy="1990725"/>
            <a:chOff x="369570" y="4033927"/>
            <a:chExt cx="2531110" cy="1990725"/>
          </a:xfrm>
        </p:grpSpPr>
        <p:sp>
          <p:nvSpPr>
            <p:cNvPr id="5" name="object 5"/>
            <p:cNvSpPr/>
            <p:nvPr/>
          </p:nvSpPr>
          <p:spPr>
            <a:xfrm>
              <a:off x="1828800" y="4038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0"/>
                  </a:moveTo>
                  <a:lnTo>
                    <a:pt x="466481" y="7713"/>
                  </a:lnTo>
                  <a:lnTo>
                    <a:pt x="402046" y="30237"/>
                  </a:lnTo>
                  <a:lnTo>
                    <a:pt x="340593" y="66644"/>
                  </a:lnTo>
                  <a:lnTo>
                    <a:pt x="282623" y="116009"/>
                  </a:lnTo>
                  <a:lnTo>
                    <a:pt x="255100" y="145262"/>
                  </a:lnTo>
                  <a:lnTo>
                    <a:pt x="228634" y="177406"/>
                  </a:lnTo>
                  <a:lnTo>
                    <a:pt x="203289" y="212327"/>
                  </a:lnTo>
                  <a:lnTo>
                    <a:pt x="179127" y="249909"/>
                  </a:lnTo>
                  <a:lnTo>
                    <a:pt x="156210" y="290036"/>
                  </a:lnTo>
                  <a:lnTo>
                    <a:pt x="134600" y="332592"/>
                  </a:lnTo>
                  <a:lnTo>
                    <a:pt x="114360" y="377461"/>
                  </a:lnTo>
                  <a:lnTo>
                    <a:pt x="95553" y="424527"/>
                  </a:lnTo>
                  <a:lnTo>
                    <a:pt x="78241" y="473676"/>
                  </a:lnTo>
                  <a:lnTo>
                    <a:pt x="62486" y="524791"/>
                  </a:lnTo>
                  <a:lnTo>
                    <a:pt x="48350" y="577756"/>
                  </a:lnTo>
                  <a:lnTo>
                    <a:pt x="35897" y="632456"/>
                  </a:lnTo>
                  <a:lnTo>
                    <a:pt x="25189" y="688775"/>
                  </a:lnTo>
                  <a:lnTo>
                    <a:pt x="16287" y="746596"/>
                  </a:lnTo>
                  <a:lnTo>
                    <a:pt x="9255" y="805806"/>
                  </a:lnTo>
                  <a:lnTo>
                    <a:pt x="4155" y="866286"/>
                  </a:lnTo>
                  <a:lnTo>
                    <a:pt x="1049" y="927923"/>
                  </a:lnTo>
                  <a:lnTo>
                    <a:pt x="0" y="990600"/>
                  </a:lnTo>
                  <a:lnTo>
                    <a:pt x="1049" y="1053276"/>
                  </a:lnTo>
                  <a:lnTo>
                    <a:pt x="4155" y="1114913"/>
                  </a:lnTo>
                  <a:lnTo>
                    <a:pt x="9255" y="1175393"/>
                  </a:lnTo>
                  <a:lnTo>
                    <a:pt x="16287" y="1234603"/>
                  </a:lnTo>
                  <a:lnTo>
                    <a:pt x="25189" y="1292424"/>
                  </a:lnTo>
                  <a:lnTo>
                    <a:pt x="35897" y="1348743"/>
                  </a:lnTo>
                  <a:lnTo>
                    <a:pt x="48350" y="1403443"/>
                  </a:lnTo>
                  <a:lnTo>
                    <a:pt x="62486" y="1456408"/>
                  </a:lnTo>
                  <a:lnTo>
                    <a:pt x="78241" y="1507523"/>
                  </a:lnTo>
                  <a:lnTo>
                    <a:pt x="95553" y="1556672"/>
                  </a:lnTo>
                  <a:lnTo>
                    <a:pt x="114360" y="1603738"/>
                  </a:lnTo>
                  <a:lnTo>
                    <a:pt x="134600" y="1648607"/>
                  </a:lnTo>
                  <a:lnTo>
                    <a:pt x="156209" y="1691163"/>
                  </a:lnTo>
                  <a:lnTo>
                    <a:pt x="179127" y="1731290"/>
                  </a:lnTo>
                  <a:lnTo>
                    <a:pt x="203289" y="1768872"/>
                  </a:lnTo>
                  <a:lnTo>
                    <a:pt x="228634" y="1803793"/>
                  </a:lnTo>
                  <a:lnTo>
                    <a:pt x="255100" y="1835937"/>
                  </a:lnTo>
                  <a:lnTo>
                    <a:pt x="282623" y="1865190"/>
                  </a:lnTo>
                  <a:lnTo>
                    <a:pt x="311141" y="1891434"/>
                  </a:lnTo>
                  <a:lnTo>
                    <a:pt x="370915" y="1934436"/>
                  </a:lnTo>
                  <a:lnTo>
                    <a:pt x="433922" y="1964017"/>
                  </a:lnTo>
                  <a:lnTo>
                    <a:pt x="499661" y="1979252"/>
                  </a:lnTo>
                  <a:lnTo>
                    <a:pt x="533400" y="1981200"/>
                  </a:lnTo>
                  <a:lnTo>
                    <a:pt x="567138" y="1979252"/>
                  </a:lnTo>
                  <a:lnTo>
                    <a:pt x="632877" y="1964017"/>
                  </a:lnTo>
                  <a:lnTo>
                    <a:pt x="695884" y="1934436"/>
                  </a:lnTo>
                  <a:lnTo>
                    <a:pt x="755658" y="1891434"/>
                  </a:lnTo>
                  <a:lnTo>
                    <a:pt x="784176" y="1865190"/>
                  </a:lnTo>
                  <a:lnTo>
                    <a:pt x="811699" y="1835937"/>
                  </a:lnTo>
                  <a:lnTo>
                    <a:pt x="838165" y="1803793"/>
                  </a:lnTo>
                  <a:lnTo>
                    <a:pt x="863510" y="1768872"/>
                  </a:lnTo>
                  <a:lnTo>
                    <a:pt x="887672" y="1731290"/>
                  </a:lnTo>
                  <a:lnTo>
                    <a:pt x="910589" y="1691163"/>
                  </a:lnTo>
                  <a:lnTo>
                    <a:pt x="932199" y="1648607"/>
                  </a:lnTo>
                  <a:lnTo>
                    <a:pt x="952439" y="1603738"/>
                  </a:lnTo>
                  <a:lnTo>
                    <a:pt x="971246" y="1556672"/>
                  </a:lnTo>
                  <a:lnTo>
                    <a:pt x="988558" y="1507523"/>
                  </a:lnTo>
                  <a:lnTo>
                    <a:pt x="1004313" y="1456408"/>
                  </a:lnTo>
                  <a:lnTo>
                    <a:pt x="1018449" y="1403443"/>
                  </a:lnTo>
                  <a:lnTo>
                    <a:pt x="1030902" y="1348743"/>
                  </a:lnTo>
                  <a:lnTo>
                    <a:pt x="1041610" y="1292424"/>
                  </a:lnTo>
                  <a:lnTo>
                    <a:pt x="1050512" y="1234603"/>
                  </a:lnTo>
                  <a:lnTo>
                    <a:pt x="1057544" y="1175393"/>
                  </a:lnTo>
                  <a:lnTo>
                    <a:pt x="1062644" y="1114913"/>
                  </a:lnTo>
                  <a:lnTo>
                    <a:pt x="1065750" y="1053276"/>
                  </a:lnTo>
                  <a:lnTo>
                    <a:pt x="1066800" y="990600"/>
                  </a:lnTo>
                  <a:lnTo>
                    <a:pt x="1065750" y="927923"/>
                  </a:lnTo>
                  <a:lnTo>
                    <a:pt x="1062644" y="866286"/>
                  </a:lnTo>
                  <a:lnTo>
                    <a:pt x="1057544" y="805806"/>
                  </a:lnTo>
                  <a:lnTo>
                    <a:pt x="1050512" y="746596"/>
                  </a:lnTo>
                  <a:lnTo>
                    <a:pt x="1041610" y="688775"/>
                  </a:lnTo>
                  <a:lnTo>
                    <a:pt x="1030902" y="632456"/>
                  </a:lnTo>
                  <a:lnTo>
                    <a:pt x="1018449" y="577756"/>
                  </a:lnTo>
                  <a:lnTo>
                    <a:pt x="1004313" y="524791"/>
                  </a:lnTo>
                  <a:lnTo>
                    <a:pt x="988558" y="473676"/>
                  </a:lnTo>
                  <a:lnTo>
                    <a:pt x="971246" y="424527"/>
                  </a:lnTo>
                  <a:lnTo>
                    <a:pt x="952439" y="377461"/>
                  </a:lnTo>
                  <a:lnTo>
                    <a:pt x="932199" y="332592"/>
                  </a:lnTo>
                  <a:lnTo>
                    <a:pt x="910590" y="290036"/>
                  </a:lnTo>
                  <a:lnTo>
                    <a:pt x="887672" y="249909"/>
                  </a:lnTo>
                  <a:lnTo>
                    <a:pt x="863510" y="212327"/>
                  </a:lnTo>
                  <a:lnTo>
                    <a:pt x="838165" y="177406"/>
                  </a:lnTo>
                  <a:lnTo>
                    <a:pt x="811699" y="145262"/>
                  </a:lnTo>
                  <a:lnTo>
                    <a:pt x="784176" y="116009"/>
                  </a:lnTo>
                  <a:lnTo>
                    <a:pt x="755658" y="89765"/>
                  </a:lnTo>
                  <a:lnTo>
                    <a:pt x="695884" y="46763"/>
                  </a:lnTo>
                  <a:lnTo>
                    <a:pt x="632877" y="17182"/>
                  </a:lnTo>
                  <a:lnTo>
                    <a:pt x="567138" y="194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4038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1981200"/>
                  </a:moveTo>
                  <a:lnTo>
                    <a:pt x="466481" y="1973486"/>
                  </a:lnTo>
                  <a:lnTo>
                    <a:pt x="402046" y="1950962"/>
                  </a:lnTo>
                  <a:lnTo>
                    <a:pt x="340593" y="1914555"/>
                  </a:lnTo>
                  <a:lnTo>
                    <a:pt x="282623" y="1865190"/>
                  </a:lnTo>
                  <a:lnTo>
                    <a:pt x="255100" y="1835937"/>
                  </a:lnTo>
                  <a:lnTo>
                    <a:pt x="228634" y="1803793"/>
                  </a:lnTo>
                  <a:lnTo>
                    <a:pt x="203289" y="1768872"/>
                  </a:lnTo>
                  <a:lnTo>
                    <a:pt x="179127" y="1731290"/>
                  </a:lnTo>
                  <a:lnTo>
                    <a:pt x="156209" y="1691163"/>
                  </a:lnTo>
                  <a:lnTo>
                    <a:pt x="134600" y="1648607"/>
                  </a:lnTo>
                  <a:lnTo>
                    <a:pt x="114360" y="1603738"/>
                  </a:lnTo>
                  <a:lnTo>
                    <a:pt x="95553" y="1556672"/>
                  </a:lnTo>
                  <a:lnTo>
                    <a:pt x="78241" y="1507523"/>
                  </a:lnTo>
                  <a:lnTo>
                    <a:pt x="62486" y="1456408"/>
                  </a:lnTo>
                  <a:lnTo>
                    <a:pt x="48350" y="1403443"/>
                  </a:lnTo>
                  <a:lnTo>
                    <a:pt x="35897" y="1348743"/>
                  </a:lnTo>
                  <a:lnTo>
                    <a:pt x="25189" y="1292424"/>
                  </a:lnTo>
                  <a:lnTo>
                    <a:pt x="16287" y="1234603"/>
                  </a:lnTo>
                  <a:lnTo>
                    <a:pt x="9255" y="1175393"/>
                  </a:lnTo>
                  <a:lnTo>
                    <a:pt x="4155" y="1114913"/>
                  </a:lnTo>
                  <a:lnTo>
                    <a:pt x="1049" y="1053276"/>
                  </a:lnTo>
                  <a:lnTo>
                    <a:pt x="0" y="990600"/>
                  </a:lnTo>
                  <a:lnTo>
                    <a:pt x="1049" y="927923"/>
                  </a:lnTo>
                  <a:lnTo>
                    <a:pt x="4155" y="866286"/>
                  </a:lnTo>
                  <a:lnTo>
                    <a:pt x="9255" y="805806"/>
                  </a:lnTo>
                  <a:lnTo>
                    <a:pt x="16287" y="746596"/>
                  </a:lnTo>
                  <a:lnTo>
                    <a:pt x="25189" y="688775"/>
                  </a:lnTo>
                  <a:lnTo>
                    <a:pt x="35897" y="632456"/>
                  </a:lnTo>
                  <a:lnTo>
                    <a:pt x="48350" y="577756"/>
                  </a:lnTo>
                  <a:lnTo>
                    <a:pt x="62486" y="524791"/>
                  </a:lnTo>
                  <a:lnTo>
                    <a:pt x="78241" y="473676"/>
                  </a:lnTo>
                  <a:lnTo>
                    <a:pt x="95553" y="424527"/>
                  </a:lnTo>
                  <a:lnTo>
                    <a:pt x="114360" y="377461"/>
                  </a:lnTo>
                  <a:lnTo>
                    <a:pt x="134600" y="332592"/>
                  </a:lnTo>
                  <a:lnTo>
                    <a:pt x="156210" y="290036"/>
                  </a:lnTo>
                  <a:lnTo>
                    <a:pt x="179127" y="249909"/>
                  </a:lnTo>
                  <a:lnTo>
                    <a:pt x="203289" y="212327"/>
                  </a:lnTo>
                  <a:lnTo>
                    <a:pt x="228634" y="177406"/>
                  </a:lnTo>
                  <a:lnTo>
                    <a:pt x="255100" y="145262"/>
                  </a:lnTo>
                  <a:lnTo>
                    <a:pt x="282623" y="116009"/>
                  </a:lnTo>
                  <a:lnTo>
                    <a:pt x="311141" y="89765"/>
                  </a:lnTo>
                  <a:lnTo>
                    <a:pt x="370915" y="46763"/>
                  </a:lnTo>
                  <a:lnTo>
                    <a:pt x="433922" y="17182"/>
                  </a:lnTo>
                  <a:lnTo>
                    <a:pt x="499661" y="1947"/>
                  </a:lnTo>
                  <a:lnTo>
                    <a:pt x="533400" y="0"/>
                  </a:lnTo>
                  <a:lnTo>
                    <a:pt x="567138" y="1947"/>
                  </a:lnTo>
                  <a:lnTo>
                    <a:pt x="632877" y="17182"/>
                  </a:lnTo>
                  <a:lnTo>
                    <a:pt x="695884" y="46763"/>
                  </a:lnTo>
                  <a:lnTo>
                    <a:pt x="755658" y="89765"/>
                  </a:lnTo>
                  <a:lnTo>
                    <a:pt x="784176" y="116009"/>
                  </a:lnTo>
                  <a:lnTo>
                    <a:pt x="811699" y="145262"/>
                  </a:lnTo>
                  <a:lnTo>
                    <a:pt x="838165" y="177406"/>
                  </a:lnTo>
                  <a:lnTo>
                    <a:pt x="863510" y="212327"/>
                  </a:lnTo>
                  <a:lnTo>
                    <a:pt x="887672" y="249909"/>
                  </a:lnTo>
                  <a:lnTo>
                    <a:pt x="910590" y="290036"/>
                  </a:lnTo>
                  <a:lnTo>
                    <a:pt x="932199" y="332592"/>
                  </a:lnTo>
                  <a:lnTo>
                    <a:pt x="952439" y="377461"/>
                  </a:lnTo>
                  <a:lnTo>
                    <a:pt x="971246" y="424527"/>
                  </a:lnTo>
                  <a:lnTo>
                    <a:pt x="988558" y="473676"/>
                  </a:lnTo>
                  <a:lnTo>
                    <a:pt x="1004313" y="524791"/>
                  </a:lnTo>
                  <a:lnTo>
                    <a:pt x="1018449" y="577756"/>
                  </a:lnTo>
                  <a:lnTo>
                    <a:pt x="1030902" y="632456"/>
                  </a:lnTo>
                  <a:lnTo>
                    <a:pt x="1041610" y="688775"/>
                  </a:lnTo>
                  <a:lnTo>
                    <a:pt x="1050512" y="746596"/>
                  </a:lnTo>
                  <a:lnTo>
                    <a:pt x="1057544" y="805806"/>
                  </a:lnTo>
                  <a:lnTo>
                    <a:pt x="1062644" y="866286"/>
                  </a:lnTo>
                  <a:lnTo>
                    <a:pt x="1065750" y="927923"/>
                  </a:lnTo>
                  <a:lnTo>
                    <a:pt x="1066800" y="990600"/>
                  </a:lnTo>
                  <a:lnTo>
                    <a:pt x="1065750" y="1053276"/>
                  </a:lnTo>
                  <a:lnTo>
                    <a:pt x="1062644" y="1114913"/>
                  </a:lnTo>
                  <a:lnTo>
                    <a:pt x="1057544" y="1175393"/>
                  </a:lnTo>
                  <a:lnTo>
                    <a:pt x="1050512" y="1234603"/>
                  </a:lnTo>
                  <a:lnTo>
                    <a:pt x="1041610" y="1292424"/>
                  </a:lnTo>
                  <a:lnTo>
                    <a:pt x="1030902" y="1348743"/>
                  </a:lnTo>
                  <a:lnTo>
                    <a:pt x="1018449" y="1403443"/>
                  </a:lnTo>
                  <a:lnTo>
                    <a:pt x="1004313" y="1456408"/>
                  </a:lnTo>
                  <a:lnTo>
                    <a:pt x="988558" y="1507523"/>
                  </a:lnTo>
                  <a:lnTo>
                    <a:pt x="971246" y="1556672"/>
                  </a:lnTo>
                  <a:lnTo>
                    <a:pt x="952439" y="1603738"/>
                  </a:lnTo>
                  <a:lnTo>
                    <a:pt x="932199" y="1648607"/>
                  </a:lnTo>
                  <a:lnTo>
                    <a:pt x="910589" y="1691163"/>
                  </a:lnTo>
                  <a:lnTo>
                    <a:pt x="887672" y="1731290"/>
                  </a:lnTo>
                  <a:lnTo>
                    <a:pt x="863510" y="1768872"/>
                  </a:lnTo>
                  <a:lnTo>
                    <a:pt x="838165" y="1803793"/>
                  </a:lnTo>
                  <a:lnTo>
                    <a:pt x="811699" y="1835937"/>
                  </a:lnTo>
                  <a:lnTo>
                    <a:pt x="784176" y="1865190"/>
                  </a:lnTo>
                  <a:lnTo>
                    <a:pt x="755658" y="1891434"/>
                  </a:lnTo>
                  <a:lnTo>
                    <a:pt x="695884" y="1934436"/>
                  </a:lnTo>
                  <a:lnTo>
                    <a:pt x="632877" y="1964017"/>
                  </a:lnTo>
                  <a:lnTo>
                    <a:pt x="567138" y="1979252"/>
                  </a:lnTo>
                  <a:lnTo>
                    <a:pt x="533400" y="1981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2330" y="4823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181609" y="0"/>
                  </a:moveTo>
                  <a:lnTo>
                    <a:pt x="0" y="335279"/>
                  </a:lnTo>
                  <a:lnTo>
                    <a:pt x="34289" y="354329"/>
                  </a:lnTo>
                  <a:lnTo>
                    <a:pt x="67309" y="372109"/>
                  </a:lnTo>
                  <a:lnTo>
                    <a:pt x="248919" y="36829"/>
                  </a:lnTo>
                  <a:lnTo>
                    <a:pt x="1816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2330" y="4823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34289" y="354329"/>
                  </a:moveTo>
                  <a:lnTo>
                    <a:pt x="0" y="335279"/>
                  </a:lnTo>
                  <a:lnTo>
                    <a:pt x="181609" y="0"/>
                  </a:lnTo>
                  <a:lnTo>
                    <a:pt x="248919" y="36829"/>
                  </a:lnTo>
                  <a:lnTo>
                    <a:pt x="67309" y="372109"/>
                  </a:lnTo>
                  <a:lnTo>
                    <a:pt x="34289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4730" y="4823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09" y="0"/>
                  </a:moveTo>
                  <a:lnTo>
                    <a:pt x="0" y="36829"/>
                  </a:lnTo>
                  <a:lnTo>
                    <a:pt x="181609" y="370839"/>
                  </a:lnTo>
                  <a:lnTo>
                    <a:pt x="215900" y="353059"/>
                  </a:lnTo>
                  <a:lnTo>
                    <a:pt x="248919" y="33527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4730" y="4823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5900" y="353059"/>
                  </a:moveTo>
                  <a:lnTo>
                    <a:pt x="181609" y="370839"/>
                  </a:lnTo>
                  <a:lnTo>
                    <a:pt x="0" y="36829"/>
                  </a:lnTo>
                  <a:lnTo>
                    <a:pt x="67309" y="0"/>
                  </a:lnTo>
                  <a:lnTo>
                    <a:pt x="248919" y="335279"/>
                  </a:lnTo>
                  <a:lnTo>
                    <a:pt x="21590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4890" y="466725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4890" y="466725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2490" y="428625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7157" y="5998"/>
                  </a:lnTo>
                  <a:lnTo>
                    <a:pt x="107190" y="23104"/>
                  </a:lnTo>
                  <a:lnTo>
                    <a:pt x="71801" y="49985"/>
                  </a:lnTo>
                  <a:lnTo>
                    <a:pt x="42187" y="85308"/>
                  </a:lnTo>
                  <a:lnTo>
                    <a:pt x="19549" y="127740"/>
                  </a:lnTo>
                  <a:lnTo>
                    <a:pt x="5087" y="175948"/>
                  </a:lnTo>
                  <a:lnTo>
                    <a:pt x="0" y="228600"/>
                  </a:lnTo>
                  <a:lnTo>
                    <a:pt x="5087" y="280851"/>
                  </a:lnTo>
                  <a:lnTo>
                    <a:pt x="19549" y="328904"/>
                  </a:lnTo>
                  <a:lnTo>
                    <a:pt x="42187" y="371358"/>
                  </a:lnTo>
                  <a:lnTo>
                    <a:pt x="71801" y="406814"/>
                  </a:lnTo>
                  <a:lnTo>
                    <a:pt x="107190" y="433873"/>
                  </a:lnTo>
                  <a:lnTo>
                    <a:pt x="147157" y="451135"/>
                  </a:lnTo>
                  <a:lnTo>
                    <a:pt x="190500" y="457200"/>
                  </a:lnTo>
                  <a:lnTo>
                    <a:pt x="234242" y="451135"/>
                  </a:lnTo>
                  <a:lnTo>
                    <a:pt x="274364" y="433873"/>
                  </a:lnTo>
                  <a:lnTo>
                    <a:pt x="309731" y="406814"/>
                  </a:lnTo>
                  <a:lnTo>
                    <a:pt x="339212" y="371358"/>
                  </a:lnTo>
                  <a:lnTo>
                    <a:pt x="361672" y="328904"/>
                  </a:lnTo>
                  <a:lnTo>
                    <a:pt x="375979" y="280851"/>
                  </a:lnTo>
                  <a:lnTo>
                    <a:pt x="381000" y="228600"/>
                  </a:lnTo>
                  <a:lnTo>
                    <a:pt x="375979" y="175948"/>
                  </a:lnTo>
                  <a:lnTo>
                    <a:pt x="361672" y="127740"/>
                  </a:lnTo>
                  <a:lnTo>
                    <a:pt x="339212" y="85308"/>
                  </a:lnTo>
                  <a:lnTo>
                    <a:pt x="309731" y="49985"/>
                  </a:lnTo>
                  <a:lnTo>
                    <a:pt x="274364" y="23104"/>
                  </a:lnTo>
                  <a:lnTo>
                    <a:pt x="234242" y="599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2490" y="428625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7157" y="451135"/>
                  </a:lnTo>
                  <a:lnTo>
                    <a:pt x="107190" y="433873"/>
                  </a:lnTo>
                  <a:lnTo>
                    <a:pt x="71801" y="406814"/>
                  </a:lnTo>
                  <a:lnTo>
                    <a:pt x="42187" y="371358"/>
                  </a:lnTo>
                  <a:lnTo>
                    <a:pt x="19549" y="328904"/>
                  </a:lnTo>
                  <a:lnTo>
                    <a:pt x="5087" y="280851"/>
                  </a:lnTo>
                  <a:lnTo>
                    <a:pt x="0" y="228600"/>
                  </a:lnTo>
                  <a:lnTo>
                    <a:pt x="5087" y="175948"/>
                  </a:lnTo>
                  <a:lnTo>
                    <a:pt x="19549" y="127740"/>
                  </a:lnTo>
                  <a:lnTo>
                    <a:pt x="42187" y="85308"/>
                  </a:lnTo>
                  <a:lnTo>
                    <a:pt x="71801" y="49985"/>
                  </a:lnTo>
                  <a:lnTo>
                    <a:pt x="107190" y="23104"/>
                  </a:lnTo>
                  <a:lnTo>
                    <a:pt x="147157" y="5998"/>
                  </a:lnTo>
                  <a:lnTo>
                    <a:pt x="190500" y="0"/>
                  </a:lnTo>
                  <a:lnTo>
                    <a:pt x="234242" y="5998"/>
                  </a:lnTo>
                  <a:lnTo>
                    <a:pt x="274364" y="23104"/>
                  </a:lnTo>
                  <a:lnTo>
                    <a:pt x="309731" y="49985"/>
                  </a:lnTo>
                  <a:lnTo>
                    <a:pt x="339212" y="85308"/>
                  </a:lnTo>
                  <a:lnTo>
                    <a:pt x="361672" y="127740"/>
                  </a:lnTo>
                  <a:lnTo>
                    <a:pt x="375979" y="175948"/>
                  </a:lnTo>
                  <a:lnTo>
                    <a:pt x="381000" y="228600"/>
                  </a:lnTo>
                  <a:lnTo>
                    <a:pt x="375979" y="280851"/>
                  </a:lnTo>
                  <a:lnTo>
                    <a:pt x="361672" y="328904"/>
                  </a:lnTo>
                  <a:lnTo>
                    <a:pt x="339212" y="371358"/>
                  </a:lnTo>
                  <a:lnTo>
                    <a:pt x="309731" y="406814"/>
                  </a:lnTo>
                  <a:lnTo>
                    <a:pt x="274364" y="433873"/>
                  </a:lnTo>
                  <a:lnTo>
                    <a:pt x="234242" y="451135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2330" y="5204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181609" y="0"/>
                  </a:moveTo>
                  <a:lnTo>
                    <a:pt x="0" y="335279"/>
                  </a:lnTo>
                  <a:lnTo>
                    <a:pt x="34289" y="353059"/>
                  </a:lnTo>
                  <a:lnTo>
                    <a:pt x="67309" y="372109"/>
                  </a:lnTo>
                  <a:lnTo>
                    <a:pt x="248919" y="36829"/>
                  </a:lnTo>
                  <a:lnTo>
                    <a:pt x="1816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32330" y="5204460"/>
              <a:ext cx="248920" cy="372110"/>
            </a:xfrm>
            <a:custGeom>
              <a:avLst/>
              <a:gdLst/>
              <a:ahLst/>
              <a:cxnLst/>
              <a:rect l="l" t="t" r="r" b="b"/>
              <a:pathLst>
                <a:path w="248919" h="372110">
                  <a:moveTo>
                    <a:pt x="34289" y="353059"/>
                  </a:moveTo>
                  <a:lnTo>
                    <a:pt x="0" y="335279"/>
                  </a:lnTo>
                  <a:lnTo>
                    <a:pt x="181609" y="0"/>
                  </a:lnTo>
                  <a:lnTo>
                    <a:pt x="248919" y="36829"/>
                  </a:lnTo>
                  <a:lnTo>
                    <a:pt x="67309" y="372109"/>
                  </a:lnTo>
                  <a:lnTo>
                    <a:pt x="34289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84730" y="5204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09" y="0"/>
                  </a:moveTo>
                  <a:lnTo>
                    <a:pt x="0" y="36829"/>
                  </a:lnTo>
                  <a:lnTo>
                    <a:pt x="181609" y="370839"/>
                  </a:lnTo>
                  <a:lnTo>
                    <a:pt x="215900" y="353059"/>
                  </a:lnTo>
                  <a:lnTo>
                    <a:pt x="248919" y="33527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4730" y="520446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5900" y="353059"/>
                  </a:moveTo>
                  <a:lnTo>
                    <a:pt x="181609" y="370839"/>
                  </a:lnTo>
                  <a:lnTo>
                    <a:pt x="0" y="36829"/>
                  </a:lnTo>
                  <a:lnTo>
                    <a:pt x="67309" y="0"/>
                  </a:lnTo>
                  <a:lnTo>
                    <a:pt x="248919" y="335279"/>
                  </a:lnTo>
                  <a:lnTo>
                    <a:pt x="21590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570" y="5137150"/>
              <a:ext cx="1535430" cy="538480"/>
            </a:xfrm>
            <a:custGeom>
              <a:avLst/>
              <a:gdLst/>
              <a:ahLst/>
              <a:cxnLst/>
              <a:rect l="l" t="t" r="r" b="b"/>
              <a:pathLst>
                <a:path w="1535430" h="538479">
                  <a:moveTo>
                    <a:pt x="1535430" y="44450"/>
                  </a:moveTo>
                  <a:lnTo>
                    <a:pt x="1282700" y="0"/>
                  </a:lnTo>
                  <a:lnTo>
                    <a:pt x="1304963" y="74091"/>
                  </a:lnTo>
                  <a:lnTo>
                    <a:pt x="0" y="464820"/>
                  </a:lnTo>
                  <a:lnTo>
                    <a:pt x="21590" y="538480"/>
                  </a:lnTo>
                  <a:lnTo>
                    <a:pt x="1326819" y="146799"/>
                  </a:lnTo>
                  <a:lnTo>
                    <a:pt x="1348740" y="219710"/>
                  </a:lnTo>
                  <a:lnTo>
                    <a:pt x="1535430" y="44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74469" y="342900"/>
            <a:ext cx="5432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The	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r>
              <a:rPr u="heavy" spc="-5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Operation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3269" y="1445259"/>
            <a:ext cx="5868670" cy="157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Placing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item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in a queue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called  “insertion or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enqueue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”, which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done  at the end of the queue called</a:t>
            </a:r>
            <a:r>
              <a:rPr sz="2800" spc="-6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“rear”.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82367" y="3957727"/>
            <a:ext cx="410845" cy="1299845"/>
            <a:chOff x="2982367" y="3957727"/>
            <a:chExt cx="410845" cy="1299845"/>
          </a:xfrm>
        </p:grpSpPr>
        <p:sp>
          <p:nvSpPr>
            <p:cNvPr id="23" name="object 23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429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429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429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7310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429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429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429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7310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642767" y="3957727"/>
            <a:ext cx="410845" cy="1299845"/>
            <a:chOff x="3642767" y="3957727"/>
            <a:chExt cx="410845" cy="1299845"/>
          </a:xfrm>
        </p:grpSpPr>
        <p:sp>
          <p:nvSpPr>
            <p:cNvPr id="36" name="object 36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303167" y="3957727"/>
            <a:ext cx="409575" cy="1299845"/>
            <a:chOff x="4303167" y="3957727"/>
            <a:chExt cx="409575" cy="1299845"/>
          </a:xfrm>
        </p:grpSpPr>
        <p:sp>
          <p:nvSpPr>
            <p:cNvPr id="49" name="object 49"/>
            <p:cNvSpPr/>
            <p:nvPr/>
          </p:nvSpPr>
          <p:spPr>
            <a:xfrm>
              <a:off x="43078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078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0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5560"/>
                  </a:lnTo>
                  <a:lnTo>
                    <a:pt x="180339" y="370840"/>
                  </a:lnTo>
                  <a:lnTo>
                    <a:pt x="214630" y="351790"/>
                  </a:lnTo>
                  <a:lnTo>
                    <a:pt x="24765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0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1790"/>
                  </a:moveTo>
                  <a:lnTo>
                    <a:pt x="180339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765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703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703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179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179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078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078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0239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6829"/>
                  </a:lnTo>
                  <a:lnTo>
                    <a:pt x="180339" y="370839"/>
                  </a:lnTo>
                  <a:lnTo>
                    <a:pt x="214630" y="353059"/>
                  </a:lnTo>
                  <a:lnTo>
                    <a:pt x="24765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60239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3059"/>
                  </a:moveTo>
                  <a:lnTo>
                    <a:pt x="180339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765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4963567" y="3957727"/>
            <a:ext cx="410845" cy="1299845"/>
            <a:chOff x="4963567" y="3957727"/>
            <a:chExt cx="410845" cy="1299845"/>
          </a:xfrm>
        </p:grpSpPr>
        <p:sp>
          <p:nvSpPr>
            <p:cNvPr id="62" name="object 62"/>
            <p:cNvSpPr/>
            <p:nvPr/>
          </p:nvSpPr>
          <p:spPr>
            <a:xfrm>
              <a:off x="4968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682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06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206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307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307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783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783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682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682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206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206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926329" y="5344159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98CC00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ont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1477010" y="5801359"/>
            <a:ext cx="796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ear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03077" y="3652837"/>
            <a:ext cx="1492885" cy="1990725"/>
            <a:chOff x="4303077" y="3652837"/>
            <a:chExt cx="1492885" cy="1990725"/>
          </a:xfrm>
        </p:grpSpPr>
        <p:sp>
          <p:nvSpPr>
            <p:cNvPr id="5" name="object 5"/>
            <p:cNvSpPr/>
            <p:nvPr/>
          </p:nvSpPr>
          <p:spPr>
            <a:xfrm>
              <a:off x="4724400" y="3657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0"/>
                  </a:moveTo>
                  <a:lnTo>
                    <a:pt x="466481" y="7713"/>
                  </a:lnTo>
                  <a:lnTo>
                    <a:pt x="402046" y="30237"/>
                  </a:lnTo>
                  <a:lnTo>
                    <a:pt x="340593" y="66644"/>
                  </a:lnTo>
                  <a:lnTo>
                    <a:pt x="282623" y="116009"/>
                  </a:lnTo>
                  <a:lnTo>
                    <a:pt x="255100" y="145262"/>
                  </a:lnTo>
                  <a:lnTo>
                    <a:pt x="228634" y="177406"/>
                  </a:lnTo>
                  <a:lnTo>
                    <a:pt x="203289" y="212327"/>
                  </a:lnTo>
                  <a:lnTo>
                    <a:pt x="179127" y="249909"/>
                  </a:lnTo>
                  <a:lnTo>
                    <a:pt x="156210" y="290036"/>
                  </a:lnTo>
                  <a:lnTo>
                    <a:pt x="134600" y="332592"/>
                  </a:lnTo>
                  <a:lnTo>
                    <a:pt x="114360" y="377461"/>
                  </a:lnTo>
                  <a:lnTo>
                    <a:pt x="95553" y="424527"/>
                  </a:lnTo>
                  <a:lnTo>
                    <a:pt x="78241" y="473676"/>
                  </a:lnTo>
                  <a:lnTo>
                    <a:pt x="62486" y="524791"/>
                  </a:lnTo>
                  <a:lnTo>
                    <a:pt x="48350" y="577756"/>
                  </a:lnTo>
                  <a:lnTo>
                    <a:pt x="35897" y="632456"/>
                  </a:lnTo>
                  <a:lnTo>
                    <a:pt x="25189" y="688775"/>
                  </a:lnTo>
                  <a:lnTo>
                    <a:pt x="16287" y="746596"/>
                  </a:lnTo>
                  <a:lnTo>
                    <a:pt x="9255" y="805806"/>
                  </a:lnTo>
                  <a:lnTo>
                    <a:pt x="4155" y="866286"/>
                  </a:lnTo>
                  <a:lnTo>
                    <a:pt x="1049" y="927923"/>
                  </a:lnTo>
                  <a:lnTo>
                    <a:pt x="0" y="990600"/>
                  </a:lnTo>
                  <a:lnTo>
                    <a:pt x="1049" y="1053141"/>
                  </a:lnTo>
                  <a:lnTo>
                    <a:pt x="4155" y="1114663"/>
                  </a:lnTo>
                  <a:lnTo>
                    <a:pt x="9255" y="1175049"/>
                  </a:lnTo>
                  <a:lnTo>
                    <a:pt x="16287" y="1234183"/>
                  </a:lnTo>
                  <a:lnTo>
                    <a:pt x="25189" y="1291946"/>
                  </a:lnTo>
                  <a:lnTo>
                    <a:pt x="35897" y="1348223"/>
                  </a:lnTo>
                  <a:lnTo>
                    <a:pt x="48350" y="1402895"/>
                  </a:lnTo>
                  <a:lnTo>
                    <a:pt x="62486" y="1455846"/>
                  </a:lnTo>
                  <a:lnTo>
                    <a:pt x="78241" y="1506959"/>
                  </a:lnTo>
                  <a:lnTo>
                    <a:pt x="95553" y="1556117"/>
                  </a:lnTo>
                  <a:lnTo>
                    <a:pt x="114360" y="1603202"/>
                  </a:lnTo>
                  <a:lnTo>
                    <a:pt x="134600" y="1648098"/>
                  </a:lnTo>
                  <a:lnTo>
                    <a:pt x="156210" y="1690687"/>
                  </a:lnTo>
                  <a:lnTo>
                    <a:pt x="179127" y="1730853"/>
                  </a:lnTo>
                  <a:lnTo>
                    <a:pt x="203289" y="1768478"/>
                  </a:lnTo>
                  <a:lnTo>
                    <a:pt x="228634" y="1803446"/>
                  </a:lnTo>
                  <a:lnTo>
                    <a:pt x="255100" y="1835639"/>
                  </a:lnTo>
                  <a:lnTo>
                    <a:pt x="282623" y="1864940"/>
                  </a:lnTo>
                  <a:lnTo>
                    <a:pt x="311141" y="1891232"/>
                  </a:lnTo>
                  <a:lnTo>
                    <a:pt x="370915" y="1934322"/>
                  </a:lnTo>
                  <a:lnTo>
                    <a:pt x="433922" y="1963973"/>
                  </a:lnTo>
                  <a:lnTo>
                    <a:pt x="499661" y="1979246"/>
                  </a:lnTo>
                  <a:lnTo>
                    <a:pt x="533400" y="1981200"/>
                  </a:lnTo>
                  <a:lnTo>
                    <a:pt x="567138" y="1979246"/>
                  </a:lnTo>
                  <a:lnTo>
                    <a:pt x="632877" y="1963973"/>
                  </a:lnTo>
                  <a:lnTo>
                    <a:pt x="695884" y="1934322"/>
                  </a:lnTo>
                  <a:lnTo>
                    <a:pt x="755658" y="1891232"/>
                  </a:lnTo>
                  <a:lnTo>
                    <a:pt x="784176" y="1864940"/>
                  </a:lnTo>
                  <a:lnTo>
                    <a:pt x="811699" y="1835639"/>
                  </a:lnTo>
                  <a:lnTo>
                    <a:pt x="838165" y="1803446"/>
                  </a:lnTo>
                  <a:lnTo>
                    <a:pt x="863510" y="1768478"/>
                  </a:lnTo>
                  <a:lnTo>
                    <a:pt x="887672" y="1730853"/>
                  </a:lnTo>
                  <a:lnTo>
                    <a:pt x="910589" y="1690687"/>
                  </a:lnTo>
                  <a:lnTo>
                    <a:pt x="932199" y="1648098"/>
                  </a:lnTo>
                  <a:lnTo>
                    <a:pt x="952439" y="1603202"/>
                  </a:lnTo>
                  <a:lnTo>
                    <a:pt x="971246" y="1556117"/>
                  </a:lnTo>
                  <a:lnTo>
                    <a:pt x="988558" y="1506959"/>
                  </a:lnTo>
                  <a:lnTo>
                    <a:pt x="1004313" y="1455846"/>
                  </a:lnTo>
                  <a:lnTo>
                    <a:pt x="1018449" y="1402895"/>
                  </a:lnTo>
                  <a:lnTo>
                    <a:pt x="1030902" y="1348223"/>
                  </a:lnTo>
                  <a:lnTo>
                    <a:pt x="1041610" y="1291946"/>
                  </a:lnTo>
                  <a:lnTo>
                    <a:pt x="1050512" y="1234183"/>
                  </a:lnTo>
                  <a:lnTo>
                    <a:pt x="1057544" y="1175049"/>
                  </a:lnTo>
                  <a:lnTo>
                    <a:pt x="1062644" y="1114663"/>
                  </a:lnTo>
                  <a:lnTo>
                    <a:pt x="1065750" y="1053141"/>
                  </a:lnTo>
                  <a:lnTo>
                    <a:pt x="1066800" y="990600"/>
                  </a:lnTo>
                  <a:lnTo>
                    <a:pt x="1065750" y="927923"/>
                  </a:lnTo>
                  <a:lnTo>
                    <a:pt x="1062644" y="866286"/>
                  </a:lnTo>
                  <a:lnTo>
                    <a:pt x="1057544" y="805806"/>
                  </a:lnTo>
                  <a:lnTo>
                    <a:pt x="1050512" y="746596"/>
                  </a:lnTo>
                  <a:lnTo>
                    <a:pt x="1041610" y="688775"/>
                  </a:lnTo>
                  <a:lnTo>
                    <a:pt x="1030902" y="632456"/>
                  </a:lnTo>
                  <a:lnTo>
                    <a:pt x="1018449" y="577756"/>
                  </a:lnTo>
                  <a:lnTo>
                    <a:pt x="1004313" y="524791"/>
                  </a:lnTo>
                  <a:lnTo>
                    <a:pt x="988558" y="473676"/>
                  </a:lnTo>
                  <a:lnTo>
                    <a:pt x="971246" y="424527"/>
                  </a:lnTo>
                  <a:lnTo>
                    <a:pt x="952439" y="377461"/>
                  </a:lnTo>
                  <a:lnTo>
                    <a:pt x="932199" y="332592"/>
                  </a:lnTo>
                  <a:lnTo>
                    <a:pt x="910589" y="290036"/>
                  </a:lnTo>
                  <a:lnTo>
                    <a:pt x="887672" y="249909"/>
                  </a:lnTo>
                  <a:lnTo>
                    <a:pt x="863510" y="212327"/>
                  </a:lnTo>
                  <a:lnTo>
                    <a:pt x="838165" y="177406"/>
                  </a:lnTo>
                  <a:lnTo>
                    <a:pt x="811699" y="145262"/>
                  </a:lnTo>
                  <a:lnTo>
                    <a:pt x="784176" y="116009"/>
                  </a:lnTo>
                  <a:lnTo>
                    <a:pt x="755658" y="89765"/>
                  </a:lnTo>
                  <a:lnTo>
                    <a:pt x="695884" y="46763"/>
                  </a:lnTo>
                  <a:lnTo>
                    <a:pt x="632877" y="17182"/>
                  </a:lnTo>
                  <a:lnTo>
                    <a:pt x="567138" y="194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3657600"/>
              <a:ext cx="1066800" cy="1981200"/>
            </a:xfrm>
            <a:custGeom>
              <a:avLst/>
              <a:gdLst/>
              <a:ahLst/>
              <a:cxnLst/>
              <a:rect l="l" t="t" r="r" b="b"/>
              <a:pathLst>
                <a:path w="1066800" h="1981200">
                  <a:moveTo>
                    <a:pt x="533400" y="1981200"/>
                  </a:moveTo>
                  <a:lnTo>
                    <a:pt x="466481" y="1973465"/>
                  </a:lnTo>
                  <a:lnTo>
                    <a:pt x="402046" y="1950886"/>
                  </a:lnTo>
                  <a:lnTo>
                    <a:pt x="340593" y="1914399"/>
                  </a:lnTo>
                  <a:lnTo>
                    <a:pt x="282623" y="1864940"/>
                  </a:lnTo>
                  <a:lnTo>
                    <a:pt x="255100" y="1835639"/>
                  </a:lnTo>
                  <a:lnTo>
                    <a:pt x="228634" y="1803446"/>
                  </a:lnTo>
                  <a:lnTo>
                    <a:pt x="203289" y="1768478"/>
                  </a:lnTo>
                  <a:lnTo>
                    <a:pt x="179127" y="1730853"/>
                  </a:lnTo>
                  <a:lnTo>
                    <a:pt x="156210" y="1690687"/>
                  </a:lnTo>
                  <a:lnTo>
                    <a:pt x="134600" y="1648098"/>
                  </a:lnTo>
                  <a:lnTo>
                    <a:pt x="114360" y="1603202"/>
                  </a:lnTo>
                  <a:lnTo>
                    <a:pt x="95553" y="1556117"/>
                  </a:lnTo>
                  <a:lnTo>
                    <a:pt x="78241" y="1506959"/>
                  </a:lnTo>
                  <a:lnTo>
                    <a:pt x="62486" y="1455846"/>
                  </a:lnTo>
                  <a:lnTo>
                    <a:pt x="48350" y="1402895"/>
                  </a:lnTo>
                  <a:lnTo>
                    <a:pt x="35897" y="1348223"/>
                  </a:lnTo>
                  <a:lnTo>
                    <a:pt x="25189" y="1291946"/>
                  </a:lnTo>
                  <a:lnTo>
                    <a:pt x="16287" y="1234183"/>
                  </a:lnTo>
                  <a:lnTo>
                    <a:pt x="9255" y="1175049"/>
                  </a:lnTo>
                  <a:lnTo>
                    <a:pt x="4155" y="1114663"/>
                  </a:lnTo>
                  <a:lnTo>
                    <a:pt x="1049" y="1053141"/>
                  </a:lnTo>
                  <a:lnTo>
                    <a:pt x="0" y="990600"/>
                  </a:lnTo>
                  <a:lnTo>
                    <a:pt x="1049" y="927923"/>
                  </a:lnTo>
                  <a:lnTo>
                    <a:pt x="4155" y="866286"/>
                  </a:lnTo>
                  <a:lnTo>
                    <a:pt x="9255" y="805806"/>
                  </a:lnTo>
                  <a:lnTo>
                    <a:pt x="16287" y="746596"/>
                  </a:lnTo>
                  <a:lnTo>
                    <a:pt x="25189" y="688775"/>
                  </a:lnTo>
                  <a:lnTo>
                    <a:pt x="35897" y="632456"/>
                  </a:lnTo>
                  <a:lnTo>
                    <a:pt x="48350" y="577756"/>
                  </a:lnTo>
                  <a:lnTo>
                    <a:pt x="62486" y="524791"/>
                  </a:lnTo>
                  <a:lnTo>
                    <a:pt x="78241" y="473676"/>
                  </a:lnTo>
                  <a:lnTo>
                    <a:pt x="95553" y="424527"/>
                  </a:lnTo>
                  <a:lnTo>
                    <a:pt x="114360" y="377461"/>
                  </a:lnTo>
                  <a:lnTo>
                    <a:pt x="134600" y="332592"/>
                  </a:lnTo>
                  <a:lnTo>
                    <a:pt x="156210" y="290036"/>
                  </a:lnTo>
                  <a:lnTo>
                    <a:pt x="179127" y="249909"/>
                  </a:lnTo>
                  <a:lnTo>
                    <a:pt x="203289" y="212327"/>
                  </a:lnTo>
                  <a:lnTo>
                    <a:pt x="228634" y="177406"/>
                  </a:lnTo>
                  <a:lnTo>
                    <a:pt x="255100" y="145262"/>
                  </a:lnTo>
                  <a:lnTo>
                    <a:pt x="282623" y="116009"/>
                  </a:lnTo>
                  <a:lnTo>
                    <a:pt x="311141" y="89765"/>
                  </a:lnTo>
                  <a:lnTo>
                    <a:pt x="370915" y="46763"/>
                  </a:lnTo>
                  <a:lnTo>
                    <a:pt x="433922" y="17182"/>
                  </a:lnTo>
                  <a:lnTo>
                    <a:pt x="499661" y="1947"/>
                  </a:lnTo>
                  <a:lnTo>
                    <a:pt x="533400" y="0"/>
                  </a:lnTo>
                  <a:lnTo>
                    <a:pt x="567138" y="1947"/>
                  </a:lnTo>
                  <a:lnTo>
                    <a:pt x="632877" y="17182"/>
                  </a:lnTo>
                  <a:lnTo>
                    <a:pt x="695884" y="46763"/>
                  </a:lnTo>
                  <a:lnTo>
                    <a:pt x="755658" y="89765"/>
                  </a:lnTo>
                  <a:lnTo>
                    <a:pt x="784176" y="116009"/>
                  </a:lnTo>
                  <a:lnTo>
                    <a:pt x="811699" y="145262"/>
                  </a:lnTo>
                  <a:lnTo>
                    <a:pt x="838165" y="177406"/>
                  </a:lnTo>
                  <a:lnTo>
                    <a:pt x="863510" y="212327"/>
                  </a:lnTo>
                  <a:lnTo>
                    <a:pt x="887672" y="249909"/>
                  </a:lnTo>
                  <a:lnTo>
                    <a:pt x="910589" y="290036"/>
                  </a:lnTo>
                  <a:lnTo>
                    <a:pt x="932199" y="332592"/>
                  </a:lnTo>
                  <a:lnTo>
                    <a:pt x="952439" y="377461"/>
                  </a:lnTo>
                  <a:lnTo>
                    <a:pt x="971246" y="424527"/>
                  </a:lnTo>
                  <a:lnTo>
                    <a:pt x="988558" y="473676"/>
                  </a:lnTo>
                  <a:lnTo>
                    <a:pt x="1004313" y="524791"/>
                  </a:lnTo>
                  <a:lnTo>
                    <a:pt x="1018449" y="577756"/>
                  </a:lnTo>
                  <a:lnTo>
                    <a:pt x="1030902" y="632456"/>
                  </a:lnTo>
                  <a:lnTo>
                    <a:pt x="1041610" y="688775"/>
                  </a:lnTo>
                  <a:lnTo>
                    <a:pt x="1050512" y="746596"/>
                  </a:lnTo>
                  <a:lnTo>
                    <a:pt x="1057544" y="805806"/>
                  </a:lnTo>
                  <a:lnTo>
                    <a:pt x="1062644" y="866286"/>
                  </a:lnTo>
                  <a:lnTo>
                    <a:pt x="1065750" y="927923"/>
                  </a:lnTo>
                  <a:lnTo>
                    <a:pt x="1066800" y="990600"/>
                  </a:lnTo>
                  <a:lnTo>
                    <a:pt x="1065750" y="1053141"/>
                  </a:lnTo>
                  <a:lnTo>
                    <a:pt x="1062644" y="1114663"/>
                  </a:lnTo>
                  <a:lnTo>
                    <a:pt x="1057544" y="1175049"/>
                  </a:lnTo>
                  <a:lnTo>
                    <a:pt x="1050512" y="1234183"/>
                  </a:lnTo>
                  <a:lnTo>
                    <a:pt x="1041610" y="1291946"/>
                  </a:lnTo>
                  <a:lnTo>
                    <a:pt x="1030902" y="1348223"/>
                  </a:lnTo>
                  <a:lnTo>
                    <a:pt x="1018449" y="1402895"/>
                  </a:lnTo>
                  <a:lnTo>
                    <a:pt x="1004313" y="1455846"/>
                  </a:lnTo>
                  <a:lnTo>
                    <a:pt x="988558" y="1506959"/>
                  </a:lnTo>
                  <a:lnTo>
                    <a:pt x="971246" y="1556117"/>
                  </a:lnTo>
                  <a:lnTo>
                    <a:pt x="952439" y="1603202"/>
                  </a:lnTo>
                  <a:lnTo>
                    <a:pt x="932199" y="1648098"/>
                  </a:lnTo>
                  <a:lnTo>
                    <a:pt x="910589" y="1690687"/>
                  </a:lnTo>
                  <a:lnTo>
                    <a:pt x="887672" y="1730853"/>
                  </a:lnTo>
                  <a:lnTo>
                    <a:pt x="863510" y="1768478"/>
                  </a:lnTo>
                  <a:lnTo>
                    <a:pt x="838165" y="1803446"/>
                  </a:lnTo>
                  <a:lnTo>
                    <a:pt x="811699" y="1835639"/>
                  </a:lnTo>
                  <a:lnTo>
                    <a:pt x="784176" y="1864940"/>
                  </a:lnTo>
                  <a:lnTo>
                    <a:pt x="755658" y="1891232"/>
                  </a:lnTo>
                  <a:lnTo>
                    <a:pt x="695884" y="1934322"/>
                  </a:lnTo>
                  <a:lnTo>
                    <a:pt x="632877" y="1963973"/>
                  </a:lnTo>
                  <a:lnTo>
                    <a:pt x="567138" y="1979246"/>
                  </a:lnTo>
                  <a:lnTo>
                    <a:pt x="533400" y="1981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078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78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0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5560"/>
                  </a:lnTo>
                  <a:lnTo>
                    <a:pt x="180339" y="370840"/>
                  </a:lnTo>
                  <a:lnTo>
                    <a:pt x="214630" y="351790"/>
                  </a:lnTo>
                  <a:lnTo>
                    <a:pt x="24765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0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1790"/>
                  </a:moveTo>
                  <a:lnTo>
                    <a:pt x="180339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765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04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04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80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80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078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78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0240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66039" y="0"/>
                  </a:moveTo>
                  <a:lnTo>
                    <a:pt x="0" y="36829"/>
                  </a:lnTo>
                  <a:lnTo>
                    <a:pt x="180339" y="370839"/>
                  </a:lnTo>
                  <a:lnTo>
                    <a:pt x="214630" y="353059"/>
                  </a:lnTo>
                  <a:lnTo>
                    <a:pt x="24765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0240" y="488061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214630" y="353059"/>
                  </a:moveTo>
                  <a:lnTo>
                    <a:pt x="180339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765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8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682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06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06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08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08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84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84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682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682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06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206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474469" y="342900"/>
            <a:ext cx="5432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The	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r>
              <a:rPr u="heavy" spc="-5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Operation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63269" y="1377950"/>
            <a:ext cx="5650230" cy="17411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9060">
              <a:lnSpc>
                <a:spcPct val="100699"/>
              </a:lnSpc>
              <a:spcBef>
                <a:spcPts val="75"/>
              </a:spcBef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Removing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item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from a queue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is 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called “deletion </a:t>
            </a:r>
            <a:r>
              <a:rPr sz="2800" spc="5" dirty="0">
                <a:solidFill>
                  <a:srgbClr val="00CC00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dequeue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”,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which  is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done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at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the other end of the  queue called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“front”.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82367" y="3957727"/>
            <a:ext cx="410845" cy="1299845"/>
            <a:chOff x="2982367" y="3957727"/>
            <a:chExt cx="410845" cy="1299845"/>
          </a:xfrm>
        </p:grpSpPr>
        <p:sp>
          <p:nvSpPr>
            <p:cNvPr id="34" name="object 34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429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87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429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429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39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7310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9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97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429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7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429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429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7310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9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7310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642767" y="3957727"/>
            <a:ext cx="410845" cy="1299845"/>
            <a:chOff x="3642767" y="3957727"/>
            <a:chExt cx="410845" cy="1299845"/>
          </a:xfrm>
        </p:grpSpPr>
        <p:sp>
          <p:nvSpPr>
            <p:cNvPr id="47" name="object 47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302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47439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302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302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9839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6039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9999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7599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302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47439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302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302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66039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99839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20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6039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347367" y="3957727"/>
            <a:ext cx="410845" cy="1299845"/>
            <a:chOff x="2347367" y="3957727"/>
            <a:chExt cx="410845" cy="1299845"/>
          </a:xfrm>
        </p:grpSpPr>
        <p:sp>
          <p:nvSpPr>
            <p:cNvPr id="60" name="object 60"/>
            <p:cNvSpPr/>
            <p:nvPr/>
          </p:nvSpPr>
          <p:spPr>
            <a:xfrm>
              <a:off x="2352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181610" y="0"/>
                  </a:moveTo>
                  <a:lnTo>
                    <a:pt x="0" y="334010"/>
                  </a:lnTo>
                  <a:lnTo>
                    <a:pt x="34290" y="353060"/>
                  </a:lnTo>
                  <a:lnTo>
                    <a:pt x="67310" y="370840"/>
                  </a:lnTo>
                  <a:lnTo>
                    <a:pt x="247650" y="3556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52040" y="4500880"/>
              <a:ext cx="247650" cy="370840"/>
            </a:xfrm>
            <a:custGeom>
              <a:avLst/>
              <a:gdLst/>
              <a:ahLst/>
              <a:cxnLst/>
              <a:rect l="l" t="t" r="r" b="b"/>
              <a:pathLst>
                <a:path w="247650" h="370839">
                  <a:moveTo>
                    <a:pt x="34290" y="353060"/>
                  </a:moveTo>
                  <a:lnTo>
                    <a:pt x="0" y="334010"/>
                  </a:lnTo>
                  <a:lnTo>
                    <a:pt x="181610" y="0"/>
                  </a:lnTo>
                  <a:lnTo>
                    <a:pt x="247650" y="35560"/>
                  </a:lnTo>
                  <a:lnTo>
                    <a:pt x="67310" y="370840"/>
                  </a:lnTo>
                  <a:lnTo>
                    <a:pt x="34290" y="3530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04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10" y="0"/>
                  </a:moveTo>
                  <a:lnTo>
                    <a:pt x="0" y="35560"/>
                  </a:lnTo>
                  <a:lnTo>
                    <a:pt x="181610" y="370840"/>
                  </a:lnTo>
                  <a:lnTo>
                    <a:pt x="214630" y="351790"/>
                  </a:lnTo>
                  <a:lnTo>
                    <a:pt x="248920" y="33401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04440" y="450088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4630" y="351790"/>
                  </a:moveTo>
                  <a:lnTo>
                    <a:pt x="181610" y="370840"/>
                  </a:lnTo>
                  <a:lnTo>
                    <a:pt x="0" y="35560"/>
                  </a:lnTo>
                  <a:lnTo>
                    <a:pt x="67310" y="0"/>
                  </a:lnTo>
                  <a:lnTo>
                    <a:pt x="248920" y="334010"/>
                  </a:lnTo>
                  <a:lnTo>
                    <a:pt x="214630" y="3517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14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76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14600" y="4343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609600"/>
                  </a:lnTo>
                  <a:lnTo>
                    <a:pt x="38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62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0"/>
                  </a:moveTo>
                  <a:lnTo>
                    <a:pt x="146757" y="6064"/>
                  </a:lnTo>
                  <a:lnTo>
                    <a:pt x="106635" y="23326"/>
                  </a:lnTo>
                  <a:lnTo>
                    <a:pt x="71268" y="50385"/>
                  </a:lnTo>
                  <a:lnTo>
                    <a:pt x="41787" y="85841"/>
                  </a:lnTo>
                  <a:lnTo>
                    <a:pt x="19327" y="128295"/>
                  </a:lnTo>
                  <a:lnTo>
                    <a:pt x="5020" y="176348"/>
                  </a:lnTo>
                  <a:lnTo>
                    <a:pt x="0" y="228600"/>
                  </a:lnTo>
                  <a:lnTo>
                    <a:pt x="5020" y="281251"/>
                  </a:lnTo>
                  <a:lnTo>
                    <a:pt x="19327" y="329459"/>
                  </a:lnTo>
                  <a:lnTo>
                    <a:pt x="41787" y="371891"/>
                  </a:lnTo>
                  <a:lnTo>
                    <a:pt x="71268" y="407214"/>
                  </a:lnTo>
                  <a:lnTo>
                    <a:pt x="106635" y="434095"/>
                  </a:lnTo>
                  <a:lnTo>
                    <a:pt x="146757" y="451201"/>
                  </a:lnTo>
                  <a:lnTo>
                    <a:pt x="190500" y="457200"/>
                  </a:lnTo>
                  <a:lnTo>
                    <a:pt x="234242" y="451201"/>
                  </a:lnTo>
                  <a:lnTo>
                    <a:pt x="274364" y="434095"/>
                  </a:lnTo>
                  <a:lnTo>
                    <a:pt x="309731" y="407214"/>
                  </a:lnTo>
                  <a:lnTo>
                    <a:pt x="339212" y="371891"/>
                  </a:lnTo>
                  <a:lnTo>
                    <a:pt x="361672" y="329459"/>
                  </a:lnTo>
                  <a:lnTo>
                    <a:pt x="375979" y="281251"/>
                  </a:lnTo>
                  <a:lnTo>
                    <a:pt x="381000" y="228600"/>
                  </a:lnTo>
                  <a:lnTo>
                    <a:pt x="375979" y="176348"/>
                  </a:lnTo>
                  <a:lnTo>
                    <a:pt x="361672" y="128295"/>
                  </a:lnTo>
                  <a:lnTo>
                    <a:pt x="339212" y="85841"/>
                  </a:lnTo>
                  <a:lnTo>
                    <a:pt x="309731" y="50385"/>
                  </a:lnTo>
                  <a:lnTo>
                    <a:pt x="274364" y="23326"/>
                  </a:lnTo>
                  <a:lnTo>
                    <a:pt x="234242" y="606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62200" y="3962400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500" y="457200"/>
                  </a:moveTo>
                  <a:lnTo>
                    <a:pt x="146757" y="451201"/>
                  </a:lnTo>
                  <a:lnTo>
                    <a:pt x="106635" y="434095"/>
                  </a:lnTo>
                  <a:lnTo>
                    <a:pt x="71268" y="407214"/>
                  </a:lnTo>
                  <a:lnTo>
                    <a:pt x="41787" y="371891"/>
                  </a:lnTo>
                  <a:lnTo>
                    <a:pt x="19327" y="329459"/>
                  </a:lnTo>
                  <a:lnTo>
                    <a:pt x="5020" y="281251"/>
                  </a:lnTo>
                  <a:lnTo>
                    <a:pt x="0" y="228600"/>
                  </a:lnTo>
                  <a:lnTo>
                    <a:pt x="5020" y="176348"/>
                  </a:lnTo>
                  <a:lnTo>
                    <a:pt x="19327" y="128295"/>
                  </a:lnTo>
                  <a:lnTo>
                    <a:pt x="41787" y="85841"/>
                  </a:lnTo>
                  <a:lnTo>
                    <a:pt x="71268" y="50385"/>
                  </a:lnTo>
                  <a:lnTo>
                    <a:pt x="106635" y="23326"/>
                  </a:lnTo>
                  <a:lnTo>
                    <a:pt x="146757" y="6064"/>
                  </a:lnTo>
                  <a:lnTo>
                    <a:pt x="190500" y="0"/>
                  </a:lnTo>
                  <a:lnTo>
                    <a:pt x="234242" y="6064"/>
                  </a:lnTo>
                  <a:lnTo>
                    <a:pt x="274364" y="23326"/>
                  </a:lnTo>
                  <a:lnTo>
                    <a:pt x="309731" y="50385"/>
                  </a:lnTo>
                  <a:lnTo>
                    <a:pt x="339212" y="85841"/>
                  </a:lnTo>
                  <a:lnTo>
                    <a:pt x="361672" y="128295"/>
                  </a:lnTo>
                  <a:lnTo>
                    <a:pt x="375979" y="176348"/>
                  </a:lnTo>
                  <a:lnTo>
                    <a:pt x="381000" y="228600"/>
                  </a:lnTo>
                  <a:lnTo>
                    <a:pt x="375979" y="281251"/>
                  </a:lnTo>
                  <a:lnTo>
                    <a:pt x="361672" y="329459"/>
                  </a:lnTo>
                  <a:lnTo>
                    <a:pt x="339212" y="371891"/>
                  </a:lnTo>
                  <a:lnTo>
                    <a:pt x="309731" y="407214"/>
                  </a:lnTo>
                  <a:lnTo>
                    <a:pt x="274364" y="434095"/>
                  </a:lnTo>
                  <a:lnTo>
                    <a:pt x="234242" y="451201"/>
                  </a:lnTo>
                  <a:lnTo>
                    <a:pt x="1905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52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181610" y="0"/>
                  </a:moveTo>
                  <a:lnTo>
                    <a:pt x="0" y="335279"/>
                  </a:lnTo>
                  <a:lnTo>
                    <a:pt x="34290" y="354329"/>
                  </a:lnTo>
                  <a:lnTo>
                    <a:pt x="67310" y="372109"/>
                  </a:lnTo>
                  <a:lnTo>
                    <a:pt x="247650" y="36829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52040" y="4880610"/>
              <a:ext cx="247650" cy="372110"/>
            </a:xfrm>
            <a:custGeom>
              <a:avLst/>
              <a:gdLst/>
              <a:ahLst/>
              <a:cxnLst/>
              <a:rect l="l" t="t" r="r" b="b"/>
              <a:pathLst>
                <a:path w="247650" h="372110">
                  <a:moveTo>
                    <a:pt x="34290" y="354329"/>
                  </a:moveTo>
                  <a:lnTo>
                    <a:pt x="0" y="335279"/>
                  </a:lnTo>
                  <a:lnTo>
                    <a:pt x="181610" y="0"/>
                  </a:lnTo>
                  <a:lnTo>
                    <a:pt x="247650" y="36829"/>
                  </a:lnTo>
                  <a:lnTo>
                    <a:pt x="67310" y="372109"/>
                  </a:lnTo>
                  <a:lnTo>
                    <a:pt x="34290" y="354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04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67310" y="0"/>
                  </a:moveTo>
                  <a:lnTo>
                    <a:pt x="0" y="36829"/>
                  </a:lnTo>
                  <a:lnTo>
                    <a:pt x="181610" y="370839"/>
                  </a:lnTo>
                  <a:lnTo>
                    <a:pt x="214630" y="353059"/>
                  </a:lnTo>
                  <a:lnTo>
                    <a:pt x="248920" y="33527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04440" y="4880610"/>
              <a:ext cx="248920" cy="370840"/>
            </a:xfrm>
            <a:custGeom>
              <a:avLst/>
              <a:gdLst/>
              <a:ahLst/>
              <a:cxnLst/>
              <a:rect l="l" t="t" r="r" b="b"/>
              <a:pathLst>
                <a:path w="248919" h="370839">
                  <a:moveTo>
                    <a:pt x="214630" y="353059"/>
                  </a:moveTo>
                  <a:lnTo>
                    <a:pt x="181610" y="370839"/>
                  </a:lnTo>
                  <a:lnTo>
                    <a:pt x="0" y="36829"/>
                  </a:lnTo>
                  <a:lnTo>
                    <a:pt x="67310" y="0"/>
                  </a:lnTo>
                  <a:lnTo>
                    <a:pt x="248920" y="335279"/>
                  </a:lnTo>
                  <a:lnTo>
                    <a:pt x="214630" y="35305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688329" y="4886959"/>
            <a:ext cx="85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98CC00"/>
                </a:solidFill>
                <a:latin typeface="Arial"/>
                <a:cs typeface="Arial"/>
              </a:rPr>
              <a:t>F</a:t>
            </a:r>
            <a:r>
              <a:rPr sz="2800" spc="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ont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39010" y="5344159"/>
            <a:ext cx="796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CC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98CC00"/>
                </a:solidFill>
                <a:latin typeface="Arial"/>
                <a:cs typeface="Arial"/>
              </a:rPr>
              <a:t>ear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552440" y="3919219"/>
            <a:ext cx="1534160" cy="537210"/>
          </a:xfrm>
          <a:custGeom>
            <a:avLst/>
            <a:gdLst/>
            <a:ahLst/>
            <a:cxnLst/>
            <a:rect l="l" t="t" r="r" b="b"/>
            <a:pathLst>
              <a:path w="1534159" h="537210">
                <a:moveTo>
                  <a:pt x="1534160" y="43180"/>
                </a:moveTo>
                <a:lnTo>
                  <a:pt x="1281430" y="0"/>
                </a:lnTo>
                <a:lnTo>
                  <a:pt x="1303451" y="72885"/>
                </a:lnTo>
                <a:lnTo>
                  <a:pt x="0" y="463550"/>
                </a:lnTo>
                <a:lnTo>
                  <a:pt x="21590" y="537210"/>
                </a:lnTo>
                <a:lnTo>
                  <a:pt x="1325333" y="145237"/>
                </a:lnTo>
                <a:lnTo>
                  <a:pt x="1347470" y="218440"/>
                </a:lnTo>
                <a:lnTo>
                  <a:pt x="1534160" y="43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6789" y="308609"/>
            <a:ext cx="7168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Algorithm QINSERT</a:t>
            </a:r>
            <a:r>
              <a:rPr b="1" u="heavy" spc="-2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(ITEM)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2000250"/>
            <a:ext cx="5566410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600"/>
              </a:spcBef>
              <a:buClr>
                <a:srgbClr val="FF0000"/>
              </a:buClr>
              <a:buSzPct val="95833"/>
              <a:buFont typeface="Arial"/>
              <a:buAutoNum type="arabicPeriod"/>
              <a:tabLst>
                <a:tab pos="267335" algn="l"/>
                <a:tab pos="607695" algn="l"/>
              </a:tabLst>
            </a:pP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If	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(rear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maxsize-1</a:t>
            </a:r>
            <a:r>
              <a:rPr sz="2400" spc="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print (“queue overflow”) and</a:t>
            </a:r>
            <a:r>
              <a:rPr sz="2400" spc="-3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500"/>
              </a:spcBef>
              <a:buClr>
                <a:srgbClr val="FF0000"/>
              </a:buClr>
              <a:buSzPct val="95833"/>
              <a:buFont typeface="Arial"/>
              <a:buAutoNum type="arabicPeriod" startAt="2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640080" marR="2280920" indent="-285750">
              <a:lnSpc>
                <a:spcPct val="152100"/>
              </a:lnSpc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rear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rear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+ 1 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[rear] =</a:t>
            </a:r>
            <a:r>
              <a:rPr sz="2400" spc="-7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3824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4719" y="308609"/>
            <a:ext cx="5988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Algorithm QDELETE</a:t>
            </a:r>
            <a:r>
              <a:rPr b="1" u="heavy" spc="-2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()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1380490"/>
            <a:ext cx="6441440" cy="447294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353060" indent="-340995">
              <a:lnSpc>
                <a:spcPct val="100000"/>
              </a:lnSpc>
              <a:spcBef>
                <a:spcPts val="2100"/>
              </a:spcBef>
              <a:buClr>
                <a:srgbClr val="FF0000"/>
              </a:buClr>
              <a:buSzPct val="96875"/>
              <a:buFont typeface="Arial"/>
              <a:buAutoNum type="arabicPeriod"/>
              <a:tabLst>
                <a:tab pos="353695" algn="l"/>
                <a:tab pos="803275" algn="l"/>
              </a:tabLst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If	(front</a:t>
            </a:r>
            <a:r>
              <a:rPr sz="3200" spc="-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=rear)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00"/>
              </a:spcBef>
            </a:pP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print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“queue empty” and</a:t>
            </a:r>
            <a:r>
              <a:rPr sz="3200" spc="-6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return</a:t>
            </a:r>
            <a:endParaRPr sz="3200" dirty="0">
              <a:latin typeface="Arial"/>
              <a:cs typeface="Arial"/>
            </a:endParaRPr>
          </a:p>
          <a:p>
            <a:pPr marL="464820" indent="-452120">
              <a:lnSpc>
                <a:spcPct val="100000"/>
              </a:lnSpc>
              <a:spcBef>
                <a:spcPts val="1990"/>
              </a:spcBef>
              <a:buClr>
                <a:srgbClr val="FF0000"/>
              </a:buClr>
              <a:buSzPct val="96875"/>
              <a:buFont typeface="Arial"/>
              <a:buAutoNum type="arabicPeriod" startAt="2"/>
              <a:tabLst>
                <a:tab pos="464820" algn="l"/>
              </a:tabLst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Else</a:t>
            </a:r>
            <a:endParaRPr sz="3200" dirty="0">
              <a:latin typeface="Arial"/>
              <a:cs typeface="Arial"/>
            </a:endParaRPr>
          </a:p>
          <a:p>
            <a:pPr marL="1038860" marR="1762125">
              <a:lnSpc>
                <a:spcPct val="152000"/>
              </a:lnSpc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Front = front + 1  item = queue</a:t>
            </a:r>
            <a:r>
              <a:rPr sz="3200" spc="-6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[front]; 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Return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 item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1439" y="308609"/>
            <a:ext cx="4877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r>
              <a:rPr u="heavy" spc="-2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Applications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4669" y="1532890"/>
            <a:ext cx="6276975" cy="42672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67359" indent="-454659">
              <a:lnSpc>
                <a:spcPct val="100000"/>
              </a:lnSpc>
              <a:spcBef>
                <a:spcPts val="900"/>
              </a:spcBef>
              <a:buFont typeface="Wingdings"/>
              <a:buChar char=""/>
              <a:tabLst>
                <a:tab pos="467359" algn="l"/>
              </a:tabLst>
            </a:pP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Real 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life</a:t>
            </a:r>
            <a:r>
              <a:rPr sz="3200" spc="-2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Waiting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in</a:t>
            </a:r>
            <a:r>
              <a:rPr sz="2800" spc="1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Waiting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hold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for tech</a:t>
            </a:r>
            <a:r>
              <a:rPr sz="2800" spc="1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support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00CC00"/>
                </a:solidFill>
                <a:latin typeface="Arial"/>
                <a:cs typeface="Arial"/>
              </a:rPr>
              <a:t>Applications </a:t>
            </a:r>
            <a:r>
              <a:rPr sz="3200" dirty="0">
                <a:solidFill>
                  <a:srgbClr val="00CC00"/>
                </a:solidFill>
                <a:latin typeface="Arial"/>
                <a:cs typeface="Arial"/>
              </a:rPr>
              <a:t>related to Computer  Science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Round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robin</a:t>
            </a:r>
            <a:r>
              <a:rPr sz="28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scheduling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Job scheduling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(FIFO</a:t>
            </a:r>
            <a:r>
              <a:rPr sz="2800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Scheduling)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0"/>
              </a:spcBef>
              <a:buSzPct val="96428"/>
              <a:buFont typeface="Wingdings"/>
              <a:buChar char=""/>
              <a:tabLst>
                <a:tab pos="755650" algn="l"/>
              </a:tabLst>
            </a:pPr>
            <a:r>
              <a:rPr sz="2800" spc="-5" dirty="0">
                <a:solidFill>
                  <a:srgbClr val="00CC00"/>
                </a:solidFill>
                <a:latin typeface="Arial"/>
                <a:cs typeface="Arial"/>
              </a:rPr>
              <a:t>Key </a:t>
            </a:r>
            <a:r>
              <a:rPr sz="2800" dirty="0">
                <a:solidFill>
                  <a:srgbClr val="00CC00"/>
                </a:solidFill>
                <a:latin typeface="Arial"/>
                <a:cs typeface="Arial"/>
              </a:rPr>
              <a:t>board buffer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8680" y="308609"/>
            <a:ext cx="5405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155" algn="l"/>
                <a:tab pos="2905760" algn="l"/>
                <a:tab pos="3837940" algn="l"/>
              </a:tabLst>
            </a:pP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3	</a:t>
            </a:r>
            <a:r>
              <a:rPr u="heavy" spc="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s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u="heavy" spc="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</a:t>
            </a:r>
            <a:r>
              <a:rPr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e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s</a:t>
            </a:r>
            <a:r>
              <a:rPr u="heavy" spc="1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	</a:t>
            </a:r>
            <a:r>
              <a:rPr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t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he	qu</a:t>
            </a:r>
            <a:r>
              <a:rPr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e</a:t>
            </a:r>
            <a:r>
              <a:rPr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1869" y="2000250"/>
            <a:ext cx="6069330" cy="3117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95833"/>
              <a:buFont typeface="Arial"/>
              <a:buAutoNum type="arabicPeriod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is</a:t>
            </a:r>
            <a:r>
              <a:rPr sz="24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empty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FRONT=REAR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5833"/>
              <a:buFont typeface="Arial"/>
              <a:buAutoNum type="arabicPeriod" startAt="2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is</a:t>
            </a:r>
            <a:r>
              <a:rPr sz="24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full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400" b="1" spc="-10" dirty="0">
                <a:solidFill>
                  <a:srgbClr val="00CC00"/>
                </a:solidFill>
                <a:latin typeface="Arial"/>
                <a:cs typeface="Arial"/>
              </a:rPr>
              <a:t>REAR=N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95833"/>
              <a:buFont typeface="Arial"/>
              <a:buAutoNum type="arabicPeriod" startAt="3"/>
              <a:tabLst>
                <a:tab pos="267335" algn="l"/>
              </a:tabLst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Queue contains element</a:t>
            </a:r>
            <a:r>
              <a:rPr sz="2400" spc="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&gt;=1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FRONT&lt;REAR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NO. </a:t>
            </a:r>
            <a:r>
              <a:rPr sz="2400" b="1" spc="5" dirty="0">
                <a:solidFill>
                  <a:srgbClr val="00CC00"/>
                </a:solidFill>
                <a:latin typeface="Arial"/>
                <a:cs typeface="Arial"/>
              </a:rPr>
              <a:t>OF</a:t>
            </a:r>
            <a:r>
              <a:rPr sz="2400" b="1" spc="-4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CC00"/>
                </a:solidFill>
                <a:latin typeface="Arial"/>
                <a:cs typeface="Arial"/>
              </a:rPr>
              <a:t>ELEMENT=REAR-FRONT+1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1280" y="6408420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6219" y="640079"/>
            <a:ext cx="1102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omic Sans MS"/>
                <a:cs typeface="Comic Sans MS"/>
              </a:rPr>
              <a:t>Q</a:t>
            </a:r>
            <a:r>
              <a:rPr sz="2800" b="1" spc="-10" dirty="0">
                <a:latin typeface="Comic Sans MS"/>
                <a:cs typeface="Comic Sans MS"/>
              </a:rPr>
              <a:t>ueu</a:t>
            </a:r>
            <a:r>
              <a:rPr sz="2800" b="1" dirty="0">
                <a:latin typeface="Comic Sans MS"/>
                <a:cs typeface="Comic Sans MS"/>
              </a:rPr>
              <a:t>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555840"/>
            <a:ext cx="64579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2400" spc="-10" dirty="0">
                <a:solidFill>
                  <a:srgbClr val="00CC00"/>
                </a:solidFill>
                <a:latin typeface="Arial"/>
                <a:cs typeface="Arial"/>
              </a:rPr>
              <a:t>Like stacks, queues are lists. With a queue, however, insertion is done at one end whereas deletion is done at the other end. </a:t>
            </a:r>
          </a:p>
          <a:p>
            <a:pPr>
              <a:spcBef>
                <a:spcPct val="0"/>
              </a:spcBef>
            </a:pPr>
            <a:r>
              <a:rPr lang="en-GB" altLang="en-US" sz="2400" spc="-10" dirty="0">
                <a:solidFill>
                  <a:srgbClr val="00CC00"/>
                </a:solidFill>
                <a:latin typeface="Arial"/>
                <a:cs typeface="Arial"/>
              </a:rPr>
              <a:t>Queues implement the FIFO (first-in first-out) policy. E.g., a printer/job queue!</a:t>
            </a:r>
            <a:endParaRPr sz="2400" spc="-10" dirty="0">
              <a:solidFill>
                <a:srgbClr val="00CC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920" y="3688079"/>
            <a:ext cx="653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  <a:tab pos="656590" algn="l"/>
                <a:tab pos="1095375" algn="l"/>
                <a:tab pos="1371600" algn="l"/>
                <a:tab pos="1858645" algn="l"/>
                <a:tab pos="2611120" algn="l"/>
                <a:tab pos="2985770" algn="l"/>
                <a:tab pos="3300095" algn="l"/>
                <a:tab pos="3987165" algn="l"/>
                <a:tab pos="4398645" algn="l"/>
                <a:tab pos="4588510" algn="l"/>
                <a:tab pos="5061585" algn="l"/>
                <a:tab pos="5724525" algn="l"/>
                <a:tab pos="6079490" algn="l"/>
              </a:tabLst>
            </a:pP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A	n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w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me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t	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s	a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dde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	at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	ca</a:t>
            </a:r>
            <a:r>
              <a:rPr sz="2400" spc="-1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	e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d	</a:t>
            </a:r>
            <a:r>
              <a:rPr sz="2400" spc="-590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g	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nts	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920" y="4229100"/>
            <a:ext cx="6532245" cy="15036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600"/>
              </a:spcBef>
            </a:pP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deleted </a:t>
            </a:r>
            <a:r>
              <a:rPr sz="2400" dirty="0">
                <a:solidFill>
                  <a:srgbClr val="00CC0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the other </a:t>
            </a: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end called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front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500"/>
              </a:spcBef>
              <a:buChar char="•"/>
              <a:tabLst>
                <a:tab pos="297815" algn="l"/>
                <a:tab pos="298450" algn="l"/>
                <a:tab pos="1081405" algn="l"/>
                <a:tab pos="2847975" algn="l"/>
                <a:tab pos="3277870" algn="l"/>
                <a:tab pos="4281170" algn="l"/>
              </a:tabLst>
            </a:pPr>
            <a:r>
              <a:rPr sz="2400" spc="-10" dirty="0">
                <a:solidFill>
                  <a:srgbClr val="00CC00"/>
                </a:solidFill>
                <a:latin typeface="Arial"/>
                <a:cs typeface="Arial"/>
              </a:rPr>
              <a:t>This	</a:t>
            </a:r>
            <a:r>
              <a:rPr sz="2400" spc="-5" dirty="0">
                <a:solidFill>
                  <a:srgbClr val="00CC00"/>
                </a:solidFill>
                <a:latin typeface="Arial"/>
                <a:cs typeface="Arial"/>
              </a:rPr>
              <a:t>mechanism	is	called	First-In-First-Out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(FIFO).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4495800"/>
            <a:ext cx="482092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20" y="617220"/>
            <a:ext cx="5605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Fig: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Models </a:t>
            </a: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of </a:t>
            </a:r>
            <a:r>
              <a:rPr sz="4000" b="1"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sz="4000" b="1" u="heavy" spc="-4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0" y="1714500"/>
            <a:ext cx="520065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66" y="304800"/>
            <a:ext cx="7241539" cy="1231106"/>
          </a:xfrm>
        </p:spPr>
        <p:txBody>
          <a:bodyPr/>
          <a:lstStyle/>
          <a:p>
            <a:r>
              <a:rPr lang="en-US" sz="4000" dirty="0"/>
              <a:t>Conceptual View of a Queue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Text Box 89"/>
          <p:cNvSpPr txBox="1">
            <a:spLocks noChangeArrowheads="1"/>
          </p:cNvSpPr>
          <p:nvPr/>
        </p:nvSpPr>
        <p:spPr bwMode="auto">
          <a:xfrm>
            <a:off x="762000" y="1143000"/>
            <a:ext cx="35052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Adding an element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838200" y="32766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990600" y="36576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762000" y="46482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1066800" y="46482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 flipV="1">
            <a:off x="609600" y="55626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 flipV="1">
            <a:off x="1066800" y="55626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762000" y="39624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066800" y="39624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1219200" y="42672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676400" y="32766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828800" y="36576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1600200" y="46482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905000" y="46482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14478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 flipV="1">
            <a:off x="19050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1600200" y="39624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905000" y="39624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2057400" y="42672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8" name="Oval 52"/>
          <p:cNvSpPr>
            <a:spLocks noChangeArrowheads="1"/>
          </p:cNvSpPr>
          <p:nvPr/>
        </p:nvSpPr>
        <p:spPr bwMode="auto">
          <a:xfrm>
            <a:off x="2438400" y="32766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>
            <a:off x="2590800" y="36576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0" name="Line 54"/>
          <p:cNvSpPr>
            <a:spLocks noChangeShapeType="1"/>
          </p:cNvSpPr>
          <p:nvPr/>
        </p:nvSpPr>
        <p:spPr bwMode="auto">
          <a:xfrm flipH="1">
            <a:off x="2362200" y="46482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2667000" y="46482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 flipH="1" flipV="1">
            <a:off x="22098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" name="Line 57"/>
          <p:cNvSpPr>
            <a:spLocks noChangeShapeType="1"/>
          </p:cNvSpPr>
          <p:nvPr/>
        </p:nvSpPr>
        <p:spPr bwMode="auto">
          <a:xfrm flipH="1" flipV="1">
            <a:off x="26670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4" name="Line 58"/>
          <p:cNvSpPr>
            <a:spLocks noChangeShapeType="1"/>
          </p:cNvSpPr>
          <p:nvPr/>
        </p:nvSpPr>
        <p:spPr bwMode="auto">
          <a:xfrm flipH="1">
            <a:off x="2362200" y="39624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>
            <a:off x="2667000" y="39624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H="1">
            <a:off x="2819400" y="42672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7" name="Oval 61"/>
          <p:cNvSpPr>
            <a:spLocks noChangeArrowheads="1"/>
          </p:cNvSpPr>
          <p:nvPr/>
        </p:nvSpPr>
        <p:spPr bwMode="auto">
          <a:xfrm>
            <a:off x="3200400" y="32766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3352800" y="36576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 flipH="1">
            <a:off x="3124200" y="46482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3429000" y="46482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 flipH="1" flipV="1">
            <a:off x="29718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 flipH="1" flipV="1">
            <a:off x="3429000" y="55626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" name="Line 67"/>
          <p:cNvSpPr>
            <a:spLocks noChangeShapeType="1"/>
          </p:cNvSpPr>
          <p:nvPr/>
        </p:nvSpPr>
        <p:spPr bwMode="auto">
          <a:xfrm flipH="1">
            <a:off x="3124200" y="39624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4" name="Line 68"/>
          <p:cNvSpPr>
            <a:spLocks noChangeShapeType="1"/>
          </p:cNvSpPr>
          <p:nvPr/>
        </p:nvSpPr>
        <p:spPr bwMode="auto">
          <a:xfrm>
            <a:off x="3429000" y="39624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5" name="Line 69"/>
          <p:cNvSpPr>
            <a:spLocks noChangeShapeType="1"/>
          </p:cNvSpPr>
          <p:nvPr/>
        </p:nvSpPr>
        <p:spPr bwMode="auto">
          <a:xfrm flipH="1">
            <a:off x="3581400" y="42672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" name="Oval 70"/>
          <p:cNvSpPr>
            <a:spLocks noChangeArrowheads="1"/>
          </p:cNvSpPr>
          <p:nvPr/>
        </p:nvSpPr>
        <p:spPr bwMode="auto">
          <a:xfrm>
            <a:off x="3962400" y="32766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" name="Line 71"/>
          <p:cNvSpPr>
            <a:spLocks noChangeShapeType="1"/>
          </p:cNvSpPr>
          <p:nvPr/>
        </p:nvSpPr>
        <p:spPr bwMode="auto">
          <a:xfrm>
            <a:off x="4114800" y="36576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8" name="Line 72"/>
          <p:cNvSpPr>
            <a:spLocks noChangeShapeType="1"/>
          </p:cNvSpPr>
          <p:nvPr/>
        </p:nvSpPr>
        <p:spPr bwMode="auto">
          <a:xfrm flipH="1">
            <a:off x="3886200" y="46482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>
            <a:off x="4191000" y="46482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 flipH="1" flipV="1">
            <a:off x="37338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1" name="Line 75"/>
          <p:cNvSpPr>
            <a:spLocks noChangeShapeType="1"/>
          </p:cNvSpPr>
          <p:nvPr/>
        </p:nvSpPr>
        <p:spPr bwMode="auto">
          <a:xfrm flipH="1" flipV="1">
            <a:off x="4191000" y="55626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2" name="Line 76"/>
          <p:cNvSpPr>
            <a:spLocks noChangeShapeType="1"/>
          </p:cNvSpPr>
          <p:nvPr/>
        </p:nvSpPr>
        <p:spPr bwMode="auto">
          <a:xfrm flipH="1">
            <a:off x="3886200" y="39624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" name="Line 77"/>
          <p:cNvSpPr>
            <a:spLocks noChangeShapeType="1"/>
          </p:cNvSpPr>
          <p:nvPr/>
        </p:nvSpPr>
        <p:spPr bwMode="auto">
          <a:xfrm>
            <a:off x="4191000" y="39624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 flipH="1">
            <a:off x="4343400" y="42672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" name="Oval 79"/>
          <p:cNvSpPr>
            <a:spLocks noChangeArrowheads="1"/>
          </p:cNvSpPr>
          <p:nvPr/>
        </p:nvSpPr>
        <p:spPr bwMode="auto">
          <a:xfrm>
            <a:off x="6248400" y="22098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6" name="Line 80"/>
          <p:cNvSpPr>
            <a:spLocks noChangeShapeType="1"/>
          </p:cNvSpPr>
          <p:nvPr/>
        </p:nvSpPr>
        <p:spPr bwMode="auto">
          <a:xfrm>
            <a:off x="6400800" y="25908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7" name="Line 81"/>
          <p:cNvSpPr>
            <a:spLocks noChangeShapeType="1"/>
          </p:cNvSpPr>
          <p:nvPr/>
        </p:nvSpPr>
        <p:spPr bwMode="auto">
          <a:xfrm flipH="1">
            <a:off x="6172200" y="35814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8" name="Line 82"/>
          <p:cNvSpPr>
            <a:spLocks noChangeShapeType="1"/>
          </p:cNvSpPr>
          <p:nvPr/>
        </p:nvSpPr>
        <p:spPr bwMode="auto">
          <a:xfrm>
            <a:off x="6477000" y="35814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H="1" flipV="1">
            <a:off x="6019800" y="44958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 flipH="1" flipV="1">
            <a:off x="6477000" y="44958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1" name="Line 85"/>
          <p:cNvSpPr>
            <a:spLocks noChangeShapeType="1"/>
          </p:cNvSpPr>
          <p:nvPr/>
        </p:nvSpPr>
        <p:spPr bwMode="auto">
          <a:xfrm flipH="1">
            <a:off x="6172200" y="28956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>
            <a:off x="6477000" y="28956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 flipH="1">
            <a:off x="6629400" y="32004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4" name="Text Box 88"/>
          <p:cNvSpPr txBox="1">
            <a:spLocks noChangeArrowheads="1"/>
          </p:cNvSpPr>
          <p:nvPr/>
        </p:nvSpPr>
        <p:spPr bwMode="auto">
          <a:xfrm>
            <a:off x="533400" y="2133600"/>
            <a:ext cx="2057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Front of queue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>
            <a:off x="990600" y="2514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4648200" y="31242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7" name="Text Box 92"/>
          <p:cNvSpPr txBox="1">
            <a:spLocks noChangeArrowheads="1"/>
          </p:cNvSpPr>
          <p:nvPr/>
        </p:nvSpPr>
        <p:spPr bwMode="auto">
          <a:xfrm>
            <a:off x="4876800" y="47244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to the rear of the queue</a:t>
            </a:r>
          </a:p>
        </p:txBody>
      </p:sp>
    </p:spTree>
    <p:extLst>
      <p:ext uri="{BB962C8B-B14F-4D97-AF65-F5344CB8AC3E}">
        <p14:creationId xmlns:p14="http://schemas.microsoft.com/office/powerpoint/2010/main" val="3834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66" y="304800"/>
            <a:ext cx="7241539" cy="1231106"/>
          </a:xfrm>
        </p:spPr>
        <p:txBody>
          <a:bodyPr/>
          <a:lstStyle/>
          <a:p>
            <a:r>
              <a:rPr lang="en-US" sz="4000" dirty="0"/>
              <a:t>Conceptual View of a Queue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762000" y="1219200"/>
            <a:ext cx="4114800" cy="557213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Removing an element</a:t>
            </a: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3200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3352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H="1">
            <a:off x="3124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>
            <a:off x="3429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H="1" flipV="1">
            <a:off x="2971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 flipH="1" flipV="1">
            <a:off x="3429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H="1">
            <a:off x="3124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3429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 flipH="1">
            <a:off x="3581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8" name="Oval 21"/>
          <p:cNvSpPr>
            <a:spLocks noChangeArrowheads="1"/>
          </p:cNvSpPr>
          <p:nvPr/>
        </p:nvSpPr>
        <p:spPr bwMode="auto">
          <a:xfrm>
            <a:off x="3962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114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 flipH="1">
            <a:off x="3886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4191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 flipH="1" flipV="1">
            <a:off x="3733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 flipH="1" flipV="1">
            <a:off x="4191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 flipH="1">
            <a:off x="3886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5" name="Line 28"/>
          <p:cNvSpPr>
            <a:spLocks noChangeShapeType="1"/>
          </p:cNvSpPr>
          <p:nvPr/>
        </p:nvSpPr>
        <p:spPr bwMode="auto">
          <a:xfrm>
            <a:off x="4191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4343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88" name="Line 31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9" name="Line 32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0" name="Line 33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1" name="Line 34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2" name="Line 35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5" name="Line 38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6" name="Oval 39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97" name="Line 40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8" name="Line 41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9" name="Line 42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0" name="Line 43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1" name="Line 44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2" name="Line 45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3" name="Line 46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4" name="Line 47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6" name="Line 49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7" name="Line 50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9" name="Line 52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0" name="Line 53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1" name="Line 54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2" name="Line 55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3" name="Line 56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4" name="Oval 62"/>
          <p:cNvSpPr>
            <a:spLocks noChangeArrowheads="1"/>
          </p:cNvSpPr>
          <p:nvPr/>
        </p:nvSpPr>
        <p:spPr bwMode="auto">
          <a:xfrm>
            <a:off x="685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>
            <a:off x="838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 flipH="1">
            <a:off x="609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914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 flipH="1" flipV="1">
            <a:off x="457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19" name="Line 67"/>
          <p:cNvSpPr>
            <a:spLocks noChangeShapeType="1"/>
          </p:cNvSpPr>
          <p:nvPr/>
        </p:nvSpPr>
        <p:spPr bwMode="auto">
          <a:xfrm flipH="1" flipV="1">
            <a:off x="914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0" name="Line 68"/>
          <p:cNvSpPr>
            <a:spLocks noChangeShapeType="1"/>
          </p:cNvSpPr>
          <p:nvPr/>
        </p:nvSpPr>
        <p:spPr bwMode="auto">
          <a:xfrm flipH="1">
            <a:off x="609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1" name="Line 69"/>
          <p:cNvSpPr>
            <a:spLocks noChangeShapeType="1"/>
          </p:cNvSpPr>
          <p:nvPr/>
        </p:nvSpPr>
        <p:spPr bwMode="auto">
          <a:xfrm>
            <a:off x="914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2" name="Line 70"/>
          <p:cNvSpPr>
            <a:spLocks noChangeShapeType="1"/>
          </p:cNvSpPr>
          <p:nvPr/>
        </p:nvSpPr>
        <p:spPr bwMode="auto">
          <a:xfrm flipH="1">
            <a:off x="1066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3" name="Line 71"/>
          <p:cNvSpPr>
            <a:spLocks noChangeShapeType="1"/>
          </p:cNvSpPr>
          <p:nvPr/>
        </p:nvSpPr>
        <p:spPr bwMode="auto">
          <a:xfrm flipH="1" flipV="1">
            <a:off x="1447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4" name="Text Box 72"/>
          <p:cNvSpPr txBox="1">
            <a:spLocks noChangeArrowheads="1"/>
          </p:cNvSpPr>
          <p:nvPr/>
        </p:nvSpPr>
        <p:spPr bwMode="auto">
          <a:xfrm>
            <a:off x="2057400" y="2286000"/>
            <a:ext cx="3810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125" name="Line 73"/>
          <p:cNvSpPr>
            <a:spLocks noChangeShapeType="1"/>
          </p:cNvSpPr>
          <p:nvPr/>
        </p:nvSpPr>
        <p:spPr bwMode="auto">
          <a:xfrm>
            <a:off x="3352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26" name="Text Box 74"/>
          <p:cNvSpPr txBox="1">
            <a:spLocks noChangeArrowheads="1"/>
          </p:cNvSpPr>
          <p:nvPr/>
        </p:nvSpPr>
        <p:spPr bwMode="auto">
          <a:xfrm>
            <a:off x="381000" y="5334000"/>
            <a:ext cx="2438400" cy="10064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 is removed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8664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420" y="304800"/>
            <a:ext cx="7241539" cy="553998"/>
          </a:xfrm>
        </p:spPr>
        <p:txBody>
          <a:bodyPr/>
          <a:lstStyle/>
          <a:p>
            <a:r>
              <a:rPr lang="en-US" sz="3600" dirty="0"/>
              <a:t>Uses of Queues in Computing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304800" y="1447800"/>
            <a:ext cx="7239000" cy="43672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For any kind of problem involving FIFO data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Printer queue (e.g. printer in MC 235)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Keyboard input buffer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GUI event queue (click on buttons, menu items)</a:t>
            </a:r>
          </a:p>
          <a:p>
            <a:r>
              <a:rPr lang="en-US" sz="3600" kern="0" dirty="0" smtClean="0">
                <a:solidFill>
                  <a:sysClr val="windowText" lastClr="000000"/>
                </a:solidFill>
              </a:rPr>
              <a:t>To encode messages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20" y="617220"/>
            <a:ext cx="63556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Fig: </a:t>
            </a:r>
            <a:r>
              <a:rPr lang="en-US" sz="4000" b="1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Functions</a:t>
            </a:r>
            <a:r>
              <a:rPr sz="4000" b="1" u="heavy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of </a:t>
            </a:r>
            <a:r>
              <a:rPr sz="4000" b="1"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sz="4000" b="1" u="heavy" spc="-4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28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Queues implement the FIFO (first-in first-out) policy</a:t>
            </a:r>
          </a:p>
          <a:p>
            <a:pPr lvl="1">
              <a:spcBef>
                <a:spcPct val="0"/>
              </a:spcBef>
            </a:pPr>
            <a:r>
              <a:rPr lang="en-GB" altLang="en-US" sz="24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An example is the printer/job queue!</a:t>
            </a:r>
            <a:endParaRPr lang="en-GB" altLang="en-US" sz="2000" i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  <a:p>
            <a:endParaRPr lang="en-US" altLang="en-US" kern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8600" y="2971800"/>
            <a:ext cx="7146925" cy="3238500"/>
            <a:chOff x="366" y="1647"/>
            <a:chExt cx="4876" cy="20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 flipV="1">
              <a:off x="611" y="2024"/>
              <a:ext cx="637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4442" y="1876"/>
              <a:ext cx="800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896" y="2845"/>
              <a:ext cx="545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180" y="1647"/>
              <a:ext cx="9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enqueue(o)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772" y="1809"/>
              <a:ext cx="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dequeue()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366" y="3176"/>
              <a:ext cx="7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isEmpty()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1237" y="1764"/>
              <a:ext cx="3218" cy="1427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2380" y="3161"/>
              <a:ext cx="33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91" y="3336"/>
              <a:ext cx="8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getFront()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237" y="2826"/>
              <a:ext cx="557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95" y="3320"/>
              <a:ext cx="1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createQueue()</a:t>
              </a:r>
            </a:p>
          </p:txBody>
        </p:sp>
      </p:grp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2333625" y="3657600"/>
            <a:ext cx="3228975" cy="1143000"/>
            <a:chOff x="1700" y="2091"/>
            <a:chExt cx="2203" cy="720"/>
          </a:xfrm>
        </p:grpSpPr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1700" y="2210"/>
              <a:ext cx="2203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2064" y="220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2414" y="2214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2764" y="2219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151" y="2197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3491" y="2220"/>
              <a:ext cx="0" cy="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2318" y="2091"/>
              <a:ext cx="1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20" y="617220"/>
            <a:ext cx="63556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Functions</a:t>
            </a:r>
            <a:r>
              <a:rPr sz="4000" b="1" u="heavy" spc="-10" dirty="0" smtClean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of </a:t>
            </a:r>
            <a:r>
              <a:rPr sz="4000" b="1" u="heavy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a</a:t>
            </a:r>
            <a:r>
              <a:rPr sz="4000" b="1" u="heavy" spc="-45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10" dirty="0">
                <a:solidFill>
                  <a:srgbClr val="00AF4F"/>
                </a:solidFill>
                <a:uFill>
                  <a:solidFill>
                    <a:srgbClr val="00AF4F"/>
                  </a:solidFill>
                </a:uFill>
                <a:latin typeface="Arial"/>
                <a:cs typeface="Arial"/>
              </a:rPr>
              <a:t>Queue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04800" y="1245597"/>
            <a:ext cx="7239000" cy="4953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b="1" i="1" kern="0" dirty="0" err="1" smtClean="0">
                <a:solidFill>
                  <a:schemeClr val="accent2"/>
                </a:solidFill>
              </a:rPr>
              <a:t>enqueue</a:t>
            </a:r>
            <a:r>
              <a:rPr lang="en-US" sz="3600" b="1" i="1" kern="0" dirty="0" smtClean="0">
                <a:solidFill>
                  <a:schemeClr val="accent2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</a:t>
            </a:r>
            <a:r>
              <a:rPr lang="en-US" sz="3600" i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add an element to the tail of a queue</a:t>
            </a:r>
          </a:p>
          <a:p>
            <a:pPr>
              <a:lnSpc>
                <a:spcPct val="90000"/>
              </a:lnSpc>
            </a:pPr>
            <a:r>
              <a:rPr lang="en-US" sz="3600" b="1" i="1" kern="0" dirty="0" err="1" smtClean="0">
                <a:solidFill>
                  <a:schemeClr val="accent2"/>
                </a:solidFill>
              </a:rPr>
              <a:t>dequeue</a:t>
            </a:r>
            <a:r>
              <a:rPr lang="en-US" sz="3600" b="1" i="1" kern="0" dirty="0" smtClean="0">
                <a:solidFill>
                  <a:schemeClr val="accent2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</a:t>
            </a:r>
            <a:r>
              <a:rPr lang="en-US" sz="3600" i="1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remove an element from the head of a queue</a:t>
            </a:r>
          </a:p>
          <a:p>
            <a:pPr>
              <a:lnSpc>
                <a:spcPct val="90000"/>
              </a:lnSpc>
            </a:pPr>
            <a:r>
              <a:rPr lang="en-US" sz="3600" b="1" i="1" kern="0" dirty="0" smtClean="0">
                <a:solidFill>
                  <a:schemeClr val="accent2"/>
                </a:solidFill>
              </a:rPr>
              <a:t>first </a:t>
            </a:r>
            <a:r>
              <a:rPr lang="en-US" sz="3600" kern="0" dirty="0" smtClean="0">
                <a:solidFill>
                  <a:sysClr val="windowText" lastClr="000000"/>
                </a:solidFill>
              </a:rPr>
              <a:t>: examine the element at the head of the queue (“peek”)</a:t>
            </a:r>
          </a:p>
          <a:p>
            <a:pPr>
              <a:lnSpc>
                <a:spcPct val="90000"/>
              </a:lnSpc>
            </a:pPr>
            <a:r>
              <a:rPr lang="en-US" sz="3600" kern="0" dirty="0" smtClean="0">
                <a:solidFill>
                  <a:sysClr val="windowText" lastClr="000000"/>
                </a:solidFill>
              </a:rPr>
              <a:t>Other useful operations (e.g. is the queue empty)</a:t>
            </a:r>
          </a:p>
          <a:p>
            <a:pPr>
              <a:lnSpc>
                <a:spcPct val="90000"/>
              </a:lnSpc>
            </a:pPr>
            <a:r>
              <a:rPr lang="en-US" sz="3600" kern="0" dirty="0" smtClean="0">
                <a:solidFill>
                  <a:schemeClr val="hlink"/>
                </a:solidFill>
              </a:rPr>
              <a:t>It is </a:t>
            </a:r>
            <a:r>
              <a:rPr lang="en-US" sz="3600" b="1" i="1" kern="0" dirty="0" smtClean="0">
                <a:solidFill>
                  <a:schemeClr val="hlink"/>
                </a:solidFill>
              </a:rPr>
              <a:t>not</a:t>
            </a:r>
            <a:r>
              <a:rPr lang="en-US" sz="3600" i="1" kern="0" dirty="0" smtClean="0">
                <a:solidFill>
                  <a:schemeClr val="hlink"/>
                </a:solidFill>
              </a:rPr>
              <a:t> </a:t>
            </a:r>
            <a:r>
              <a:rPr lang="en-US" sz="3600" kern="0" dirty="0" smtClean="0">
                <a:solidFill>
                  <a:schemeClr val="hlink"/>
                </a:solidFill>
              </a:rPr>
              <a:t>legal to access the elements in the middle of the queue!</a:t>
            </a:r>
            <a:endParaRPr lang="en-US" sz="3600" kern="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17920" y="0"/>
            <a:ext cx="29260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1490" y="974089"/>
            <a:ext cx="6223000" cy="0"/>
          </a:xfrm>
          <a:custGeom>
            <a:avLst/>
            <a:gdLst/>
            <a:ahLst/>
            <a:cxnLst/>
            <a:rect l="l" t="t" r="r" b="b"/>
            <a:pathLst>
              <a:path w="6223000">
                <a:moveTo>
                  <a:pt x="0" y="0"/>
                </a:moveTo>
                <a:lnTo>
                  <a:pt x="6223000" y="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040" y="308609"/>
            <a:ext cx="6249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AF4F"/>
                </a:solidFill>
              </a:rPr>
              <a:t>Operations On </a:t>
            </a:r>
            <a:r>
              <a:rPr u="none" dirty="0">
                <a:solidFill>
                  <a:srgbClr val="00AF4F"/>
                </a:solidFill>
              </a:rPr>
              <a:t>A</a:t>
            </a:r>
            <a:r>
              <a:rPr u="none" spc="-25" dirty="0">
                <a:solidFill>
                  <a:srgbClr val="00AF4F"/>
                </a:solidFill>
              </a:rPr>
              <a:t> </a:t>
            </a:r>
            <a:r>
              <a:rPr u="none" dirty="0">
                <a:solidFill>
                  <a:srgbClr val="00AF4F"/>
                </a:solidFill>
              </a:rPr>
              <a:t>Queue</a:t>
            </a:r>
          </a:p>
        </p:txBody>
      </p:sp>
      <p:sp>
        <p:nvSpPr>
          <p:cNvPr id="6" name="object 6"/>
          <p:cNvSpPr/>
          <p:nvPr/>
        </p:nvSpPr>
        <p:spPr>
          <a:xfrm>
            <a:off x="459740" y="942339"/>
            <a:ext cx="6223000" cy="0"/>
          </a:xfrm>
          <a:custGeom>
            <a:avLst/>
            <a:gdLst/>
            <a:ahLst/>
            <a:cxnLst/>
            <a:rect l="l" t="t" r="r" b="b"/>
            <a:pathLst>
              <a:path w="6223000">
                <a:moveTo>
                  <a:pt x="0" y="0"/>
                </a:moveTo>
                <a:lnTo>
                  <a:pt x="6223000" y="0"/>
                </a:lnTo>
              </a:path>
            </a:pathLst>
          </a:custGeom>
          <a:ln w="40640">
            <a:solidFill>
              <a:srgbClr val="00A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469" y="2245360"/>
            <a:ext cx="7278370" cy="18770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436880" indent="-424180">
              <a:lnSpc>
                <a:spcPct val="100000"/>
              </a:lnSpc>
              <a:spcBef>
                <a:spcPts val="2590"/>
              </a:spcBef>
              <a:buClr>
                <a:srgbClr val="FF0000"/>
              </a:buClr>
              <a:buSzPct val="97500"/>
              <a:buFont typeface="Arial"/>
              <a:buAutoNum type="arabicPeriod"/>
              <a:tabLst>
                <a:tab pos="436880" algn="l"/>
              </a:tabLst>
            </a:pPr>
            <a:r>
              <a:rPr sz="4000" spc="-10" dirty="0">
                <a:solidFill>
                  <a:srgbClr val="00CC00"/>
                </a:solidFill>
                <a:latin typeface="Arial"/>
                <a:cs typeface="Arial"/>
              </a:rPr>
              <a:t>To </a:t>
            </a: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insert an element </a:t>
            </a:r>
            <a:r>
              <a:rPr sz="4000" dirty="0">
                <a:solidFill>
                  <a:srgbClr val="00CC00"/>
                </a:solidFill>
                <a:latin typeface="Arial"/>
                <a:cs typeface="Arial"/>
              </a:rPr>
              <a:t>in</a:t>
            </a:r>
            <a:r>
              <a:rPr sz="4000" spc="-2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queue</a:t>
            </a:r>
            <a:endParaRPr sz="4000">
              <a:latin typeface="Arial"/>
              <a:cs typeface="Arial"/>
            </a:endParaRPr>
          </a:p>
          <a:p>
            <a:pPr marL="436880" indent="-424180">
              <a:lnSpc>
                <a:spcPct val="100000"/>
              </a:lnSpc>
              <a:spcBef>
                <a:spcPts val="2490"/>
              </a:spcBef>
              <a:buClr>
                <a:srgbClr val="FF0000"/>
              </a:buClr>
              <a:buSzPct val="97500"/>
              <a:buFont typeface="Arial"/>
              <a:buAutoNum type="arabicPeriod"/>
              <a:tabLst>
                <a:tab pos="436880" algn="l"/>
              </a:tabLst>
            </a:pP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Delete an element </a:t>
            </a:r>
            <a:r>
              <a:rPr sz="4000" dirty="0">
                <a:solidFill>
                  <a:srgbClr val="00CC00"/>
                </a:solidFill>
                <a:latin typeface="Arial"/>
                <a:cs typeface="Arial"/>
              </a:rPr>
              <a:t>from</a:t>
            </a:r>
            <a:r>
              <a:rPr sz="4000" spc="-65" dirty="0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CC00"/>
                </a:solidFill>
                <a:latin typeface="Arial"/>
                <a:cs typeface="Arial"/>
              </a:rPr>
              <a:t>queue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410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Comic Sans MS</vt:lpstr>
      <vt:lpstr>Times New Roman</vt:lpstr>
      <vt:lpstr>Wingdings</vt:lpstr>
      <vt:lpstr>Office Theme</vt:lpstr>
      <vt:lpstr>PowerPoint Presentation</vt:lpstr>
      <vt:lpstr>Queue</vt:lpstr>
      <vt:lpstr>Fig: Models of a Queue</vt:lpstr>
      <vt:lpstr>Conceptual View of a Queue </vt:lpstr>
      <vt:lpstr>Conceptual View of a Queue </vt:lpstr>
      <vt:lpstr>Uses of Queues in Computing</vt:lpstr>
      <vt:lpstr>Fig: Functions of a Queue</vt:lpstr>
      <vt:lpstr>Functions of a Queue</vt:lpstr>
      <vt:lpstr>Operations On A Queue</vt:lpstr>
      <vt:lpstr>The Queue Operation</vt:lpstr>
      <vt:lpstr>The Queue Operation</vt:lpstr>
      <vt:lpstr>Algorithm QINSERT (ITEM)</vt:lpstr>
      <vt:lpstr>Algorithm QDELETE ()</vt:lpstr>
      <vt:lpstr>Queue Applications</vt:lpstr>
      <vt:lpstr>3 states of the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Floral</dc:title>
  <dc:creator>www.powerpointstyles.com</dc:creator>
  <cp:lastModifiedBy>MF</cp:lastModifiedBy>
  <cp:revision>3</cp:revision>
  <dcterms:created xsi:type="dcterms:W3CDTF">2020-12-02T19:52:00Z</dcterms:created>
  <dcterms:modified xsi:type="dcterms:W3CDTF">2020-12-08T18:21:32Z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2012-07-08T00:00:00Z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2020-12-02T00:00:00Z</vt:filetime>
  </property>
</Properties>
</file>