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65" r:id="rId4"/>
    <p:sldId id="268" r:id="rId5"/>
    <p:sldId id="258" r:id="rId6"/>
    <p:sldId id="272" r:id="rId7"/>
    <p:sldId id="263" r:id="rId8"/>
    <p:sldId id="269" r:id="rId9"/>
    <p:sldId id="264" r:id="rId10"/>
    <p:sldId id="270"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 /><Relationship Id="rId2" Type="http://schemas.microsoft.com/office/2011/relationships/chartColorStyle" Target="colors10.xml" /><Relationship Id="rId1" Type="http://schemas.microsoft.com/office/2011/relationships/chartStyle" Target="style10.xml" /></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 /><Relationship Id="rId2" Type="http://schemas.microsoft.com/office/2011/relationships/chartColorStyle" Target="colors11.xml" /><Relationship Id="rId1" Type="http://schemas.microsoft.com/office/2011/relationships/chartStyle" Target="style11.xml" /></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 /><Relationship Id="rId2" Type="http://schemas.microsoft.com/office/2011/relationships/chartColorStyle" Target="colors12.xml" /><Relationship Id="rId1" Type="http://schemas.microsoft.com/office/2011/relationships/chartStyle" Target="style12.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 /><Relationship Id="rId2" Type="http://schemas.microsoft.com/office/2011/relationships/chartColorStyle" Target="colors7.xml" /><Relationship Id="rId1" Type="http://schemas.microsoft.com/office/2011/relationships/chartStyle" Target="style7.xml" /></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 /><Relationship Id="rId2" Type="http://schemas.microsoft.com/office/2011/relationships/chartColorStyle" Target="colors8.xml" /><Relationship Id="rId1" Type="http://schemas.microsoft.com/office/2011/relationships/chartStyle" Target="style8.xml" /></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 /><Relationship Id="rId2" Type="http://schemas.microsoft.com/office/2011/relationships/chartColorStyle" Target="colors9.xml" /><Relationship Id="rId1" Type="http://schemas.microsoft.com/office/2011/relationships/chartStyle" Target="style9.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26C-4F63-817F-AE66FC63949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26C-4F63-817F-AE66FC63949B}"/>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326C-4F63-817F-AE66FC63949B}"/>
              </c:ext>
            </c:extLst>
          </c:dPt>
          <c:dLbls>
            <c:dLbl>
              <c:idx val="0"/>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326C-4F63-817F-AE66FC63949B}"/>
                </c:ext>
              </c:extLst>
            </c:dLbl>
            <c:dLbl>
              <c:idx val="1"/>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99"/>
                        <a:gd name="adj2" fmla="val -111848"/>
                      </a:avLst>
                    </a:prstGeom>
                    <a:noFill/>
                    <a:ln>
                      <a:noFill/>
                    </a:ln>
                  </c15:spPr>
                </c:ext>
                <c:ext xmlns:c16="http://schemas.microsoft.com/office/drawing/2014/chart" uri="{C3380CC4-5D6E-409C-BE32-E72D297353CC}">
                  <c16:uniqueId val="{00000003-326C-4F63-817F-AE66FC63949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44</c:v>
                </c:pt>
                <c:pt idx="1">
                  <c:v>36</c:v>
                </c:pt>
                <c:pt idx="2">
                  <c:v>20</c:v>
                </c:pt>
              </c:numCache>
            </c:numRef>
          </c:val>
          <c:extLst>
            <c:ext xmlns:c16="http://schemas.microsoft.com/office/drawing/2014/chart" uri="{C3380CC4-5D6E-409C-BE32-E72D297353CC}">
              <c16:uniqueId val="{00000000-FE38-DD4F-87E1-056A7D49C197}"/>
            </c:ext>
          </c:extLst>
        </c:ser>
        <c:dLbls>
          <c:dLblPos val="inEnd"/>
          <c:showLegendKey val="0"/>
          <c:showVal val="0"/>
          <c:showCatName val="1"/>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12</a:t>
            </a:r>
            <a:r>
              <a:rPr lang="en-US" baseline="0" dirty="0"/>
              <a:t> to 17 years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9365960065045904E-2"/>
          <c:y val="0.17637283572148177"/>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985-4DDD-8568-ED7F52954FE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985-4DDD-8568-ED7F52954FE5}"/>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1985-4DDD-8568-ED7F52954FE5}"/>
              </c:ext>
            </c:extLst>
          </c:dPt>
          <c:dLbls>
            <c:dLbl>
              <c:idx val="0"/>
              <c:layout>
                <c:manualLayout>
                  <c:x val="-3.6304324587145206E-2"/>
                  <c:y val="0.2895631494268807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77132"/>
                        <a:gd name="adj2" fmla="val -41526"/>
                      </a:avLst>
                    </a:prstGeom>
                    <a:noFill/>
                    <a:ln>
                      <a:noFill/>
                    </a:ln>
                  </c15:spPr>
                </c:ext>
                <c:ext xmlns:c16="http://schemas.microsoft.com/office/drawing/2014/chart" uri="{C3380CC4-5D6E-409C-BE32-E72D297353CC}">
                  <c16:uniqueId val="{00000001-1985-4DDD-8568-ED7F52954FE5}"/>
                </c:ext>
              </c:extLst>
            </c:dLbl>
            <c:dLbl>
              <c:idx val="1"/>
              <c:layout>
                <c:manualLayout>
                  <c:x val="6.2563086498147E-2"/>
                  <c:y val="0.29684512154253556"/>
                </c:manualLayout>
              </c:layout>
              <c:spPr>
                <a:xfrm>
                  <a:off x="254000" y="2954268"/>
                  <a:ext cx="1193514" cy="6135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879"/>
                        <a:gd name="adj2" fmla="val -80008"/>
                      </a:avLst>
                    </a:prstGeom>
                    <a:noFill/>
                    <a:ln>
                      <a:noFill/>
                    </a:ln>
                  </c15:spPr>
                  <c15:layout>
                    <c:manualLayout>
                      <c:w val="0.29397606149113942"/>
                      <c:h val="0.143333988286928"/>
                    </c:manualLayout>
                  </c15:layout>
                </c:ext>
                <c:ext xmlns:c16="http://schemas.microsoft.com/office/drawing/2014/chart" uri="{C3380CC4-5D6E-409C-BE32-E72D297353CC}">
                  <c16:uniqueId val="{00000003-1985-4DDD-8568-ED7F52954FE5}"/>
                </c:ext>
              </c:extLst>
            </c:dLbl>
            <c:dLbl>
              <c:idx val="2"/>
              <c:layout>
                <c:manualLayout>
                  <c:x val="1.1194851501341084E-3"/>
                  <c:y val="-5.0982143741292981E-3"/>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890"/>
                        <a:gd name="adj2" fmla="val 64575"/>
                      </a:avLst>
                    </a:prstGeom>
                    <a:noFill/>
                    <a:ln>
                      <a:noFill/>
                    </a:ln>
                  </c15:spPr>
                </c:ext>
                <c:ext xmlns:c16="http://schemas.microsoft.com/office/drawing/2014/chart" uri="{C3380CC4-5D6E-409C-BE32-E72D297353CC}">
                  <c16:uniqueId val="{00000005-1985-4DDD-8568-ED7F52954F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50</c:v>
                </c:pt>
                <c:pt idx="1">
                  <c:v>50</c:v>
                </c:pt>
                <c:pt idx="2">
                  <c:v>0</c:v>
                </c:pt>
              </c:numCache>
            </c:numRef>
          </c:val>
          <c:extLst>
            <c:ext xmlns:c16="http://schemas.microsoft.com/office/drawing/2014/chart" uri="{C3380CC4-5D6E-409C-BE32-E72D297353CC}">
              <c16:uniqueId val="{00000006-1985-4DDD-8568-ED7F52954FE5}"/>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18</a:t>
            </a:r>
            <a:r>
              <a:rPr lang="en-US" baseline="0" dirty="0"/>
              <a:t> to 25 year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Column1</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36-4AAE-8FC6-3D2FDB3CC5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36-4AAE-8FC6-3D2FDB3CC579}"/>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36-4AAE-8FC6-3D2FDB3CC579}"/>
              </c:ext>
            </c:extLst>
          </c:dPt>
          <c:dLbls>
            <c:dLbl>
              <c:idx val="0"/>
              <c:layout>
                <c:manualLayout>
                  <c:x val="-6.4457713511311354E-2"/>
                  <c:y val="-0.27031428912431316"/>
                </c:manualLayout>
              </c:layout>
              <c:spPr>
                <a:xfrm>
                  <a:off x="3108042" y="347340"/>
                  <a:ext cx="690167" cy="572657"/>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6741"/>
                        <a:gd name="adj2" fmla="val 92805"/>
                      </a:avLst>
                    </a:prstGeom>
                    <a:noFill/>
                    <a:ln>
                      <a:noFill/>
                    </a:ln>
                  </c15:spPr>
                  <c15:layout>
                    <c:manualLayout>
                      <c:w val="0.16999597527230953"/>
                      <c:h val="0.14922961300581483"/>
                    </c:manualLayout>
                  </c15:layout>
                </c:ext>
                <c:ext xmlns:c16="http://schemas.microsoft.com/office/drawing/2014/chart" uri="{C3380CC4-5D6E-409C-BE32-E72D297353CC}">
                  <c16:uniqueId val="{00000001-A336-4AAE-8FC6-3D2FDB3CC579}"/>
                </c:ext>
              </c:extLst>
            </c:dLbl>
            <c:dLbl>
              <c:idx val="1"/>
              <c:layout>
                <c:manualLayout>
                  <c:x val="4.731124051762825E-2"/>
                  <c:y val="-4.1757200537235724E-3"/>
                </c:manualLayout>
              </c:layout>
              <c:spPr>
                <a:xfrm>
                  <a:off x="192079" y="2803367"/>
                  <a:ext cx="1142714" cy="473832"/>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0295"/>
                        <a:gd name="adj2" fmla="val -102177"/>
                      </a:avLst>
                    </a:prstGeom>
                    <a:noFill/>
                    <a:ln>
                      <a:noFill/>
                    </a:ln>
                  </c15:spPr>
                  <c15:layout>
                    <c:manualLayout>
                      <c:w val="0.28146344419151004"/>
                      <c:h val="0.12347690715277078"/>
                    </c:manualLayout>
                  </c15:layout>
                </c:ext>
                <c:ext xmlns:c16="http://schemas.microsoft.com/office/drawing/2014/chart" uri="{C3380CC4-5D6E-409C-BE32-E72D297353CC}">
                  <c16:uniqueId val="{00000003-A336-4AAE-8FC6-3D2FDB3CC579}"/>
                </c:ext>
              </c:extLst>
            </c:dLbl>
            <c:dLbl>
              <c:idx val="2"/>
              <c:layout>
                <c:manualLayout>
                  <c:x val="-8.334068162236434E-2"/>
                  <c:y val="-6.2295728747059874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5628"/>
                        <a:gd name="adj2" fmla="val 99951"/>
                      </a:avLst>
                    </a:prstGeom>
                    <a:noFill/>
                    <a:ln>
                      <a:noFill/>
                    </a:ln>
                  </c15:spPr>
                </c:ext>
                <c:ext xmlns:c16="http://schemas.microsoft.com/office/drawing/2014/chart" uri="{C3380CC4-5D6E-409C-BE32-E72D297353CC}">
                  <c16:uniqueId val="{00000005-A336-4AAE-8FC6-3D2FDB3CC57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47</c:v>
                </c:pt>
                <c:pt idx="1">
                  <c:v>29</c:v>
                </c:pt>
                <c:pt idx="2">
                  <c:v>24</c:v>
                </c:pt>
              </c:numCache>
            </c:numRef>
          </c:val>
          <c:extLst>
            <c:ext xmlns:c16="http://schemas.microsoft.com/office/drawing/2014/chart" uri="{C3380CC4-5D6E-409C-BE32-E72D297353CC}">
              <c16:uniqueId val="{00000006-A336-4AAE-8FC6-3D2FDB3CC579}"/>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26</a:t>
            </a:r>
            <a:r>
              <a:rPr lang="en-US" baseline="0" dirty="0"/>
              <a:t> to further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758-4F09-AE48-946155E8A59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758-4F09-AE48-946155E8A59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8758-4F09-AE48-946155E8A597}"/>
              </c:ext>
            </c:extLst>
          </c:dPt>
          <c:dLbls>
            <c:dLbl>
              <c:idx val="0"/>
              <c:layout>
                <c:manualLayout>
                  <c:x val="-8.6354793785662812E-2"/>
                  <c:y val="-0.40259059337232134"/>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8758-4F09-AE48-946155E8A597}"/>
                </c:ext>
              </c:extLst>
            </c:dLbl>
            <c:dLbl>
              <c:idx val="1"/>
              <c:layout>
                <c:manualLayout>
                  <c:x val="2.8566945704600753E-2"/>
                  <c:y val="-2.5163508209417675E-2"/>
                </c:manualLayout>
              </c:layout>
              <c:spPr>
                <a:xfrm>
                  <a:off x="115979" y="2917823"/>
                  <a:ext cx="1269714" cy="5119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0487"/>
                        <a:gd name="adj2" fmla="val -81706"/>
                      </a:avLst>
                    </a:prstGeom>
                    <a:noFill/>
                    <a:ln>
                      <a:noFill/>
                    </a:ln>
                  </c15:spPr>
                  <c15:layout>
                    <c:manualLayout>
                      <c:w val="0.31274498744058354"/>
                      <c:h val="0.13340544771984941"/>
                    </c:manualLayout>
                  </c15:layout>
                </c:ext>
                <c:ext xmlns:c16="http://schemas.microsoft.com/office/drawing/2014/chart" uri="{C3380CC4-5D6E-409C-BE32-E72D297353CC}">
                  <c16:uniqueId val="{00000003-8758-4F09-AE48-946155E8A597}"/>
                </c:ext>
              </c:extLst>
            </c:dLbl>
            <c:dLbl>
              <c:idx val="2"/>
              <c:layout>
                <c:manualLayout>
                  <c:x val="0.12937391900377718"/>
                  <c:y val="-0.1749119586853625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42"/>
                        <a:gd name="adj2" fmla="val 133008"/>
                      </a:avLst>
                    </a:prstGeom>
                    <a:noFill/>
                    <a:ln>
                      <a:noFill/>
                    </a:ln>
                  </c15:spPr>
                </c:ext>
                <c:ext xmlns:c16="http://schemas.microsoft.com/office/drawing/2014/chart" uri="{C3380CC4-5D6E-409C-BE32-E72D297353CC}">
                  <c16:uniqueId val="{00000005-8758-4F09-AE48-946155E8A59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50</c:v>
                </c:pt>
                <c:pt idx="1">
                  <c:v>17</c:v>
                </c:pt>
                <c:pt idx="2">
                  <c:v>33</c:v>
                </c:pt>
              </c:numCache>
            </c:numRef>
          </c:val>
          <c:extLst>
            <c:ext xmlns:c16="http://schemas.microsoft.com/office/drawing/2014/chart" uri="{C3380CC4-5D6E-409C-BE32-E72D297353CC}">
              <c16:uniqueId val="{00000006-8758-4F09-AE48-946155E8A597}"/>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12</a:t>
            </a:r>
            <a:r>
              <a:rPr lang="en-US" baseline="0" dirty="0"/>
              <a:t> to 17 years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985-4DDD-8568-ED7F52954FE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985-4DDD-8568-ED7F52954FE5}"/>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1985-4DDD-8568-ED7F52954FE5}"/>
              </c:ext>
            </c:extLst>
          </c:dPt>
          <c:dLbls>
            <c:dLbl>
              <c:idx val="0"/>
              <c:layout>
                <c:manualLayout>
                  <c:x val="-5.0227813380718219E-3"/>
                  <c:y val="-9.4340432410486716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1985-4DDD-8568-ED7F52954FE5}"/>
                </c:ext>
              </c:extLst>
            </c:dLbl>
            <c:dLbl>
              <c:idx val="1"/>
              <c:layout>
                <c:manualLayout>
                  <c:x val="-3.2845620411527172E-2"/>
                  <c:y val="-1.2594392798081749E-2"/>
                </c:manualLayout>
              </c:layout>
              <c:spPr>
                <a:xfrm>
                  <a:off x="3012438" y="2830935"/>
                  <a:ext cx="914114" cy="6389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0413"/>
                        <a:gd name="adj2" fmla="val -13769"/>
                      </a:avLst>
                    </a:prstGeom>
                    <a:noFill/>
                    <a:ln>
                      <a:noFill/>
                    </a:ln>
                  </c15:spPr>
                  <c15:layout>
                    <c:manualLayout>
                      <c:w val="0.22515666634317774"/>
                      <c:h val="0.16650058294344483"/>
                    </c:manualLayout>
                  </c15:layout>
                </c:ext>
                <c:ext xmlns:c16="http://schemas.microsoft.com/office/drawing/2014/chart" uri="{C3380CC4-5D6E-409C-BE32-E72D297353CC}">
                  <c16:uniqueId val="{00000003-1985-4DDD-8568-ED7F52954FE5}"/>
                </c:ext>
              </c:extLst>
            </c:dLbl>
            <c:dLbl>
              <c:idx val="2"/>
              <c:layout>
                <c:manualLayout>
                  <c:x val="0.12937391900377718"/>
                  <c:y val="-0.1749119586853625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42"/>
                        <a:gd name="adj2" fmla="val 133008"/>
                      </a:avLst>
                    </a:prstGeom>
                    <a:noFill/>
                    <a:ln>
                      <a:noFill/>
                    </a:ln>
                  </c15:spPr>
                </c:ext>
                <c:ext xmlns:c16="http://schemas.microsoft.com/office/drawing/2014/chart" uri="{C3380CC4-5D6E-409C-BE32-E72D297353CC}">
                  <c16:uniqueId val="{00000005-1985-4DDD-8568-ED7F52954F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20</c:v>
                </c:pt>
                <c:pt idx="1">
                  <c:v>40</c:v>
                </c:pt>
                <c:pt idx="2">
                  <c:v>40</c:v>
                </c:pt>
              </c:numCache>
            </c:numRef>
          </c:val>
          <c:extLst>
            <c:ext xmlns:c16="http://schemas.microsoft.com/office/drawing/2014/chart" uri="{C3380CC4-5D6E-409C-BE32-E72D297353CC}">
              <c16:uniqueId val="{00000006-1985-4DDD-8568-ED7F52954FE5}"/>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18</a:t>
            </a:r>
            <a:r>
              <a:rPr lang="en-US" baseline="0" dirty="0"/>
              <a:t> to 25 year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36-4AAE-8FC6-3D2FDB3CC5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36-4AAE-8FC6-3D2FDB3CC579}"/>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36-4AAE-8FC6-3D2FDB3CC579}"/>
              </c:ext>
            </c:extLst>
          </c:dPt>
          <c:dLbls>
            <c:dLbl>
              <c:idx val="0"/>
              <c:layout>
                <c:manualLayout>
                  <c:x val="-5.194509621168196E-2"/>
                  <c:y val="-0.4092096204170404"/>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15:layout>
                    <c:manualLayout>
                      <c:w val="0.16999597527230953"/>
                      <c:h val="0.14922961300581483"/>
                    </c:manualLayout>
                  </c15:layout>
                </c:ext>
                <c:ext xmlns:c16="http://schemas.microsoft.com/office/drawing/2014/chart" uri="{C3380CC4-5D6E-409C-BE32-E72D297353CC}">
                  <c16:uniqueId val="{00000001-A336-4AAE-8FC6-3D2FDB3CC579}"/>
                </c:ext>
              </c:extLst>
            </c:dLbl>
            <c:dLbl>
              <c:idx val="1"/>
              <c:layout>
                <c:manualLayout>
                  <c:x val="4.7311240517628257E-2"/>
                  <c:y val="0.17671681665451441"/>
                </c:manualLayout>
              </c:layout>
              <c:spPr>
                <a:xfrm>
                  <a:off x="204779" y="2970511"/>
                  <a:ext cx="1015714" cy="5881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622"/>
                        <a:gd name="adj2" fmla="val -83798"/>
                      </a:avLst>
                    </a:prstGeom>
                    <a:noFill/>
                    <a:ln>
                      <a:noFill/>
                    </a:ln>
                  </c15:spPr>
                  <c15:layout>
                    <c:manualLayout>
                      <c:w val="0.28146344419151004"/>
                      <c:h val="0.1400244747645685"/>
                    </c:manualLayout>
                  </c15:layout>
                </c:ext>
                <c:ext xmlns:c16="http://schemas.microsoft.com/office/drawing/2014/chart" uri="{C3380CC4-5D6E-409C-BE32-E72D297353CC}">
                  <c16:uniqueId val="{00000003-A336-4AAE-8FC6-3D2FDB3CC579}"/>
                </c:ext>
              </c:extLst>
            </c:dLbl>
            <c:dLbl>
              <c:idx val="2"/>
              <c:layout>
                <c:manualLayout>
                  <c:x val="-8.334068162236434E-2"/>
                  <c:y val="-6.2295728747059874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3978"/>
                        <a:gd name="adj2" fmla="val 112624"/>
                      </a:avLst>
                    </a:prstGeom>
                    <a:noFill/>
                    <a:ln>
                      <a:noFill/>
                    </a:ln>
                  </c15:spPr>
                </c:ext>
                <c:ext xmlns:c16="http://schemas.microsoft.com/office/drawing/2014/chart" uri="{C3380CC4-5D6E-409C-BE32-E72D297353CC}">
                  <c16:uniqueId val="{00000005-A336-4AAE-8FC6-3D2FDB3CC57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50</c:v>
                </c:pt>
                <c:pt idx="1">
                  <c:v>36.11</c:v>
                </c:pt>
                <c:pt idx="2">
                  <c:v>14</c:v>
                </c:pt>
              </c:numCache>
            </c:numRef>
          </c:val>
          <c:extLst>
            <c:ext xmlns:c16="http://schemas.microsoft.com/office/drawing/2014/chart" uri="{C3380CC4-5D6E-409C-BE32-E72D297353CC}">
              <c16:uniqueId val="{00000006-A336-4AAE-8FC6-3D2FDB3CC579}"/>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26</a:t>
            </a:r>
            <a:r>
              <a:rPr lang="en-US" baseline="0" dirty="0"/>
              <a:t> to further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758-4F09-AE48-946155E8A59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758-4F09-AE48-946155E8A59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8758-4F09-AE48-946155E8A597}"/>
              </c:ext>
            </c:extLst>
          </c:dPt>
          <c:dLbls>
            <c:dLbl>
              <c:idx val="0"/>
              <c:layout>
                <c:manualLayout>
                  <c:x val="-0.18019938718383249"/>
                  <c:y val="-0.19740063908776626"/>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8758-4F09-AE48-946155E8A597}"/>
                </c:ext>
              </c:extLst>
            </c:dLbl>
            <c:dLbl>
              <c:idx val="1"/>
              <c:layout>
                <c:manualLayout>
                  <c:x val="0.18966689343732929"/>
                  <c:y val="-6.8187184000091855E-2"/>
                </c:manualLayout>
              </c:layout>
              <c:spPr>
                <a:xfrm>
                  <a:off x="3857598" y="4211449"/>
                  <a:ext cx="1220545" cy="610757"/>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7643"/>
                        <a:gd name="adj2" fmla="val -53354"/>
                      </a:avLst>
                    </a:prstGeom>
                    <a:noFill/>
                    <a:ln>
                      <a:noFill/>
                    </a:ln>
                  </c15:spPr>
                  <c15:layout>
                    <c:manualLayout>
                      <c:w val="0.2220285120182704"/>
                      <c:h val="0.15988155589872577"/>
                    </c:manualLayout>
                  </c15:layout>
                </c:ext>
                <c:ext xmlns:c16="http://schemas.microsoft.com/office/drawing/2014/chart" uri="{C3380CC4-5D6E-409C-BE32-E72D297353CC}">
                  <c16:uniqueId val="{00000003-8758-4F09-AE48-946155E8A597}"/>
                </c:ext>
              </c:extLst>
            </c:dLbl>
            <c:dLbl>
              <c:idx val="2"/>
              <c:layout>
                <c:manualLayout>
                  <c:x val="0.12937391900377718"/>
                  <c:y val="-0.1749119586853625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42"/>
                        <a:gd name="adj2" fmla="val 133008"/>
                      </a:avLst>
                    </a:prstGeom>
                    <a:noFill/>
                    <a:ln>
                      <a:noFill/>
                    </a:ln>
                  </c15:spPr>
                </c:ext>
                <c:ext xmlns:c16="http://schemas.microsoft.com/office/drawing/2014/chart" uri="{C3380CC4-5D6E-409C-BE32-E72D297353CC}">
                  <c16:uniqueId val="{00000005-8758-4F09-AE48-946155E8A59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33.33</c:v>
                </c:pt>
                <c:pt idx="1">
                  <c:v>33.340000000000003</c:v>
                </c:pt>
                <c:pt idx="2">
                  <c:v>33.33</c:v>
                </c:pt>
              </c:numCache>
            </c:numRef>
          </c:val>
          <c:extLst>
            <c:ext xmlns:c16="http://schemas.microsoft.com/office/drawing/2014/chart" uri="{C3380CC4-5D6E-409C-BE32-E72D297353CC}">
              <c16:uniqueId val="{00000006-8758-4F09-AE48-946155E8A597}"/>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985-4DDD-8568-ED7F52954FE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985-4DDD-8568-ED7F52954FE5}"/>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1985-4DDD-8568-ED7F52954FE5}"/>
              </c:ext>
            </c:extLst>
          </c:dPt>
          <c:dLbls>
            <c:dLbl>
              <c:idx val="0"/>
              <c:layout>
                <c:manualLayout>
                  <c:x val="-0.18019938718383249"/>
                  <c:y val="-0.19740063908776626"/>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1985-4DDD-8568-ED7F52954FE5}"/>
                </c:ext>
              </c:extLst>
            </c:dLbl>
            <c:dLbl>
              <c:idx val="1"/>
              <c:layout>
                <c:manualLayout>
                  <c:x val="3.1196541394196791E-2"/>
                  <c:y val="7.4786175541169619E-2"/>
                </c:manualLayout>
              </c:layout>
              <c:spPr>
                <a:xfrm>
                  <a:off x="171494" y="4080677"/>
                  <a:ext cx="1220545" cy="610757"/>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1058"/>
                        <a:gd name="adj2" fmla="val -77118"/>
                      </a:avLst>
                    </a:prstGeom>
                    <a:noFill/>
                    <a:ln>
                      <a:noFill/>
                    </a:ln>
                  </c15:spPr>
                  <c15:layout>
                    <c:manualLayout>
                      <c:w val="0.22202852920481608"/>
                      <c:h val="0.12016727013587845"/>
                    </c:manualLayout>
                  </c15:layout>
                </c:ext>
                <c:ext xmlns:c16="http://schemas.microsoft.com/office/drawing/2014/chart" uri="{C3380CC4-5D6E-409C-BE32-E72D297353CC}">
                  <c16:uniqueId val="{00000003-1985-4DDD-8568-ED7F52954FE5}"/>
                </c:ext>
              </c:extLst>
            </c:dLbl>
            <c:dLbl>
              <c:idx val="2"/>
              <c:layout>
                <c:manualLayout>
                  <c:x val="3.2343479750944246E-2"/>
                  <c:y val="-4.9974845338675002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42"/>
                        <a:gd name="adj2" fmla="val 133008"/>
                      </a:avLst>
                    </a:prstGeom>
                    <a:noFill/>
                    <a:ln>
                      <a:noFill/>
                    </a:ln>
                  </c15:spPr>
                </c:ext>
                <c:ext xmlns:c16="http://schemas.microsoft.com/office/drawing/2014/chart" uri="{C3380CC4-5D6E-409C-BE32-E72D297353CC}">
                  <c16:uniqueId val="{00000005-1985-4DDD-8568-ED7F52954F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40</c:v>
                </c:pt>
                <c:pt idx="1">
                  <c:v>44</c:v>
                </c:pt>
                <c:pt idx="2">
                  <c:v>16</c:v>
                </c:pt>
              </c:numCache>
            </c:numRef>
          </c:val>
          <c:extLst>
            <c:ext xmlns:c16="http://schemas.microsoft.com/office/drawing/2014/chart" uri="{C3380CC4-5D6E-409C-BE32-E72D297353CC}">
              <c16:uniqueId val="{00000006-1985-4DDD-8568-ED7F52954FE5}"/>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40A-4F98-9958-329D49D2D7C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40A-4F98-9958-329D49D2D7C2}"/>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540A-4F98-9958-329D49D2D7C2}"/>
              </c:ext>
            </c:extLst>
          </c:dPt>
          <c:dLbls>
            <c:dLbl>
              <c:idx val="0"/>
              <c:layout>
                <c:manualLayout>
                  <c:x val="-0.15016615598652699"/>
                  <c:y val="-0.25237296896030875"/>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432"/>
                        <a:gd name="adj2" fmla="val 110547"/>
                      </a:avLst>
                    </a:prstGeom>
                    <a:noFill/>
                    <a:ln>
                      <a:noFill/>
                    </a:ln>
                  </c15:spPr>
                </c:ext>
                <c:ext xmlns:c16="http://schemas.microsoft.com/office/drawing/2014/chart" uri="{C3380CC4-5D6E-409C-BE32-E72D297353CC}">
                  <c16:uniqueId val="{00000001-540A-4F98-9958-329D49D2D7C2}"/>
                </c:ext>
              </c:extLst>
            </c:dLbl>
            <c:dLbl>
              <c:idx val="1"/>
              <c:layout>
                <c:manualLayout>
                  <c:x val="6.3540021145141096E-2"/>
                  <c:y val="7.9783660075037038E-2"/>
                </c:manualLayout>
              </c:layout>
              <c:spPr>
                <a:xfrm>
                  <a:off x="387394" y="4067977"/>
                  <a:ext cx="1220545" cy="610757"/>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0026"/>
                        <a:gd name="adj2" fmla="val -85208"/>
                      </a:avLst>
                    </a:prstGeom>
                    <a:noFill/>
                    <a:ln>
                      <a:noFill/>
                    </a:ln>
                  </c15:spPr>
                  <c15:layout>
                    <c:manualLayout>
                      <c:w val="0.22202852920481608"/>
                      <c:h val="0.12016727013587845"/>
                    </c:manualLayout>
                  </c15:layout>
                </c:ext>
                <c:ext xmlns:c16="http://schemas.microsoft.com/office/drawing/2014/chart" uri="{C3380CC4-5D6E-409C-BE32-E72D297353CC}">
                  <c16:uniqueId val="{00000003-540A-4F98-9958-329D49D2D7C2}"/>
                </c:ext>
              </c:extLst>
            </c:dLbl>
            <c:dLbl>
              <c:idx val="2"/>
              <c:layout>
                <c:manualLayout>
                  <c:x val="2.0792236982749901E-2"/>
                  <c:y val="-4.74761030717412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40A-4F98-9958-329D49D2D7C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48</c:v>
                </c:pt>
                <c:pt idx="1">
                  <c:v>28</c:v>
                </c:pt>
                <c:pt idx="2">
                  <c:v>24</c:v>
                </c:pt>
              </c:numCache>
            </c:numRef>
          </c:val>
          <c:extLst>
            <c:ext xmlns:c16="http://schemas.microsoft.com/office/drawing/2014/chart" uri="{C3380CC4-5D6E-409C-BE32-E72D297353CC}">
              <c16:uniqueId val="{00000006-540A-4F98-9958-329D49D2D7C2}"/>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12</a:t>
            </a:r>
            <a:r>
              <a:rPr lang="en-US" baseline="0" dirty="0"/>
              <a:t> to 17 years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985-4DDD-8568-ED7F52954FE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985-4DDD-8568-ED7F52954FE5}"/>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1985-4DDD-8568-ED7F52954FE5}"/>
              </c:ext>
            </c:extLst>
          </c:dPt>
          <c:dLbls>
            <c:dLbl>
              <c:idx val="0"/>
              <c:layout>
                <c:manualLayout>
                  <c:x val="-0.28968482490464054"/>
                  <c:y val="-1.4912094630197045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215"/>
                        <a:gd name="adj2" fmla="val 83103"/>
                      </a:avLst>
                    </a:prstGeom>
                    <a:noFill/>
                    <a:ln>
                      <a:noFill/>
                    </a:ln>
                  </c15:spPr>
                </c:ext>
                <c:ext xmlns:c16="http://schemas.microsoft.com/office/drawing/2014/chart" uri="{C3380CC4-5D6E-409C-BE32-E72D297353CC}">
                  <c16:uniqueId val="{00000001-1985-4DDD-8568-ED7F52954FE5}"/>
                </c:ext>
              </c:extLst>
            </c:dLbl>
            <c:dLbl>
              <c:idx val="1"/>
              <c:layout>
                <c:manualLayout>
                  <c:x val="-5.1614546360971278E-2"/>
                  <c:y val="-0.14497493369246334"/>
                </c:manualLayout>
              </c:layout>
              <c:spPr>
                <a:xfrm>
                  <a:off x="2936238" y="388102"/>
                  <a:ext cx="914114" cy="6389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77287"/>
                        <a:gd name="adj2" fmla="val 51079"/>
                      </a:avLst>
                    </a:prstGeom>
                    <a:noFill/>
                    <a:ln>
                      <a:noFill/>
                    </a:ln>
                  </c15:spPr>
                  <c15:layout>
                    <c:manualLayout>
                      <c:w val="0.22515666634317774"/>
                      <c:h val="0.16650058294344483"/>
                    </c:manualLayout>
                  </c15:layout>
                </c:ext>
                <c:ext xmlns:c16="http://schemas.microsoft.com/office/drawing/2014/chart" uri="{C3380CC4-5D6E-409C-BE32-E72D297353CC}">
                  <c16:uniqueId val="{00000003-1985-4DDD-8568-ED7F52954FE5}"/>
                </c:ext>
              </c:extLst>
            </c:dLbl>
            <c:dLbl>
              <c:idx val="2"/>
              <c:layout>
                <c:manualLayout>
                  <c:x val="6.3682571648281158E-2"/>
                  <c:y val="0.1262537714121616"/>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768"/>
                        <a:gd name="adj2" fmla="val -86547"/>
                      </a:avLst>
                    </a:prstGeom>
                    <a:noFill/>
                    <a:ln>
                      <a:noFill/>
                    </a:ln>
                  </c15:spPr>
                </c:ext>
                <c:ext xmlns:c16="http://schemas.microsoft.com/office/drawing/2014/chart" uri="{C3380CC4-5D6E-409C-BE32-E72D297353CC}">
                  <c16:uniqueId val="{00000005-1985-4DDD-8568-ED7F52954FE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0</c:v>
                </c:pt>
                <c:pt idx="1">
                  <c:v>33</c:v>
                </c:pt>
                <c:pt idx="2">
                  <c:v>67</c:v>
                </c:pt>
              </c:numCache>
            </c:numRef>
          </c:val>
          <c:extLst>
            <c:ext xmlns:c16="http://schemas.microsoft.com/office/drawing/2014/chart" uri="{C3380CC4-5D6E-409C-BE32-E72D297353CC}">
              <c16:uniqueId val="{00000006-1985-4DDD-8568-ED7F52954FE5}"/>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18</a:t>
            </a:r>
            <a:r>
              <a:rPr lang="en-US" baseline="0" dirty="0"/>
              <a:t> to 25 year old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918491520484E-2"/>
          <c:y val="0.18961085925844018"/>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36-4AAE-8FC6-3D2FDB3CC57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36-4AAE-8FC6-3D2FDB3CC579}"/>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36-4AAE-8FC6-3D2FDB3CC579}"/>
              </c:ext>
            </c:extLst>
          </c:dPt>
          <c:dLbls>
            <c:dLbl>
              <c:idx val="0"/>
              <c:layout>
                <c:manualLayout>
                  <c:x val="-6.4457713511311354E-2"/>
                  <c:y val="-0.41047114442977606"/>
                </c:manualLayout>
              </c:layout>
              <c:spPr>
                <a:xfrm>
                  <a:off x="3108042" y="378482"/>
                  <a:ext cx="690167" cy="572657"/>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39063"/>
                        <a:gd name="adj2" fmla="val 88092"/>
                      </a:avLst>
                    </a:prstGeom>
                    <a:noFill/>
                    <a:ln>
                      <a:noFill/>
                    </a:ln>
                  </c15:spPr>
                  <c15:layout>
                    <c:manualLayout>
                      <c:w val="0.16999597527230953"/>
                      <c:h val="0.14922961300581483"/>
                    </c:manualLayout>
                  </c15:layout>
                </c:ext>
                <c:ext xmlns:c16="http://schemas.microsoft.com/office/drawing/2014/chart" uri="{C3380CC4-5D6E-409C-BE32-E72D297353CC}">
                  <c16:uniqueId val="{00000001-A336-4AAE-8FC6-3D2FDB3CC579}"/>
                </c:ext>
              </c:extLst>
            </c:dLbl>
            <c:dLbl>
              <c:idx val="1"/>
              <c:layout>
                <c:manualLayout>
                  <c:x val="3.12815432490735E-2"/>
                  <c:y val="0.2826780583422932"/>
                </c:manualLayout>
              </c:layout>
              <c:spPr>
                <a:xfrm>
                  <a:off x="0" y="3051131"/>
                  <a:ext cx="1104614" cy="423032"/>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7073"/>
                        <a:gd name="adj2" fmla="val -97308"/>
                      </a:avLst>
                    </a:prstGeom>
                    <a:noFill/>
                    <a:ln>
                      <a:noFill/>
                    </a:ln>
                  </c15:spPr>
                  <c15:layout>
                    <c:manualLayout>
                      <c:w val="0.27207898121678797"/>
                      <c:h val="0.11023885306333264"/>
                    </c:manualLayout>
                  </c15:layout>
                </c:ext>
                <c:ext xmlns:c16="http://schemas.microsoft.com/office/drawing/2014/chart" uri="{C3380CC4-5D6E-409C-BE32-E72D297353CC}">
                  <c16:uniqueId val="{00000003-A336-4AAE-8FC6-3D2FDB3CC579}"/>
                </c:ext>
              </c:extLst>
            </c:dLbl>
            <c:dLbl>
              <c:idx val="2"/>
              <c:layout>
                <c:manualLayout>
                  <c:x val="-0.11775037919634514"/>
                  <c:y val="3.894541700130958E-3"/>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19496"/>
                        <a:gd name="adj2" fmla="val 50251"/>
                      </a:avLst>
                    </a:prstGeom>
                    <a:noFill/>
                    <a:ln>
                      <a:noFill/>
                    </a:ln>
                  </c15:spPr>
                </c:ext>
                <c:ext xmlns:c16="http://schemas.microsoft.com/office/drawing/2014/chart" uri="{C3380CC4-5D6E-409C-BE32-E72D297353CC}">
                  <c16:uniqueId val="{00000005-A336-4AAE-8FC6-3D2FDB3CC57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53</c:v>
                </c:pt>
                <c:pt idx="1">
                  <c:v>42</c:v>
                </c:pt>
                <c:pt idx="2">
                  <c:v>5</c:v>
                </c:pt>
              </c:numCache>
            </c:numRef>
          </c:val>
          <c:extLst>
            <c:ext xmlns:c16="http://schemas.microsoft.com/office/drawing/2014/chart" uri="{C3380CC4-5D6E-409C-BE32-E72D297353CC}">
              <c16:uniqueId val="{00000006-A336-4AAE-8FC6-3D2FDB3CC579}"/>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26</a:t>
            </a:r>
            <a:r>
              <a:rPr lang="en-US" baseline="0" dirty="0"/>
              <a:t> to further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6237805740138558E-2"/>
          <c:y val="0.17306332219912227"/>
          <c:w val="0.92967966242211031"/>
          <c:h val="0.7386471910856186"/>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758-4F09-AE48-946155E8A59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758-4F09-AE48-946155E8A597}"/>
              </c:ext>
            </c:extLst>
          </c:dPt>
          <c:dPt>
            <c:idx val="2"/>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8758-4F09-AE48-946155E8A597}"/>
              </c:ext>
            </c:extLst>
          </c:dPt>
          <c:dLbls>
            <c:dLbl>
              <c:idx val="0"/>
              <c:layout>
                <c:manualLayout>
                  <c:x val="0.21394802140544278"/>
                  <c:y val="-7.6233731916896294E-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9819"/>
                        <a:gd name="adj2" fmla="val 100567"/>
                      </a:avLst>
                    </a:prstGeom>
                    <a:noFill/>
                    <a:ln>
                      <a:noFill/>
                    </a:ln>
                  </c15:spPr>
                </c:ext>
                <c:ext xmlns:c16="http://schemas.microsoft.com/office/drawing/2014/chart" uri="{C3380CC4-5D6E-409C-BE32-E72D297353CC}">
                  <c16:uniqueId val="{00000001-8758-4F09-AE48-946155E8A597}"/>
                </c:ext>
              </c:extLst>
            </c:dLbl>
            <c:dLbl>
              <c:idx val="1"/>
              <c:layout>
                <c:manualLayout>
                  <c:x val="-0.70383472310415374"/>
                  <c:y val="0.14693119495327842"/>
                </c:manualLayout>
              </c:layout>
              <c:spPr>
                <a:xfrm>
                  <a:off x="72388" y="2958515"/>
                  <a:ext cx="1130014" cy="511933"/>
                </a:xfrm>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no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2126"/>
                        <a:gd name="adj2" fmla="val -72890"/>
                      </a:avLst>
                    </a:prstGeom>
                    <a:noFill/>
                    <a:ln>
                      <a:noFill/>
                    </a:ln>
                  </c15:spPr>
                  <c15:layout>
                    <c:manualLayout>
                      <c:w val="0.27833528986660266"/>
                      <c:h val="0.13340544771984941"/>
                    </c:manualLayout>
                  </c15:layout>
                </c:ext>
                <c:ext xmlns:c16="http://schemas.microsoft.com/office/drawing/2014/chart" uri="{C3380CC4-5D6E-409C-BE32-E72D297353CC}">
                  <c16:uniqueId val="{00000003-8758-4F09-AE48-946155E8A597}"/>
                </c:ext>
              </c:extLst>
            </c:dLbl>
            <c:dLbl>
              <c:idx val="2"/>
              <c:layout>
                <c:manualLayout>
                  <c:x val="0.12937391900377718"/>
                  <c:y val="-0.17491195868536252"/>
                </c:manualLayout>
              </c:layout>
              <c:spPr>
                <a:solidFill>
                  <a:prstClr val="white"/>
                </a:solidFill>
                <a:ln w="9525" cap="flat" cmpd="sng" algn="ctr">
                  <a:solidFill>
                    <a:prstClr val="black">
                      <a:lumMod val="25000"/>
                      <a:lumOff val="75000"/>
                    </a:prst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842"/>
                        <a:gd name="adj2" fmla="val 133008"/>
                      </a:avLst>
                    </a:prstGeom>
                    <a:noFill/>
                    <a:ln>
                      <a:noFill/>
                    </a:ln>
                  </c15:spPr>
                </c:ext>
                <c:ext xmlns:c16="http://schemas.microsoft.com/office/drawing/2014/chart" uri="{C3380CC4-5D6E-409C-BE32-E72D297353CC}">
                  <c16:uniqueId val="{00000005-8758-4F09-AE48-946155E8A597}"/>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Good Learner</c:v>
                </c:pt>
                <c:pt idx="1">
                  <c:v>Average Learner</c:v>
                </c:pt>
                <c:pt idx="2">
                  <c:v>Bad Learner</c:v>
                </c:pt>
              </c:strCache>
            </c:strRef>
          </c:cat>
          <c:val>
            <c:numRef>
              <c:f>Sheet1!$B$2:$B$4</c:f>
              <c:numCache>
                <c:formatCode>General</c:formatCode>
                <c:ptCount val="3"/>
                <c:pt idx="0">
                  <c:v>0</c:v>
                </c:pt>
                <c:pt idx="1">
                  <c:v>67</c:v>
                </c:pt>
                <c:pt idx="2">
                  <c:v>33.33</c:v>
                </c:pt>
              </c:numCache>
            </c:numRef>
          </c:val>
          <c:extLst>
            <c:ext xmlns:c16="http://schemas.microsoft.com/office/drawing/2014/chart" uri="{C3380CC4-5D6E-409C-BE32-E72D297353CC}">
              <c16:uniqueId val="{00000006-8758-4F09-AE48-946155E8A597}"/>
            </c:ext>
          </c:extLst>
        </c:ser>
        <c:dLbls>
          <c:showLegendKey val="0"/>
          <c:showVal val="0"/>
          <c:showCatName val="0"/>
          <c:showSerName val="0"/>
          <c:showPercent val="0"/>
          <c:showBubbleSize val="0"/>
          <c:showLeaderLines val="0"/>
        </c:dLbls>
      </c:pie3DChart>
      <c:spPr>
        <a:noFill/>
        <a:ln>
          <a:noFill/>
        </a:ln>
        <a:effectLst/>
      </c:spPr>
    </c:plotArea>
    <c:legend>
      <c:legendPos val="b"/>
      <c:layout>
        <c:manualLayout>
          <c:xMode val="edge"/>
          <c:yMode val="edge"/>
          <c:x val="4.9999975368863581E-2"/>
          <c:y val="0.87724352055383381"/>
          <c:w val="0.89999980295090865"/>
          <c:h val="0.12275647944616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6.xml" /><Relationship Id="rId4" Type="http://schemas.openxmlformats.org/officeDocument/2006/relationships/chart" Target="../charts/char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chart" Target="../charts/chart6.xml" /><Relationship Id="rId2" Type="http://schemas.openxmlformats.org/officeDocument/2006/relationships/chart" Target="../charts/chart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chart" Target="../charts/chart8.xml" /><Relationship Id="rId2" Type="http://schemas.openxmlformats.org/officeDocument/2006/relationships/chart" Target="../charts/chart7.xml" /><Relationship Id="rId1" Type="http://schemas.openxmlformats.org/officeDocument/2006/relationships/slideLayout" Target="../slideLayouts/slideLayout6.xml" /><Relationship Id="rId4" Type="http://schemas.openxmlformats.org/officeDocument/2006/relationships/chart" Target="../charts/char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chart" Target="../charts/chart11.xml" /><Relationship Id="rId2" Type="http://schemas.openxmlformats.org/officeDocument/2006/relationships/chart" Target="../charts/chart10.xml" /><Relationship Id="rId1" Type="http://schemas.openxmlformats.org/officeDocument/2006/relationships/slideLayout" Target="../slideLayouts/slideLayout6.xml" /><Relationship Id="rId4" Type="http://schemas.openxmlformats.org/officeDocument/2006/relationships/chart" Target="../charts/char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a:t>Learning new things</a:t>
            </a:r>
          </a:p>
        </p:txBody>
      </p:sp>
      <p:sp>
        <p:nvSpPr>
          <p:cNvPr id="3" name="Subtitle 2"/>
          <p:cNvSpPr>
            <a:spLocks noGrp="1"/>
          </p:cNvSpPr>
          <p:nvPr>
            <p:ph type="subTitle" idx="1"/>
          </p:nvPr>
        </p:nvSpPr>
        <p:spPr/>
        <p:txBody>
          <a:bodyPr/>
          <a:lstStyle/>
          <a:p>
            <a:pPr algn="ctr"/>
            <a:r>
              <a:rPr lang="en-US" dirty="0"/>
              <a:t>“you have to run with the world or run forward, if you fall behind you can’t even run </a:t>
            </a:r>
            <a:r>
              <a:rPr lang="en-US"/>
              <a:t>with it</a:t>
            </a:r>
            <a:r>
              <a:rPr lang="en-GB"/>
              <a:t>.</a:t>
            </a:r>
            <a:r>
              <a:rPr lang="en-US"/>
              <a:t>”</a:t>
            </a:r>
            <a:endParaRPr lang="en-US" dirty="0"/>
          </a:p>
        </p:txBody>
      </p:sp>
      <p:sp>
        <p:nvSpPr>
          <p:cNvPr id="4" name="Subtitle 2"/>
          <p:cNvSpPr txBox="1">
            <a:spLocks/>
          </p:cNvSpPr>
          <p:nvPr/>
        </p:nvSpPr>
        <p:spPr>
          <a:xfrm>
            <a:off x="8375147" y="5210629"/>
            <a:ext cx="3308853" cy="110308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400" dirty="0"/>
              <a:t>Survey and data collect by</a:t>
            </a:r>
          </a:p>
          <a:p>
            <a:r>
              <a:rPr lang="en-US" sz="1400" dirty="0"/>
              <a:t>Muhammad Fahad (FA19-BSSE-0014)</a:t>
            </a:r>
          </a:p>
          <a:p>
            <a:r>
              <a:rPr lang="en-US" sz="1400" dirty="0"/>
              <a:t>Ahmed Amin (FA19-BSSE-0063)</a:t>
            </a:r>
          </a:p>
        </p:txBody>
      </p:sp>
      <p:sp>
        <p:nvSpPr>
          <p:cNvPr id="5" name="Subtitle 2"/>
          <p:cNvSpPr txBox="1">
            <a:spLocks/>
          </p:cNvSpPr>
          <p:nvPr/>
        </p:nvSpPr>
        <p:spPr>
          <a:xfrm>
            <a:off x="465077" y="4029986"/>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dirty="0">
                <a:solidFill>
                  <a:schemeClr val="accent4"/>
                </a:solidFill>
              </a:rPr>
              <a:t>A Psychological based survey &amp; data collection to know the facts and figures</a:t>
            </a:r>
          </a:p>
          <a:p>
            <a:pPr algn="ctr"/>
            <a:r>
              <a:rPr lang="en-US" dirty="0">
                <a:solidFill>
                  <a:schemeClr val="accent4"/>
                </a:solidFill>
              </a:rPr>
              <a:t>About  the thinking of people </a:t>
            </a:r>
            <a:r>
              <a:rPr lang="en-US">
                <a:solidFill>
                  <a:schemeClr val="accent4"/>
                </a:solidFill>
              </a:rPr>
              <a:t>of Pakistan</a:t>
            </a:r>
            <a:r>
              <a:rPr lang="en-GB">
                <a:solidFill>
                  <a:schemeClr val="accent4"/>
                </a:solidFill>
              </a:rPr>
              <a:t>.</a:t>
            </a:r>
            <a:endParaRPr lang="en-US" dirty="0">
              <a:solidFill>
                <a:schemeClr val="accent4"/>
              </a:solidFill>
            </a:endParaRPr>
          </a:p>
        </p:txBody>
      </p:sp>
    </p:spTree>
    <p:extLst>
      <p:ext uri="{BB962C8B-B14F-4D97-AF65-F5344CB8AC3E}">
        <p14:creationId xmlns:p14="http://schemas.microsoft.com/office/powerpoint/2010/main" val="124428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542A5-F1E8-894F-A236-77DCB7093ADE}"/>
              </a:ext>
            </a:extLst>
          </p:cNvPr>
          <p:cNvSpPr>
            <a:spLocks noGrp="1"/>
          </p:cNvSpPr>
          <p:nvPr>
            <p:ph sz="half" idx="1"/>
          </p:nvPr>
        </p:nvSpPr>
        <p:spPr>
          <a:xfrm>
            <a:off x="564643" y="2212671"/>
            <a:ext cx="3328465" cy="4318758"/>
          </a:xfrm>
        </p:spPr>
        <p:txBody>
          <a:bodyPr anchor="t"/>
          <a:lstStyle/>
          <a:p>
            <a:pPr marL="0" indent="0" algn="ctr">
              <a:buNone/>
            </a:pPr>
            <a:r>
              <a:rPr lang="en-GB" dirty="0">
                <a:solidFill>
                  <a:schemeClr val="accent2"/>
                </a:solidFill>
              </a:rPr>
              <a:t>12 to 17 year old</a:t>
            </a:r>
          </a:p>
          <a:p>
            <a:pPr marL="0" indent="0">
              <a:buNone/>
            </a:pPr>
            <a:r>
              <a:rPr lang="en-GB" dirty="0"/>
              <a:t>In Pakistan this is a surprise that from the age 12 to 17 females try to explore new things and they have much time out of their daily life it maybe because the males mainly involve in the sports activities while female are not and they consume their that time in learning new things at that age that’s why there are 0% bad learner.</a:t>
            </a:r>
          </a:p>
          <a:p>
            <a:pPr marL="0" indent="0">
              <a:buNone/>
            </a:pPr>
            <a:endParaRPr lang="en-GB" dirty="0"/>
          </a:p>
        </p:txBody>
      </p:sp>
      <p:sp>
        <p:nvSpPr>
          <p:cNvPr id="6" name="Content Placeholder 2">
            <a:extLst>
              <a:ext uri="{FF2B5EF4-FFF2-40B4-BE49-F238E27FC236}">
                <a16:creationId xmlns:a16="http://schemas.microsoft.com/office/drawing/2014/main" id="{38452376-6D9E-F545-9E5A-F9E2501CD64C}"/>
              </a:ext>
            </a:extLst>
          </p:cNvPr>
          <p:cNvSpPr>
            <a:spLocks noGrp="1"/>
          </p:cNvSpPr>
          <p:nvPr>
            <p:ph sz="half" idx="1"/>
          </p:nvPr>
        </p:nvSpPr>
        <p:spPr>
          <a:xfrm>
            <a:off x="4431767" y="2212671"/>
            <a:ext cx="3328465" cy="4318758"/>
          </a:xfrm>
        </p:spPr>
        <p:txBody>
          <a:bodyPr anchor="t"/>
          <a:lstStyle/>
          <a:p>
            <a:pPr marL="0" indent="0" algn="ctr">
              <a:buNone/>
            </a:pPr>
            <a:r>
              <a:rPr lang="en-GB" dirty="0">
                <a:solidFill>
                  <a:schemeClr val="accent2"/>
                </a:solidFill>
              </a:rPr>
              <a:t>18 to 25 year old</a:t>
            </a:r>
          </a:p>
          <a:p>
            <a:pPr marL="0" indent="0">
              <a:buNone/>
            </a:pPr>
            <a:r>
              <a:rPr lang="en-US" dirty="0"/>
              <a:t>At the age from 18 to 25 many girls are bad learner because the learning process toward different thing stops and it focus mainly on the one thing. It can be their field or it can be their other things that they are bound to. That’s why they are not good leaner at that age.</a:t>
            </a:r>
          </a:p>
        </p:txBody>
      </p:sp>
      <p:sp>
        <p:nvSpPr>
          <p:cNvPr id="8" name="Content Placeholder 2">
            <a:extLst>
              <a:ext uri="{FF2B5EF4-FFF2-40B4-BE49-F238E27FC236}">
                <a16:creationId xmlns:a16="http://schemas.microsoft.com/office/drawing/2014/main" id="{26D519EB-DD62-034D-9A79-F347FE72D092}"/>
              </a:ext>
            </a:extLst>
          </p:cNvPr>
          <p:cNvSpPr>
            <a:spLocks noGrp="1"/>
          </p:cNvSpPr>
          <p:nvPr>
            <p:ph sz="half" idx="1"/>
          </p:nvPr>
        </p:nvSpPr>
        <p:spPr>
          <a:xfrm>
            <a:off x="8298894" y="2212671"/>
            <a:ext cx="3328465" cy="4318758"/>
          </a:xfrm>
        </p:spPr>
        <p:txBody>
          <a:bodyPr anchor="t"/>
          <a:lstStyle/>
          <a:p>
            <a:pPr marL="0" indent="0" algn="ctr">
              <a:buNone/>
            </a:pPr>
            <a:r>
              <a:rPr lang="en-GB" dirty="0">
                <a:solidFill>
                  <a:schemeClr val="accent2"/>
                </a:solidFill>
              </a:rPr>
              <a:t>26 to further</a:t>
            </a:r>
          </a:p>
          <a:p>
            <a:pPr marL="0" indent="0">
              <a:buNone/>
            </a:pPr>
            <a:r>
              <a:rPr lang="en-GB" dirty="0"/>
              <a:t>Surprisingly after 25 females have a good learning process. It is because of some factors mainly because they are free of their most of the things and toward a new life and the other reason which is completely unexpected is due to Covid-19. It means many female teachers has learned basic video editing and other things very better than the male of 25 above</a:t>
            </a:r>
            <a:endParaRPr lang="en-US" dirty="0"/>
          </a:p>
        </p:txBody>
      </p:sp>
      <p:sp>
        <p:nvSpPr>
          <p:cNvPr id="4" name="Title 1">
            <a:extLst>
              <a:ext uri="{FF2B5EF4-FFF2-40B4-BE49-F238E27FC236}">
                <a16:creationId xmlns:a16="http://schemas.microsoft.com/office/drawing/2014/main" id="{B3124F82-7286-D341-BD68-7C270A7C590C}"/>
              </a:ext>
            </a:extLst>
          </p:cNvPr>
          <p:cNvSpPr txBox="1">
            <a:spLocks noGrp="1"/>
          </p:cNvSpPr>
          <p:nvPr>
            <p:ph type="title"/>
          </p:nvPr>
        </p:nvSpPr>
        <p:spPr>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a:t>Fe</a:t>
            </a:r>
            <a:r>
              <a:rPr lang="en-US"/>
              <a:t>Male’s ratio comparison on basis of ages</a:t>
            </a:r>
            <a:r>
              <a:rPr lang="en-GB"/>
              <a:t>(Reason)</a:t>
            </a:r>
            <a:endParaRPr lang="en-US" dirty="0"/>
          </a:p>
        </p:txBody>
      </p:sp>
    </p:spTree>
    <p:extLst>
      <p:ext uri="{BB962C8B-B14F-4D97-AF65-F5344CB8AC3E}">
        <p14:creationId xmlns:p14="http://schemas.microsoft.com/office/powerpoint/2010/main" val="108195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5631-2549-7E4D-97D9-899EF040204A}"/>
              </a:ext>
            </a:extLst>
          </p:cNvPr>
          <p:cNvSpPr>
            <a:spLocks noGrp="1"/>
          </p:cNvSpPr>
          <p:nvPr>
            <p:ph type="ctrTitle"/>
          </p:nvPr>
        </p:nvSpPr>
        <p:spPr>
          <a:xfrm>
            <a:off x="599224" y="704066"/>
            <a:ext cx="10993549" cy="1475013"/>
          </a:xfrm>
        </p:spPr>
        <p:txBody>
          <a:bodyPr>
            <a:normAutofit/>
          </a:bodyPr>
          <a:lstStyle/>
          <a:p>
            <a:pPr algn="ctr"/>
            <a:r>
              <a:rPr lang="en-GB" sz="4800"/>
              <a:t>Thank you</a:t>
            </a:r>
            <a:endParaRPr lang="en-US" sz="4800"/>
          </a:p>
        </p:txBody>
      </p:sp>
      <p:sp>
        <p:nvSpPr>
          <p:cNvPr id="3" name="Content Placeholder 2">
            <a:extLst>
              <a:ext uri="{FF2B5EF4-FFF2-40B4-BE49-F238E27FC236}">
                <a16:creationId xmlns:a16="http://schemas.microsoft.com/office/drawing/2014/main" id="{F1800C50-7DA7-B342-BEC7-9C5687A1D858}"/>
              </a:ext>
            </a:extLst>
          </p:cNvPr>
          <p:cNvSpPr>
            <a:spLocks noGrp="1"/>
          </p:cNvSpPr>
          <p:nvPr>
            <p:ph type="subTitle" idx="1"/>
          </p:nvPr>
        </p:nvSpPr>
        <p:spPr/>
        <p:txBody>
          <a:bodyPr/>
          <a:lstStyle/>
          <a:p>
            <a:pPr algn="ctr"/>
            <a:r>
              <a:rPr lang="en-GB"/>
              <a:t>“And special thanks to those poeple who supported in filling these forms and help us by sharing our form to as many people as they can."</a:t>
            </a:r>
            <a:endParaRPr lang="en-US"/>
          </a:p>
        </p:txBody>
      </p:sp>
      <p:sp>
        <p:nvSpPr>
          <p:cNvPr id="6" name="Content Placeholder 2">
            <a:extLst>
              <a:ext uri="{FF2B5EF4-FFF2-40B4-BE49-F238E27FC236}">
                <a16:creationId xmlns:a16="http://schemas.microsoft.com/office/drawing/2014/main" id="{818D6EB2-F9FD-0B4A-899C-BD4659F60F30}"/>
              </a:ext>
            </a:extLst>
          </p:cNvPr>
          <p:cNvSpPr>
            <a:spLocks noGrp="1"/>
          </p:cNvSpPr>
          <p:nvPr>
            <p:ph type="subTitle" idx="1"/>
          </p:nvPr>
        </p:nvSpPr>
        <p:spPr>
          <a:xfrm>
            <a:off x="599227" y="4139638"/>
            <a:ext cx="10993546" cy="751267"/>
          </a:xfrm>
        </p:spPr>
        <p:txBody>
          <a:bodyPr>
            <a:normAutofit/>
          </a:bodyPr>
          <a:lstStyle/>
          <a:p>
            <a:pPr algn="ctr"/>
            <a:r>
              <a:rPr lang="en-GB">
                <a:solidFill>
                  <a:schemeClr val="accent4"/>
                </a:solidFill>
              </a:rPr>
              <a:t>And thanks to the team members for being so supportive</a:t>
            </a:r>
          </a:p>
          <a:p>
            <a:pPr algn="ctr"/>
            <a:r>
              <a:rPr lang="en-GB">
                <a:solidFill>
                  <a:schemeClr val="accent4"/>
                </a:solidFill>
              </a:rPr>
              <a:t>In giving ideas  for topic &amp; research &amp; also in collecting Data?</a:t>
            </a:r>
          </a:p>
        </p:txBody>
      </p:sp>
    </p:spTree>
    <p:extLst>
      <p:ext uri="{BB962C8B-B14F-4D97-AF65-F5344CB8AC3E}">
        <p14:creationId xmlns:p14="http://schemas.microsoft.com/office/powerpoint/2010/main" val="68022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3335-19A2-3449-B0F3-F03C4A243E39}"/>
              </a:ext>
            </a:extLst>
          </p:cNvPr>
          <p:cNvSpPr>
            <a:spLocks noGrp="1"/>
          </p:cNvSpPr>
          <p:nvPr>
            <p:ph type="title"/>
          </p:nvPr>
        </p:nvSpPr>
        <p:spPr/>
        <p:txBody>
          <a:bodyPr/>
          <a:lstStyle/>
          <a:p>
            <a:pPr algn="ctr"/>
            <a:r>
              <a:rPr lang="en-US"/>
              <a:t>Total Ratio of  the combine Male &amp; Female</a:t>
            </a:r>
          </a:p>
        </p:txBody>
      </p:sp>
      <p:sp>
        <p:nvSpPr>
          <p:cNvPr id="3" name="Content Placeholder 2">
            <a:extLst>
              <a:ext uri="{FF2B5EF4-FFF2-40B4-BE49-F238E27FC236}">
                <a16:creationId xmlns:a16="http://schemas.microsoft.com/office/drawing/2014/main" id="{C1CE5C12-C816-8043-A035-242CFB1C2BB1}"/>
              </a:ext>
            </a:extLst>
          </p:cNvPr>
          <p:cNvSpPr>
            <a:spLocks noGrp="1"/>
          </p:cNvSpPr>
          <p:nvPr>
            <p:ph idx="1"/>
          </p:nvPr>
        </p:nvSpPr>
        <p:spPr>
          <a:xfrm>
            <a:off x="581192" y="1977827"/>
            <a:ext cx="11029615" cy="1585988"/>
          </a:xfrm>
        </p:spPr>
        <p:txBody>
          <a:bodyPr anchor="t">
            <a:normAutofit lnSpcReduction="10000"/>
          </a:bodyPr>
          <a:lstStyle/>
          <a:p>
            <a:pPr marL="0" indent="0">
              <a:buNone/>
            </a:pPr>
            <a:r>
              <a:rPr lang="en-GB" dirty="0"/>
              <a:t>As we see the ratio both females and males of Pakistan have shown the great efforts in learning and that's why the percentage is increasing. Because of the reason we are developing country the ratio is not that much but still impressive that most of the people are good learner, some of them are average and less are bad. </a:t>
            </a:r>
          </a:p>
          <a:p>
            <a:pPr marL="0" indent="0" algn="ctr">
              <a:buNone/>
            </a:pPr>
            <a:r>
              <a:rPr lang="en-GB" b="1" dirty="0">
                <a:solidFill>
                  <a:schemeClr val="accent1"/>
                </a:solidFill>
              </a:rPr>
              <a:t>To make it clear in this survey the learning means learning in everyway because we took survey on the basis of learning </a:t>
            </a:r>
            <a:r>
              <a:rPr lang="en-GB" b="1">
                <a:solidFill>
                  <a:schemeClr val="accent1"/>
                </a:solidFill>
              </a:rPr>
              <a:t>new things.</a:t>
            </a:r>
            <a:endParaRPr lang="en-GB" b="1" dirty="0">
              <a:solidFill>
                <a:schemeClr val="accent1"/>
              </a:solidFill>
            </a:endParaRPr>
          </a:p>
          <a:p>
            <a:pPr marL="0" indent="0">
              <a:buNone/>
            </a:pPr>
            <a:endParaRPr lang="en-US" dirty="0"/>
          </a:p>
        </p:txBody>
      </p:sp>
      <p:graphicFrame>
        <p:nvGraphicFramePr>
          <p:cNvPr id="7" name="Chart 6">
            <a:extLst>
              <a:ext uri="{FF2B5EF4-FFF2-40B4-BE49-F238E27FC236}">
                <a16:creationId xmlns:a16="http://schemas.microsoft.com/office/drawing/2014/main" id="{C06AD978-28E7-D94F-9D5F-DFA0B7951054}"/>
              </a:ext>
            </a:extLst>
          </p:cNvPr>
          <p:cNvGraphicFramePr/>
          <p:nvPr>
            <p:extLst>
              <p:ext uri="{D42A27DB-BD31-4B8C-83A1-F6EECF244321}">
                <p14:modId xmlns:p14="http://schemas.microsoft.com/office/powerpoint/2010/main" val="2231640324"/>
              </p:ext>
            </p:extLst>
          </p:nvPr>
        </p:nvGraphicFramePr>
        <p:xfrm>
          <a:off x="3140171" y="2770821"/>
          <a:ext cx="5497244" cy="3892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769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ratio comparison on basis of ages</a:t>
            </a:r>
          </a:p>
        </p:txBody>
      </p:sp>
      <p:graphicFrame>
        <p:nvGraphicFramePr>
          <p:cNvPr id="8" name="Chart 7"/>
          <p:cNvGraphicFramePr/>
          <p:nvPr>
            <p:extLst>
              <p:ext uri="{D42A27DB-BD31-4B8C-83A1-F6EECF244321}">
                <p14:modId xmlns:p14="http://schemas.microsoft.com/office/powerpoint/2010/main" val="3587045539"/>
              </p:ext>
            </p:extLst>
          </p:nvPr>
        </p:nvGraphicFramePr>
        <p:xfrm>
          <a:off x="39760" y="2796842"/>
          <a:ext cx="4059902" cy="38374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879515175"/>
              </p:ext>
            </p:extLst>
          </p:nvPr>
        </p:nvGraphicFramePr>
        <p:xfrm>
          <a:off x="3967782" y="2796842"/>
          <a:ext cx="4059902" cy="38374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1892508582"/>
              </p:ext>
            </p:extLst>
          </p:nvPr>
        </p:nvGraphicFramePr>
        <p:xfrm>
          <a:off x="7895804" y="2796842"/>
          <a:ext cx="4059902" cy="38374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3638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5" grpId="0">
        <p:bldAsOne/>
      </p:bldGraphic>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4AEE-B94A-D641-B556-C6EE49611040}"/>
              </a:ext>
            </a:extLst>
          </p:cNvPr>
          <p:cNvSpPr>
            <a:spLocks noGrp="1"/>
          </p:cNvSpPr>
          <p:nvPr>
            <p:ph type="title"/>
          </p:nvPr>
        </p:nvSpPr>
        <p:spPr/>
        <p:txBody>
          <a:bodyPr/>
          <a:lstStyle/>
          <a:p>
            <a:pPr algn="ctr"/>
            <a:r>
              <a:rPr lang="en-US"/>
              <a:t>Total ratio comparison on basis of ages</a:t>
            </a:r>
            <a:r>
              <a:rPr lang="en-GB"/>
              <a:t> (Reason)</a:t>
            </a:r>
            <a:endParaRPr lang="en-US"/>
          </a:p>
        </p:txBody>
      </p:sp>
      <p:sp>
        <p:nvSpPr>
          <p:cNvPr id="3" name="Content Placeholder 2">
            <a:extLst>
              <a:ext uri="{FF2B5EF4-FFF2-40B4-BE49-F238E27FC236}">
                <a16:creationId xmlns:a16="http://schemas.microsoft.com/office/drawing/2014/main" id="{3FC542A5-F1E8-894F-A236-77DCB7093ADE}"/>
              </a:ext>
            </a:extLst>
          </p:cNvPr>
          <p:cNvSpPr>
            <a:spLocks noGrp="1"/>
          </p:cNvSpPr>
          <p:nvPr>
            <p:ph sz="half" idx="1"/>
          </p:nvPr>
        </p:nvSpPr>
        <p:spPr>
          <a:xfrm>
            <a:off x="564643" y="2212671"/>
            <a:ext cx="3328465" cy="4318758"/>
          </a:xfrm>
        </p:spPr>
        <p:txBody>
          <a:bodyPr anchor="t"/>
          <a:lstStyle/>
          <a:p>
            <a:pPr marL="0" indent="0" algn="ctr">
              <a:buNone/>
            </a:pPr>
            <a:r>
              <a:rPr lang="en-GB">
                <a:solidFill>
                  <a:schemeClr val="accent2"/>
                </a:solidFill>
              </a:rPr>
              <a:t>12 to 17 year old</a:t>
            </a:r>
          </a:p>
          <a:p>
            <a:pPr marL="0" indent="0" algn="ctr">
              <a:buNone/>
            </a:pPr>
            <a:r>
              <a:rPr lang="en-GB"/>
              <a:t>They are basically the one who is consider in our country just to study so they have no interaction with the technology or new things and even if they, have they have limited thinking of using it so most of the percentage is not good learner but there are bad and average learner.</a:t>
            </a:r>
            <a:endParaRPr lang="en-GB" dirty="0"/>
          </a:p>
        </p:txBody>
      </p:sp>
      <p:sp>
        <p:nvSpPr>
          <p:cNvPr id="6" name="Content Placeholder 2">
            <a:extLst>
              <a:ext uri="{FF2B5EF4-FFF2-40B4-BE49-F238E27FC236}">
                <a16:creationId xmlns:a16="http://schemas.microsoft.com/office/drawing/2014/main" id="{38452376-6D9E-F545-9E5A-F9E2501CD64C}"/>
              </a:ext>
            </a:extLst>
          </p:cNvPr>
          <p:cNvSpPr>
            <a:spLocks noGrp="1"/>
          </p:cNvSpPr>
          <p:nvPr>
            <p:ph sz="half" idx="1"/>
          </p:nvPr>
        </p:nvSpPr>
        <p:spPr>
          <a:xfrm>
            <a:off x="4431767" y="2212671"/>
            <a:ext cx="3328465" cy="4318758"/>
          </a:xfrm>
        </p:spPr>
        <p:txBody>
          <a:bodyPr anchor="t"/>
          <a:lstStyle/>
          <a:p>
            <a:pPr marL="0" indent="0" algn="ctr">
              <a:buNone/>
            </a:pPr>
            <a:r>
              <a:rPr lang="en-GB" dirty="0">
                <a:solidFill>
                  <a:schemeClr val="accent2"/>
                </a:solidFill>
              </a:rPr>
              <a:t>18 to 25 year old</a:t>
            </a:r>
          </a:p>
          <a:p>
            <a:pPr marL="0" indent="0" algn="ctr">
              <a:buNone/>
            </a:pPr>
            <a:r>
              <a:rPr lang="en-GB"/>
              <a:t>At the age from 18 to 25 people are more practical in there lives so they are at that stage where they learn things &amp; implement it that's why there are 50% people of that age who are good leaner,  very small amount of bad learner  and average number of average learner.</a:t>
            </a:r>
            <a:endParaRPr lang="en-GB" dirty="0"/>
          </a:p>
        </p:txBody>
      </p:sp>
      <p:sp>
        <p:nvSpPr>
          <p:cNvPr id="8" name="Content Placeholder 2">
            <a:extLst>
              <a:ext uri="{FF2B5EF4-FFF2-40B4-BE49-F238E27FC236}">
                <a16:creationId xmlns:a16="http://schemas.microsoft.com/office/drawing/2014/main" id="{26D519EB-DD62-034D-9A79-F347FE72D092}"/>
              </a:ext>
            </a:extLst>
          </p:cNvPr>
          <p:cNvSpPr>
            <a:spLocks noGrp="1"/>
          </p:cNvSpPr>
          <p:nvPr>
            <p:ph sz="half" idx="1"/>
          </p:nvPr>
        </p:nvSpPr>
        <p:spPr>
          <a:xfrm>
            <a:off x="8298894" y="2212671"/>
            <a:ext cx="3328465" cy="4318758"/>
          </a:xfrm>
        </p:spPr>
        <p:txBody>
          <a:bodyPr anchor="t"/>
          <a:lstStyle/>
          <a:p>
            <a:pPr marL="0" indent="0" algn="ctr">
              <a:buNone/>
            </a:pPr>
            <a:r>
              <a:rPr lang="en-GB" dirty="0">
                <a:solidFill>
                  <a:schemeClr val="accent2"/>
                </a:solidFill>
              </a:rPr>
              <a:t>26 to further</a:t>
            </a:r>
          </a:p>
          <a:p>
            <a:pPr marL="0" indent="0" algn="ctr">
              <a:buNone/>
            </a:pPr>
            <a:r>
              <a:rPr lang="en-GB" dirty="0"/>
              <a:t>After that age when the people are working in their professions there are the same ratio of people who learn good or bad or average because of their thinking that develop some think they should learn new things some not and </a:t>
            </a:r>
            <a:r>
              <a:rPr lang="en-GB"/>
              <a:t>some tries.</a:t>
            </a:r>
            <a:endParaRPr lang="en-GB" dirty="0"/>
          </a:p>
          <a:p>
            <a:pPr marL="0" indent="0" algn="ctr">
              <a:buNone/>
            </a:pPr>
            <a:endParaRPr lang="en-US" dirty="0"/>
          </a:p>
        </p:txBody>
      </p:sp>
    </p:spTree>
    <p:extLst>
      <p:ext uri="{BB962C8B-B14F-4D97-AF65-F5344CB8AC3E}">
        <p14:creationId xmlns:p14="http://schemas.microsoft.com/office/powerpoint/2010/main" val="35689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Total ratio Comparison of male &amp; female ratio</a:t>
            </a:r>
          </a:p>
        </p:txBody>
      </p:sp>
      <p:graphicFrame>
        <p:nvGraphicFramePr>
          <p:cNvPr id="8" name="Chart 7"/>
          <p:cNvGraphicFramePr/>
          <p:nvPr>
            <p:extLst>
              <p:ext uri="{D42A27DB-BD31-4B8C-83A1-F6EECF244321}">
                <p14:modId xmlns:p14="http://schemas.microsoft.com/office/powerpoint/2010/main" val="2486610762"/>
              </p:ext>
            </p:extLst>
          </p:nvPr>
        </p:nvGraphicFramePr>
        <p:xfrm>
          <a:off x="414820" y="1830562"/>
          <a:ext cx="5497244" cy="50825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3222323318"/>
              </p:ext>
            </p:extLst>
          </p:nvPr>
        </p:nvGraphicFramePr>
        <p:xfrm>
          <a:off x="6287084" y="1830561"/>
          <a:ext cx="5497244" cy="5082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986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Total ratio Comparison of male &amp; female ratio</a:t>
            </a:r>
            <a:r>
              <a:rPr lang="en-GB"/>
              <a:t>(Reason)</a:t>
            </a:r>
            <a:endParaRPr lang="en-US" dirty="0"/>
          </a:p>
        </p:txBody>
      </p:sp>
      <p:sp>
        <p:nvSpPr>
          <p:cNvPr id="3" name="Content Placeholder 2"/>
          <p:cNvSpPr>
            <a:spLocks noGrp="1"/>
          </p:cNvSpPr>
          <p:nvPr>
            <p:ph sz="half" idx="1"/>
          </p:nvPr>
        </p:nvSpPr>
        <p:spPr/>
        <p:txBody>
          <a:bodyPr/>
          <a:lstStyle/>
          <a:p>
            <a:pPr marL="0" indent="0">
              <a:buNone/>
            </a:pPr>
            <a:endParaRPr lang="en-US" dirty="0"/>
          </a:p>
          <a:p>
            <a:pPr marL="0" indent="0" algn="ctr">
              <a:buNone/>
            </a:pPr>
            <a:r>
              <a:rPr lang="en-US" dirty="0">
                <a:solidFill>
                  <a:schemeClr val="accent2"/>
                </a:solidFill>
              </a:rPr>
              <a:t>Male</a:t>
            </a:r>
          </a:p>
          <a:p>
            <a:pPr marL="0" indent="0">
              <a:buNone/>
            </a:pPr>
            <a:r>
              <a:rPr lang="en-US" dirty="0"/>
              <a:t>The male percentage is not bad but when we compare it to female ratio the total ratio of female is better than the males maybe because female wants to explore more and more but males are aware of most of </a:t>
            </a:r>
            <a:r>
              <a:rPr lang="en-US"/>
              <a:t>the things</a:t>
            </a:r>
            <a:r>
              <a:rPr lang="en-GB"/>
              <a:t>. </a:t>
            </a:r>
            <a:r>
              <a:rPr lang="en-US"/>
              <a:t>But </a:t>
            </a:r>
            <a:r>
              <a:rPr lang="en-US" dirty="0"/>
              <a:t>males have more average percentage because every male try its best to learn new way to be more responsible to fit in the society they have to play the role of the Householder.</a:t>
            </a:r>
          </a:p>
        </p:txBody>
      </p:sp>
      <p:sp>
        <p:nvSpPr>
          <p:cNvPr id="4" name="Content Placeholder 3"/>
          <p:cNvSpPr>
            <a:spLocks noGrp="1"/>
          </p:cNvSpPr>
          <p:nvPr>
            <p:ph sz="half" idx="2"/>
          </p:nvPr>
        </p:nvSpPr>
        <p:spPr/>
        <p:txBody>
          <a:bodyPr/>
          <a:lstStyle/>
          <a:p>
            <a:pPr marL="0" indent="0" algn="ctr">
              <a:buNone/>
            </a:pPr>
            <a:r>
              <a:rPr lang="en-US" dirty="0">
                <a:solidFill>
                  <a:schemeClr val="accent2"/>
                </a:solidFill>
              </a:rPr>
              <a:t>Female</a:t>
            </a:r>
          </a:p>
          <a:p>
            <a:pPr marL="0" indent="0">
              <a:buNone/>
            </a:pPr>
            <a:r>
              <a:rPr lang="en-US" dirty="0"/>
              <a:t>The Female no doubt has good percentage in good learning but when we look at the bad learning the percentage is more than the male. Because the females have to types as most in Pakistan. The first one who try their level best to do and learn everything and the second one who don’t try and the average has low percent maybe because they don’t try and bear up.</a:t>
            </a:r>
          </a:p>
        </p:txBody>
      </p:sp>
    </p:spTree>
    <p:extLst>
      <p:ext uri="{BB962C8B-B14F-4D97-AF65-F5344CB8AC3E}">
        <p14:creationId xmlns:p14="http://schemas.microsoft.com/office/powerpoint/2010/main" val="138256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Male’s ratio comparison on basis of ages</a:t>
            </a:r>
          </a:p>
        </p:txBody>
      </p:sp>
      <p:graphicFrame>
        <p:nvGraphicFramePr>
          <p:cNvPr id="8" name="Chart 7"/>
          <p:cNvGraphicFramePr/>
          <p:nvPr>
            <p:extLst>
              <p:ext uri="{D42A27DB-BD31-4B8C-83A1-F6EECF244321}">
                <p14:modId xmlns:p14="http://schemas.microsoft.com/office/powerpoint/2010/main" val="530631201"/>
              </p:ext>
            </p:extLst>
          </p:nvPr>
        </p:nvGraphicFramePr>
        <p:xfrm>
          <a:off x="39760" y="2796842"/>
          <a:ext cx="4059902" cy="38374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769612570"/>
              </p:ext>
            </p:extLst>
          </p:nvPr>
        </p:nvGraphicFramePr>
        <p:xfrm>
          <a:off x="3967782" y="2674186"/>
          <a:ext cx="4059902" cy="38374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1182143764"/>
              </p:ext>
            </p:extLst>
          </p:nvPr>
        </p:nvGraphicFramePr>
        <p:xfrm>
          <a:off x="7895804" y="2674186"/>
          <a:ext cx="4059902" cy="38374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486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5" grpId="0">
        <p:bldAsOne/>
      </p:bldGraphic>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542A5-F1E8-894F-A236-77DCB7093ADE}"/>
              </a:ext>
            </a:extLst>
          </p:cNvPr>
          <p:cNvSpPr>
            <a:spLocks noGrp="1"/>
          </p:cNvSpPr>
          <p:nvPr>
            <p:ph sz="half" idx="1"/>
          </p:nvPr>
        </p:nvSpPr>
        <p:spPr>
          <a:xfrm>
            <a:off x="564643" y="2212671"/>
            <a:ext cx="3328465" cy="4318758"/>
          </a:xfrm>
        </p:spPr>
        <p:txBody>
          <a:bodyPr anchor="t"/>
          <a:lstStyle/>
          <a:p>
            <a:pPr marL="0" indent="0" algn="ctr">
              <a:buNone/>
            </a:pPr>
            <a:r>
              <a:rPr lang="en-GB" dirty="0">
                <a:solidFill>
                  <a:schemeClr val="accent2"/>
                </a:solidFill>
              </a:rPr>
              <a:t>12 to 17 year old</a:t>
            </a:r>
          </a:p>
          <a:p>
            <a:pPr marL="0" indent="0">
              <a:buNone/>
            </a:pPr>
            <a:r>
              <a:rPr lang="en-GB" dirty="0"/>
              <a:t>If we see the ratio there are no one good learner at that age because the main reasons are they are involve to other activities or if they find any new thing they are not guided to us it in a good way and the other is that or they don’t find much time extra from their daily routine and can’t adjust time to learn more.</a:t>
            </a:r>
          </a:p>
        </p:txBody>
      </p:sp>
      <p:sp>
        <p:nvSpPr>
          <p:cNvPr id="6" name="Content Placeholder 2">
            <a:extLst>
              <a:ext uri="{FF2B5EF4-FFF2-40B4-BE49-F238E27FC236}">
                <a16:creationId xmlns:a16="http://schemas.microsoft.com/office/drawing/2014/main" id="{38452376-6D9E-F545-9E5A-F9E2501CD64C}"/>
              </a:ext>
            </a:extLst>
          </p:cNvPr>
          <p:cNvSpPr>
            <a:spLocks noGrp="1"/>
          </p:cNvSpPr>
          <p:nvPr>
            <p:ph sz="half" idx="1"/>
          </p:nvPr>
        </p:nvSpPr>
        <p:spPr>
          <a:xfrm>
            <a:off x="4431767" y="2212671"/>
            <a:ext cx="3328465" cy="4318758"/>
          </a:xfrm>
        </p:spPr>
        <p:txBody>
          <a:bodyPr anchor="t"/>
          <a:lstStyle/>
          <a:p>
            <a:pPr marL="0" indent="0" algn="ctr">
              <a:buNone/>
            </a:pPr>
            <a:r>
              <a:rPr lang="en-GB" dirty="0">
                <a:solidFill>
                  <a:schemeClr val="accent2"/>
                </a:solidFill>
              </a:rPr>
              <a:t>18 to 25 year old</a:t>
            </a:r>
          </a:p>
          <a:p>
            <a:pPr marL="0" indent="0">
              <a:buNone/>
            </a:pPr>
            <a:r>
              <a:rPr lang="en-US" dirty="0"/>
              <a:t>The boys at the age from 18 to 25 are fund of learning new things related to the </a:t>
            </a:r>
            <a:r>
              <a:rPr lang="en-US"/>
              <a:t>things </a:t>
            </a:r>
            <a:r>
              <a:rPr lang="en-GB"/>
              <a:t>in</a:t>
            </a:r>
            <a:r>
              <a:rPr lang="en-US"/>
              <a:t> </a:t>
            </a:r>
            <a:r>
              <a:rPr lang="en-US" dirty="0"/>
              <a:t>their daily life and more in short at that age they always try to learn about something and that’s why they are just 5% bad in learning and they are 53% good in learning and rest are still the one who are average learner.</a:t>
            </a:r>
          </a:p>
        </p:txBody>
      </p:sp>
      <p:sp>
        <p:nvSpPr>
          <p:cNvPr id="8" name="Content Placeholder 2">
            <a:extLst>
              <a:ext uri="{FF2B5EF4-FFF2-40B4-BE49-F238E27FC236}">
                <a16:creationId xmlns:a16="http://schemas.microsoft.com/office/drawing/2014/main" id="{26D519EB-DD62-034D-9A79-F347FE72D092}"/>
              </a:ext>
            </a:extLst>
          </p:cNvPr>
          <p:cNvSpPr>
            <a:spLocks noGrp="1"/>
          </p:cNvSpPr>
          <p:nvPr>
            <p:ph sz="half" idx="1"/>
          </p:nvPr>
        </p:nvSpPr>
        <p:spPr>
          <a:xfrm>
            <a:off x="8298894" y="2212671"/>
            <a:ext cx="3328465" cy="4318758"/>
          </a:xfrm>
        </p:spPr>
        <p:txBody>
          <a:bodyPr anchor="t"/>
          <a:lstStyle/>
          <a:p>
            <a:pPr marL="0" indent="0" algn="ctr">
              <a:buNone/>
            </a:pPr>
            <a:r>
              <a:rPr lang="en-GB" dirty="0">
                <a:solidFill>
                  <a:schemeClr val="accent2"/>
                </a:solidFill>
              </a:rPr>
              <a:t>26 to further</a:t>
            </a:r>
          </a:p>
          <a:p>
            <a:pPr marL="0" indent="0">
              <a:buNone/>
            </a:pPr>
            <a:r>
              <a:rPr lang="en-US" dirty="0"/>
              <a:t>After 25 most of the men are doing their job and that’s why they don't get much time out of their lives to learn something new so they are bound to one and only their field and that’s why they are bad learner at that age because the only focus of them is on their professional life.</a:t>
            </a:r>
          </a:p>
        </p:txBody>
      </p:sp>
      <p:sp>
        <p:nvSpPr>
          <p:cNvPr id="4" name="Title 1">
            <a:extLst>
              <a:ext uri="{FF2B5EF4-FFF2-40B4-BE49-F238E27FC236}">
                <a16:creationId xmlns:a16="http://schemas.microsoft.com/office/drawing/2014/main" id="{DDFBD83B-8359-6A49-9B2C-7D35B6AC597F}"/>
              </a:ext>
            </a:extLst>
          </p:cNvPr>
          <p:cNvSpPr txBox="1">
            <a:spLocks noGrp="1"/>
          </p:cNvSpPr>
          <p:nvPr>
            <p:ph type="title"/>
          </p:nvPr>
        </p:nvSpPr>
        <p:spPr>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Male’s ratio comparison on basis of ages</a:t>
            </a:r>
            <a:r>
              <a:rPr lang="en-GB"/>
              <a:t>(Reason)</a:t>
            </a:r>
            <a:endParaRPr lang="en-US" dirty="0"/>
          </a:p>
        </p:txBody>
      </p:sp>
    </p:spTree>
    <p:extLst>
      <p:ext uri="{BB962C8B-B14F-4D97-AF65-F5344CB8AC3E}">
        <p14:creationId xmlns:p14="http://schemas.microsoft.com/office/powerpoint/2010/main" val="41582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Female’s ratio comparison on basis of ages</a:t>
            </a:r>
          </a:p>
        </p:txBody>
      </p:sp>
      <p:graphicFrame>
        <p:nvGraphicFramePr>
          <p:cNvPr id="8" name="Chart 7"/>
          <p:cNvGraphicFramePr/>
          <p:nvPr>
            <p:extLst>
              <p:ext uri="{D42A27DB-BD31-4B8C-83A1-F6EECF244321}">
                <p14:modId xmlns:p14="http://schemas.microsoft.com/office/powerpoint/2010/main" val="3268419345"/>
              </p:ext>
            </p:extLst>
          </p:nvPr>
        </p:nvGraphicFramePr>
        <p:xfrm>
          <a:off x="39760" y="2796842"/>
          <a:ext cx="4059902" cy="38374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1816673592"/>
              </p:ext>
            </p:extLst>
          </p:nvPr>
        </p:nvGraphicFramePr>
        <p:xfrm>
          <a:off x="3967782" y="2796842"/>
          <a:ext cx="4059902" cy="38374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1358949100"/>
              </p:ext>
            </p:extLst>
          </p:nvPr>
        </p:nvGraphicFramePr>
        <p:xfrm>
          <a:off x="7895804" y="2674186"/>
          <a:ext cx="4059902" cy="383742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998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5" grpId="0">
        <p:bldAsOne/>
      </p:bldGraphic>
      <p:bldGraphic spid="16" grpId="0">
        <p:bldAsOne/>
      </p:bldGraphic>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255</TotalTime>
  <Words>995</Words>
  <Application>Microsoft Office PowerPoint</Application>
  <PresentationFormat>Widescreen</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Learning new things</vt:lpstr>
      <vt:lpstr>Total Ratio of  the combine Male &amp; Female</vt:lpstr>
      <vt:lpstr>Total ratio comparison on basis of ages</vt:lpstr>
      <vt:lpstr>Total ratio comparison on basis of ages (Reason)</vt:lpstr>
      <vt:lpstr>Total ratio Comparison of male &amp; female ratio</vt:lpstr>
      <vt:lpstr>Total ratio Comparison of male &amp; female ratio(Reason)</vt:lpstr>
      <vt:lpstr>Male’s ratio comparison on basis of ages</vt:lpstr>
      <vt:lpstr>Male’s ratio comparison on basis of ages(Reason)</vt:lpstr>
      <vt:lpstr>Female’s ratio comparison on basis of ages</vt:lpstr>
      <vt:lpstr>FeMale’s ratio comparison on basis of ages(Reason)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Amin</dc:creator>
  <cp:lastModifiedBy>Ahmed Amin</cp:lastModifiedBy>
  <cp:revision>27</cp:revision>
  <dcterms:created xsi:type="dcterms:W3CDTF">2020-12-28T07:22:24Z</dcterms:created>
  <dcterms:modified xsi:type="dcterms:W3CDTF">2021-01-03T13:10:15Z</dcterms:modified>
</cp:coreProperties>
</file>