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7" r:id="rId2"/>
    <p:sldId id="324" r:id="rId3"/>
    <p:sldId id="277" r:id="rId4"/>
    <p:sldId id="258" r:id="rId5"/>
    <p:sldId id="278" r:id="rId6"/>
    <p:sldId id="279" r:id="rId7"/>
    <p:sldId id="288" r:id="rId8"/>
    <p:sldId id="289" r:id="rId9"/>
    <p:sldId id="280" r:id="rId10"/>
    <p:sldId id="281" r:id="rId11"/>
    <p:sldId id="282" r:id="rId12"/>
    <p:sldId id="286" r:id="rId13"/>
    <p:sldId id="308" r:id="rId14"/>
    <p:sldId id="309" r:id="rId15"/>
    <p:sldId id="283" r:id="rId16"/>
    <p:sldId id="290" r:id="rId17"/>
    <p:sldId id="291" r:id="rId18"/>
    <p:sldId id="292" r:id="rId19"/>
    <p:sldId id="295" r:id="rId20"/>
    <p:sldId id="296" r:id="rId21"/>
    <p:sldId id="297" r:id="rId22"/>
    <p:sldId id="298" r:id="rId23"/>
    <p:sldId id="299" r:id="rId24"/>
    <p:sldId id="300" r:id="rId25"/>
    <p:sldId id="304" r:id="rId26"/>
    <p:sldId id="305" r:id="rId27"/>
    <p:sldId id="306" r:id="rId28"/>
    <p:sldId id="307" r:id="rId29"/>
    <p:sldId id="310" r:id="rId30"/>
    <p:sldId id="302" r:id="rId31"/>
    <p:sldId id="303" r:id="rId32"/>
    <p:sldId id="284" r:id="rId33"/>
    <p:sldId id="285"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82" d="100"/>
          <a:sy n="82" d="100"/>
        </p:scale>
        <p:origin x="143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nia.yousuf\Desktop\regression.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Writing Time (mins)
</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xVal>
            <c:numRef>
              <c:f>Sheet1!$A$2:$A$8</c:f>
              <c:numCache>
                <c:formatCode>General</c:formatCode>
                <c:ptCount val="7"/>
                <c:pt idx="0">
                  <c:v>5</c:v>
                </c:pt>
                <c:pt idx="1">
                  <c:v>10</c:v>
                </c:pt>
                <c:pt idx="2">
                  <c:v>15</c:v>
                </c:pt>
                <c:pt idx="3">
                  <c:v>20</c:v>
                </c:pt>
                <c:pt idx="4">
                  <c:v>25</c:v>
                </c:pt>
                <c:pt idx="5">
                  <c:v>30</c:v>
                </c:pt>
                <c:pt idx="6">
                  <c:v>35</c:v>
                </c:pt>
              </c:numCache>
            </c:numRef>
          </c:xVal>
          <c:yVal>
            <c:numRef>
              <c:f>Sheet1!$B$2:$B$8</c:f>
              <c:numCache>
                <c:formatCode>General</c:formatCode>
                <c:ptCount val="7"/>
                <c:pt idx="0">
                  <c:v>15</c:v>
                </c:pt>
                <c:pt idx="1">
                  <c:v>30</c:v>
                </c:pt>
                <c:pt idx="2">
                  <c:v>45</c:v>
                </c:pt>
                <c:pt idx="3">
                  <c:v>60</c:v>
                </c:pt>
                <c:pt idx="4">
                  <c:v>75</c:v>
                </c:pt>
                <c:pt idx="5">
                  <c:v>90</c:v>
                </c:pt>
                <c:pt idx="6">
                  <c:v>105</c:v>
                </c:pt>
              </c:numCache>
            </c:numRef>
          </c:yVal>
          <c:smooth val="0"/>
          <c:extLst>
            <c:ext xmlns:c16="http://schemas.microsoft.com/office/drawing/2014/chart" uri="{C3380CC4-5D6E-409C-BE32-E72D297353CC}">
              <c16:uniqueId val="{00000000-FC69-45DF-A0CA-9F4770BC810D}"/>
            </c:ext>
          </c:extLst>
        </c:ser>
        <c:dLbls>
          <c:dLblPos val="t"/>
          <c:showLegendKey val="0"/>
          <c:showVal val="1"/>
          <c:showCatName val="0"/>
          <c:showSerName val="0"/>
          <c:showPercent val="0"/>
          <c:showBubbleSize val="0"/>
        </c:dLbls>
        <c:axId val="883055"/>
        <c:axId val="893039"/>
      </c:scatterChart>
      <c:valAx>
        <c:axId val="883055"/>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dirty="0"/>
                  <a:t>No. of Text Pages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93039"/>
        <c:crosses val="autoZero"/>
        <c:crossBetween val="midCat"/>
      </c:valAx>
      <c:valAx>
        <c:axId val="893039"/>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dirty="0"/>
                  <a:t>Writing</a:t>
                </a:r>
                <a:r>
                  <a:rPr lang="en-US" baseline="0" dirty="0"/>
                  <a:t> time (min)</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83055"/>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Writing Time (mins)
</c:v>
                </c:pt>
              </c:strCache>
            </c:strRef>
          </c:tx>
          <c:spPr>
            <a:ln w="9525" cap="rnd">
              <a:solidFill>
                <a:schemeClr val="accent1"/>
              </a:solidFill>
              <a:round/>
            </a:ln>
            <a:effectLst>
              <a:outerShdw blurRad="508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5</c:v>
                </c:pt>
                <c:pt idx="1">
                  <c:v>10</c:v>
                </c:pt>
                <c:pt idx="2">
                  <c:v>15</c:v>
                </c:pt>
                <c:pt idx="3">
                  <c:v>20</c:v>
                </c:pt>
                <c:pt idx="4">
                  <c:v>25</c:v>
                </c:pt>
                <c:pt idx="5">
                  <c:v>30</c:v>
                </c:pt>
                <c:pt idx="6">
                  <c:v>35</c:v>
                </c:pt>
              </c:numCache>
            </c:numRef>
          </c:cat>
          <c:val>
            <c:numRef>
              <c:f>Sheet1!$B$2:$B$8</c:f>
              <c:numCache>
                <c:formatCode>General</c:formatCode>
                <c:ptCount val="7"/>
                <c:pt idx="0">
                  <c:v>4</c:v>
                </c:pt>
                <c:pt idx="1">
                  <c:v>6</c:v>
                </c:pt>
                <c:pt idx="2">
                  <c:v>8</c:v>
                </c:pt>
                <c:pt idx="3">
                  <c:v>10</c:v>
                </c:pt>
                <c:pt idx="4">
                  <c:v>12</c:v>
                </c:pt>
                <c:pt idx="5">
                  <c:v>14</c:v>
                </c:pt>
                <c:pt idx="6">
                  <c:v>16</c:v>
                </c:pt>
              </c:numCache>
            </c:numRef>
          </c:val>
          <c:smooth val="0"/>
          <c:extLst>
            <c:ext xmlns:c16="http://schemas.microsoft.com/office/drawing/2014/chart" uri="{C3380CC4-5D6E-409C-BE32-E72D297353CC}">
              <c16:uniqueId val="{00000000-FC69-45DF-A0CA-9F4770BC810D}"/>
            </c:ext>
          </c:extLst>
        </c:ser>
        <c:dLbls>
          <c:dLblPos val="t"/>
          <c:showLegendKey val="0"/>
          <c:showVal val="1"/>
          <c:showCatName val="0"/>
          <c:showSerName val="0"/>
          <c:showPercent val="0"/>
          <c:showBubbleSize val="0"/>
        </c:dLbls>
        <c:smooth val="0"/>
        <c:axId val="883055"/>
        <c:axId val="893039"/>
      </c:lineChart>
      <c:catAx>
        <c:axId val="883055"/>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a:t>C++ LOC</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93039"/>
        <c:crosses val="autoZero"/>
        <c:auto val="1"/>
        <c:lblAlgn val="ctr"/>
        <c:lblOffset val="100"/>
        <c:noMultiLvlLbl val="1"/>
      </c:catAx>
      <c:valAx>
        <c:axId val="89303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a:t>Development time (min)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8305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a:outerShdw blurRad="50800" dist="38100" dir="5400000" rotWithShape="0">
                <a:srgbClr val="000000">
                  <a:alpha val="60000"/>
                </a:srgbClr>
              </a:outerShdw>
            </a:effectLst>
          </c:spPr>
          <c:marker>
            <c:symbol val="circle"/>
            <c:size val="6"/>
            <c:spPr>
              <a:gradFill rotWithShape="1">
                <a:gsLst>
                  <a:gs pos="0">
                    <a:schemeClr val="accent1">
                      <a:tint val="96000"/>
                      <a:lumMod val="104000"/>
                    </a:schemeClr>
                  </a:gs>
                  <a:gs pos="100000">
                    <a:schemeClr val="accent1">
                      <a:shade val="98000"/>
                      <a:lumMod val="94000"/>
                    </a:schemeClr>
                  </a:gs>
                </a:gsLst>
                <a:lin ang="5400000" scaled="0"/>
              </a:gradFill>
              <a:ln w="9525" cap="rnd">
                <a:solidFill>
                  <a:schemeClr val="accent1"/>
                </a:solidFill>
                <a:round/>
              </a:ln>
              <a:effectLst>
                <a:outerShdw blurRad="50800" dist="38100" dir="5400000" rotWithShape="0">
                  <a:srgbClr val="000000">
                    <a:alpha val="60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trendline>
            <c:spPr>
              <a:ln w="19050" cap="rnd">
                <a:solidFill>
                  <a:schemeClr val="accent1"/>
                </a:solidFill>
                <a:prstDash val="sysDash"/>
              </a:ln>
              <a:effectLst/>
            </c:spPr>
            <c:trendlineType val="linear"/>
            <c:dispRSqr val="0"/>
            <c:dispEq val="0"/>
          </c:trendline>
          <c:trendline>
            <c:spPr>
              <a:ln w="19050" cap="rnd">
                <a:solidFill>
                  <a:schemeClr val="accent1"/>
                </a:solidFill>
                <a:prstDash val="sysDash"/>
              </a:ln>
              <a:effectLst/>
            </c:spPr>
            <c:trendlineType val="linear"/>
            <c:dispRSqr val="0"/>
            <c:dispEq val="0"/>
          </c:trendline>
          <c:trendline>
            <c:spPr>
              <a:ln w="19050" cap="rnd">
                <a:solidFill>
                  <a:schemeClr val="accent1"/>
                </a:solidFill>
                <a:prstDash val="sysDash"/>
              </a:ln>
              <a:effectLst/>
            </c:spPr>
            <c:trendlineType val="linear"/>
            <c:forward val="5"/>
            <c:dispRSqr val="1"/>
            <c:dispEq val="1"/>
            <c:trendlineLbl>
              <c:layout>
                <c:manualLayout>
                  <c:x val="-1.0471863619070289E-3"/>
                  <c:y val="0.41835401475455614"/>
                </c:manualLayout>
              </c:layout>
              <c:tx>
                <c:rich>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r>
                      <a:rPr lang="en-US" sz="2000" b="1" baseline="0" dirty="0"/>
                      <a:t>y = 0.4x + 2</a:t>
                    </a:r>
                    <a:br>
                      <a:rPr lang="en-US" sz="2000" b="1" baseline="0" dirty="0"/>
                    </a:br>
                    <a:r>
                      <a:rPr lang="en-US" sz="2000" b="1" baseline="0" dirty="0"/>
                      <a:t>R² = 1</a:t>
                    </a:r>
                    <a:endParaRPr lang="en-US" sz="2000" b="1" dirty="0"/>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rendlineLbl>
          </c:trendline>
          <c:xVal>
            <c:numRef>
              <c:f>Sheet1!$A$2:$A$8</c:f>
              <c:numCache>
                <c:formatCode>General</c:formatCode>
                <c:ptCount val="7"/>
                <c:pt idx="0">
                  <c:v>5</c:v>
                </c:pt>
                <c:pt idx="1">
                  <c:v>10</c:v>
                </c:pt>
                <c:pt idx="2">
                  <c:v>15</c:v>
                </c:pt>
                <c:pt idx="3">
                  <c:v>20</c:v>
                </c:pt>
                <c:pt idx="4">
                  <c:v>25</c:v>
                </c:pt>
                <c:pt idx="5">
                  <c:v>30</c:v>
                </c:pt>
                <c:pt idx="6">
                  <c:v>35</c:v>
                </c:pt>
              </c:numCache>
            </c:numRef>
          </c:xVal>
          <c:yVal>
            <c:numRef>
              <c:f>Sheet1!$B$2:$B$8</c:f>
              <c:numCache>
                <c:formatCode>General</c:formatCode>
                <c:ptCount val="7"/>
                <c:pt idx="0">
                  <c:v>4</c:v>
                </c:pt>
                <c:pt idx="1">
                  <c:v>6</c:v>
                </c:pt>
                <c:pt idx="2">
                  <c:v>8</c:v>
                </c:pt>
                <c:pt idx="3">
                  <c:v>10</c:v>
                </c:pt>
                <c:pt idx="4">
                  <c:v>12</c:v>
                </c:pt>
                <c:pt idx="5">
                  <c:v>14</c:v>
                </c:pt>
                <c:pt idx="6">
                  <c:v>16</c:v>
                </c:pt>
              </c:numCache>
            </c:numRef>
          </c:yVal>
          <c:smooth val="0"/>
          <c:extLst>
            <c:ext xmlns:c16="http://schemas.microsoft.com/office/drawing/2014/chart" uri="{C3380CC4-5D6E-409C-BE32-E72D297353CC}">
              <c16:uniqueId val="{00000000-DEB7-4687-B101-2791055E26B7}"/>
            </c:ext>
          </c:extLst>
        </c:ser>
        <c:dLbls>
          <c:dLblPos val="t"/>
          <c:showLegendKey val="0"/>
          <c:showVal val="1"/>
          <c:showCatName val="0"/>
          <c:showSerName val="0"/>
          <c:showPercent val="0"/>
          <c:showBubbleSize val="0"/>
        </c:dLbls>
        <c:axId val="355775103"/>
        <c:axId val="355779679"/>
      </c:scatterChart>
      <c:valAx>
        <c:axId val="355775103"/>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a:t>LOC</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55779679"/>
        <c:crosses val="autoZero"/>
        <c:crossBetween val="midCat"/>
      </c:valAx>
      <c:valAx>
        <c:axId val="35577967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a:t>Development Time (min)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55775103"/>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36C50-C18C-480C-93EE-CA7322B944AD}" type="datetimeFigureOut">
              <a:rPr lang="en-US" smtClean="0"/>
              <a:t>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2F5E6-4D6C-4468-AB3E-CF5480C7E05C}" type="slidenum">
              <a:rPr lang="en-US" smtClean="0"/>
              <a:t>‹#›</a:t>
            </a:fld>
            <a:endParaRPr lang="en-US"/>
          </a:p>
        </p:txBody>
      </p:sp>
    </p:spTree>
    <p:extLst>
      <p:ext uri="{BB962C8B-B14F-4D97-AF65-F5344CB8AC3E}">
        <p14:creationId xmlns:p14="http://schemas.microsoft.com/office/powerpoint/2010/main" val="94820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D2F5E6-4D6C-4468-AB3E-CF5480C7E05C}" type="slidenum">
              <a:rPr lang="en-US" smtClean="0"/>
              <a:t>33</a:t>
            </a:fld>
            <a:endParaRPr lang="en-US"/>
          </a:p>
        </p:txBody>
      </p:sp>
    </p:spTree>
    <p:extLst>
      <p:ext uri="{BB962C8B-B14F-4D97-AF65-F5344CB8AC3E}">
        <p14:creationId xmlns:p14="http://schemas.microsoft.com/office/powerpoint/2010/main" val="370370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56DD26-32A4-2A43-990A-6F7E5E73786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164011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176186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86AF604-6CBA-6F4A-A6F6-26E48A4D0EE4}"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793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81168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86AF604-6CBA-6F4A-A6F6-26E48A4D0EE4}"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327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692458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6DD26-32A4-2A43-990A-6F7E5E73786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27538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6DD26-32A4-2A43-990A-6F7E5E73786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382251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6DD26-32A4-2A43-990A-6F7E5E73786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24674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7555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6DD26-32A4-2A43-990A-6F7E5E73786E}"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180217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56DD26-32A4-2A43-990A-6F7E5E73786E}"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394634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56DD26-32A4-2A43-990A-6F7E5E73786E}"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273731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3434948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1468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3165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7A56DD26-32A4-2A43-990A-6F7E5E73786E}" type="datetimeFigureOut">
              <a:rPr lang="en-US" smtClean="0"/>
              <a:t>11/2/2020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186AF604-6CBA-6F4A-A6F6-26E48A4D0EE4}" type="slidenum">
              <a:rPr lang="en-US" smtClean="0"/>
              <a:t>‹#›</a:t>
            </a:fld>
            <a:endParaRPr lang="en-US"/>
          </a:p>
        </p:txBody>
      </p:sp>
    </p:spTree>
    <p:extLst>
      <p:ext uri="{BB962C8B-B14F-4D97-AF65-F5344CB8AC3E}">
        <p14:creationId xmlns:p14="http://schemas.microsoft.com/office/powerpoint/2010/main" val="18114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1451559" y="3326012"/>
            <a:ext cx="8149642" cy="2262781"/>
          </a:xfrm>
        </p:spPr>
        <p:txBody>
          <a:bodyPr>
            <a:normAutofit/>
          </a:bodyPr>
          <a:lstStyle/>
          <a:p>
            <a:r>
              <a:rPr lang="en-US" dirty="0"/>
              <a:t>Personal Software Process(PSP)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0000"/>
                </a:solidFill>
                <a:latin typeface="Times New Roman"/>
                <a:ea typeface="Times New Roman"/>
              </a:rPr>
              <a:t>PSP</a:t>
            </a:r>
            <a:r>
              <a:rPr lang="en-US" altLang="zh-CN" b="1" spc="-89" dirty="0">
                <a:solidFill>
                  <a:srgbClr val="000000"/>
                </a:solidFill>
                <a:latin typeface="Times New Roman"/>
                <a:cs typeface="Times New Roman"/>
              </a:rPr>
              <a:t> </a:t>
            </a:r>
            <a:r>
              <a:rPr lang="en-US" altLang="zh-CN" b="1" dirty="0">
                <a:solidFill>
                  <a:srgbClr val="000000"/>
                </a:solidFill>
                <a:latin typeface="Times New Roman"/>
                <a:ea typeface="Times New Roman"/>
              </a:rPr>
              <a:t>Process</a:t>
            </a:r>
            <a:r>
              <a:rPr lang="en-US" altLang="zh-CN" b="1" spc="-100" dirty="0">
                <a:solidFill>
                  <a:srgbClr val="000000"/>
                </a:solidFill>
                <a:latin typeface="Times New Roman"/>
                <a:cs typeface="Times New Roman"/>
              </a:rPr>
              <a:t> </a:t>
            </a:r>
            <a:r>
              <a:rPr lang="en-US" altLang="zh-CN" b="1" dirty="0">
                <a:solidFill>
                  <a:srgbClr val="000000"/>
                </a:solidFill>
                <a:latin typeface="Times New Roman"/>
                <a:ea typeface="Times New Roman"/>
              </a:rPr>
              <a:t>Evolution</a:t>
            </a:r>
            <a:br>
              <a:rPr lang="en-US" altLang="zh-CN" b="1" dirty="0">
                <a:solidFill>
                  <a:srgbClr val="000000"/>
                </a:solidFill>
                <a:latin typeface="Times New Roman"/>
                <a:ea typeface="Times New Roman"/>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09" y="1482436"/>
            <a:ext cx="8686800" cy="5314208"/>
          </a:xfrm>
        </p:spPr>
      </p:pic>
    </p:spTree>
    <p:extLst>
      <p:ext uri="{BB962C8B-B14F-4D97-AF65-F5344CB8AC3E}">
        <p14:creationId xmlns:p14="http://schemas.microsoft.com/office/powerpoint/2010/main" val="305621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0000"/>
                </a:solidFill>
                <a:latin typeface="Times New Roman"/>
                <a:ea typeface="Times New Roman"/>
              </a:rPr>
              <a:t>PSP0:</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Personal</a:t>
            </a:r>
            <a:r>
              <a:rPr lang="en-US" altLang="zh-CN" b="1" spc="-60" dirty="0">
                <a:solidFill>
                  <a:srgbClr val="000000"/>
                </a:solidFill>
                <a:latin typeface="Times New Roman"/>
                <a:cs typeface="Times New Roman"/>
              </a:rPr>
              <a:t> </a:t>
            </a:r>
            <a:r>
              <a:rPr lang="en-US" altLang="zh-CN" b="1" dirty="0">
                <a:solidFill>
                  <a:srgbClr val="000000"/>
                </a:solidFill>
                <a:latin typeface="Times New Roman"/>
                <a:ea typeface="Times New Roman"/>
              </a:rPr>
              <a:t>Measurement</a:t>
            </a:r>
            <a:br>
              <a:rPr lang="en-US" altLang="zh-CN" b="1" dirty="0">
                <a:solidFill>
                  <a:srgbClr val="000000"/>
                </a:solidFill>
                <a:latin typeface="Times New Roman"/>
                <a:ea typeface="Times New Roman"/>
              </a:rPr>
            </a:br>
            <a:endParaRPr lang="en-US" dirty="0"/>
          </a:p>
        </p:txBody>
      </p:sp>
      <p:sp>
        <p:nvSpPr>
          <p:cNvPr id="3" name="Content Placeholder 2"/>
          <p:cNvSpPr>
            <a:spLocks noGrp="1"/>
          </p:cNvSpPr>
          <p:nvPr>
            <p:ph idx="1"/>
          </p:nvPr>
        </p:nvSpPr>
        <p:spPr/>
        <p:txBody>
          <a:bodyPr/>
          <a:lstStyle/>
          <a:p>
            <a:pPr marL="228600" hangingPunct="0">
              <a:lnSpc>
                <a:spcPct val="95416"/>
              </a:lnSpc>
            </a:pPr>
            <a:r>
              <a:rPr lang="en-US" altLang="zh-CN" dirty="0">
                <a:solidFill>
                  <a:schemeClr val="tx1"/>
                </a:solidFill>
                <a:latin typeface="Times New Roman"/>
                <a:ea typeface="Times New Roman"/>
              </a:rPr>
              <a:t>Engineers</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gather</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data</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on</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the</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time</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they</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spend</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by</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phase</a:t>
            </a:r>
            <a:r>
              <a:rPr lang="en-US" altLang="zh-CN" spc="-60" dirty="0">
                <a:solidFill>
                  <a:schemeClr val="tx1"/>
                </a:solidFill>
                <a:latin typeface="Times New Roman"/>
                <a:cs typeface="Times New Roman"/>
              </a:rPr>
              <a:t> </a:t>
            </a:r>
            <a:r>
              <a:rPr lang="en-US" altLang="zh-CN" dirty="0">
                <a:solidFill>
                  <a:schemeClr val="tx1"/>
                </a:solidFill>
                <a:latin typeface="Times New Roman"/>
                <a:ea typeface="Times New Roman"/>
              </a:rPr>
              <a:t>and</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the</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defects</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they</a:t>
            </a:r>
            <a:r>
              <a:rPr lang="en-US" altLang="zh-CN" spc="-20" dirty="0">
                <a:solidFill>
                  <a:schemeClr val="tx1"/>
                </a:solidFill>
                <a:latin typeface="Times New Roman"/>
                <a:cs typeface="Times New Roman"/>
              </a:rPr>
              <a:t> </a:t>
            </a:r>
            <a:r>
              <a:rPr lang="en-US" altLang="zh-CN" dirty="0">
                <a:solidFill>
                  <a:schemeClr val="tx1"/>
                </a:solidFill>
                <a:latin typeface="Times New Roman"/>
                <a:ea typeface="Times New Roman"/>
              </a:rPr>
              <a:t>find.</a:t>
            </a:r>
          </a:p>
          <a:p>
            <a:pPr>
              <a:lnSpc>
                <a:spcPts val="1400"/>
              </a:lnSpc>
            </a:pPr>
            <a:endParaRPr lang="en-US" dirty="0">
              <a:solidFill>
                <a:schemeClr val="tx1"/>
              </a:solidFill>
            </a:endParaRPr>
          </a:p>
          <a:p>
            <a:pPr marL="228600" hangingPunct="0">
              <a:lnSpc>
                <a:spcPct val="95833"/>
              </a:lnSpc>
            </a:pPr>
            <a:r>
              <a:rPr lang="en-US" altLang="zh-CN" dirty="0">
                <a:solidFill>
                  <a:schemeClr val="tx1"/>
                </a:solidFill>
                <a:latin typeface="Times New Roman"/>
                <a:ea typeface="Times New Roman"/>
              </a:rPr>
              <a:t>Generates</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real,</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personal</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data</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and</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provides</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the</a:t>
            </a:r>
            <a:r>
              <a:rPr lang="en-US" altLang="zh-CN" spc="-60" dirty="0">
                <a:solidFill>
                  <a:schemeClr val="tx1"/>
                </a:solidFill>
                <a:latin typeface="Times New Roman"/>
                <a:cs typeface="Times New Roman"/>
              </a:rPr>
              <a:t> </a:t>
            </a:r>
            <a:r>
              <a:rPr lang="en-US" altLang="zh-CN" dirty="0">
                <a:solidFill>
                  <a:schemeClr val="tx1"/>
                </a:solidFill>
                <a:latin typeface="Times New Roman"/>
                <a:ea typeface="Times New Roman"/>
              </a:rPr>
              <a:t>base</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benchmark</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for</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measuring</a:t>
            </a:r>
            <a:r>
              <a:rPr lang="en-US" altLang="zh-CN" spc="-20" dirty="0">
                <a:solidFill>
                  <a:schemeClr val="tx1"/>
                </a:solidFill>
                <a:latin typeface="Times New Roman"/>
                <a:cs typeface="Times New Roman"/>
              </a:rPr>
              <a:t> </a:t>
            </a:r>
            <a:r>
              <a:rPr lang="en-US" altLang="zh-CN" dirty="0">
                <a:solidFill>
                  <a:schemeClr val="tx1"/>
                </a:solidFill>
                <a:latin typeface="Times New Roman"/>
                <a:ea typeface="Times New Roman"/>
              </a:rPr>
              <a:t>progress</a:t>
            </a:r>
          </a:p>
          <a:p>
            <a:pPr marL="0" indent="0">
              <a:lnSpc>
                <a:spcPts val="1350"/>
              </a:lnSpc>
              <a:buNone/>
            </a:pPr>
            <a:endParaRPr lang="en-US" dirty="0">
              <a:solidFill>
                <a:schemeClr val="tx1"/>
              </a:solidFill>
            </a:endParaRPr>
          </a:p>
          <a:p>
            <a:pPr marL="228600" hangingPunct="0">
              <a:lnSpc>
                <a:spcPct val="95833"/>
              </a:lnSpc>
            </a:pPr>
            <a:r>
              <a:rPr lang="en-US" altLang="zh-CN" dirty="0">
                <a:solidFill>
                  <a:schemeClr val="tx1"/>
                </a:solidFill>
                <a:latin typeface="Times New Roman"/>
                <a:ea typeface="Times New Roman"/>
              </a:rPr>
              <a:t>PSP0</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adds</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a</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coding</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standard,</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size</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measurement</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and</a:t>
            </a:r>
            <a:r>
              <a:rPr lang="en-US" altLang="zh-CN" spc="-60" dirty="0">
                <a:solidFill>
                  <a:schemeClr val="tx1"/>
                </a:solidFill>
                <a:latin typeface="Times New Roman"/>
                <a:cs typeface="Times New Roman"/>
              </a:rPr>
              <a:t> </a:t>
            </a:r>
            <a:r>
              <a:rPr lang="en-US" altLang="zh-CN" dirty="0">
                <a:solidFill>
                  <a:schemeClr val="tx1"/>
                </a:solidFill>
                <a:latin typeface="Times New Roman"/>
                <a:ea typeface="Times New Roman"/>
              </a:rPr>
              <a:t>a</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process</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improvement</a:t>
            </a:r>
            <a:r>
              <a:rPr lang="en-US" altLang="zh-CN" spc="-20" dirty="0">
                <a:solidFill>
                  <a:schemeClr val="tx1"/>
                </a:solidFill>
                <a:latin typeface="Times New Roman"/>
                <a:cs typeface="Times New Roman"/>
              </a:rPr>
              <a:t> </a:t>
            </a:r>
            <a:r>
              <a:rPr lang="en-US" altLang="zh-CN" dirty="0">
                <a:solidFill>
                  <a:schemeClr val="tx1"/>
                </a:solidFill>
                <a:latin typeface="Times New Roman"/>
                <a:ea typeface="Times New Roman"/>
              </a:rPr>
              <a:t>proposal</a:t>
            </a:r>
          </a:p>
          <a:p>
            <a:endParaRPr lang="en-US" dirty="0"/>
          </a:p>
        </p:txBody>
      </p:sp>
    </p:spTree>
    <p:extLst>
      <p:ext uri="{BB962C8B-B14F-4D97-AF65-F5344CB8AC3E}">
        <p14:creationId xmlns:p14="http://schemas.microsoft.com/office/powerpoint/2010/main" val="186965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0000"/>
                </a:solidFill>
                <a:latin typeface="Times New Roman"/>
                <a:ea typeface="Times New Roman"/>
              </a:rPr>
              <a:t>PSP</a:t>
            </a:r>
            <a:r>
              <a:rPr lang="en-US" altLang="zh-CN" b="1" spc="-89" dirty="0">
                <a:solidFill>
                  <a:srgbClr val="000000"/>
                </a:solidFill>
                <a:latin typeface="Times New Roman"/>
                <a:cs typeface="Times New Roman"/>
              </a:rPr>
              <a:t> </a:t>
            </a:r>
            <a:r>
              <a:rPr lang="en-US" altLang="zh-CN" b="1" dirty="0">
                <a:solidFill>
                  <a:srgbClr val="000000"/>
                </a:solidFill>
                <a:latin typeface="Times New Roman"/>
                <a:ea typeface="Times New Roman"/>
              </a:rPr>
              <a:t>Basic</a:t>
            </a:r>
            <a:r>
              <a:rPr lang="en-US" altLang="zh-CN" b="1" spc="-100" dirty="0">
                <a:solidFill>
                  <a:srgbClr val="000000"/>
                </a:solidFill>
                <a:latin typeface="Times New Roman"/>
                <a:cs typeface="Times New Roman"/>
              </a:rPr>
              <a:t> </a:t>
            </a:r>
            <a:r>
              <a:rPr lang="en-US" altLang="zh-CN" b="1" dirty="0">
                <a:solidFill>
                  <a:srgbClr val="000000"/>
                </a:solidFill>
                <a:latin typeface="Times New Roman"/>
                <a:ea typeface="Times New Roman"/>
              </a:rPr>
              <a:t>Measures</a:t>
            </a:r>
            <a:br>
              <a:rPr lang="en-US" altLang="zh-CN" b="1" dirty="0">
                <a:solidFill>
                  <a:srgbClr val="000000"/>
                </a:solidFill>
                <a:latin typeface="Times New Roman"/>
                <a:ea typeface="Times New Roman"/>
              </a:rPr>
            </a:br>
            <a:endParaRPr lang="en-US" dirty="0"/>
          </a:p>
        </p:txBody>
      </p:sp>
      <p:sp>
        <p:nvSpPr>
          <p:cNvPr id="3" name="Content Placeholder 2"/>
          <p:cNvSpPr>
            <a:spLocks noGrp="1"/>
          </p:cNvSpPr>
          <p:nvPr>
            <p:ph idx="1"/>
          </p:nvPr>
        </p:nvSpPr>
        <p:spPr/>
        <p:txBody>
          <a:bodyPr/>
          <a:lstStyle/>
          <a:p>
            <a:pPr marL="76200" hangingPunct="0">
              <a:lnSpc>
                <a:spcPct val="95416"/>
              </a:lnSpc>
            </a:pPr>
            <a:r>
              <a:rPr lang="en-US" altLang="zh-CN" b="1" dirty="0">
                <a:solidFill>
                  <a:srgbClr val="000000"/>
                </a:solidFill>
                <a:latin typeface="Times New Roman"/>
                <a:ea typeface="Times New Roman"/>
              </a:rPr>
              <a:t>Development</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Time</a:t>
            </a:r>
            <a:r>
              <a:rPr lang="en-US" altLang="zh-CN" dirty="0">
                <a:solidFill>
                  <a:srgbClr val="000000"/>
                </a:solidFill>
                <a:latin typeface="Times New Roman"/>
                <a:ea typeface="Times New Roman"/>
              </a:rPr>
              <a: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measured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minute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using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a:t>
            </a:r>
            <a:r>
              <a:rPr lang="en-US" altLang="zh-CN" spc="-145" dirty="0">
                <a:solidFill>
                  <a:srgbClr val="000000"/>
                </a:solidFill>
                <a:latin typeface="Times New Roman"/>
                <a:cs typeface="Times New Roman"/>
              </a:rPr>
              <a:t> </a:t>
            </a:r>
            <a:r>
              <a:rPr lang="en-US" altLang="zh-CN" i="1" dirty="0">
                <a:solidFill>
                  <a:srgbClr val="000000"/>
                </a:solidFill>
                <a:latin typeface="Times New Roman"/>
                <a:ea typeface="Times New Roman"/>
              </a:rPr>
              <a:t>time</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recording</a:t>
            </a:r>
            <a:r>
              <a:rPr lang="en-US" altLang="zh-CN" i="1" spc="-30" dirty="0">
                <a:solidFill>
                  <a:srgbClr val="000000"/>
                </a:solidFill>
                <a:latin typeface="Times New Roman"/>
                <a:cs typeface="Times New Roman"/>
              </a:rPr>
              <a:t> </a:t>
            </a:r>
            <a:r>
              <a:rPr lang="en-US" altLang="zh-CN" i="1" dirty="0">
                <a:solidFill>
                  <a:srgbClr val="000000"/>
                </a:solidFill>
                <a:latin typeface="Times New Roman"/>
                <a:ea typeface="Times New Roman"/>
              </a:rPr>
              <a:t>log</a:t>
            </a:r>
            <a:r>
              <a:rPr lang="en-US" altLang="zh-CN" i="1" spc="-30" dirty="0">
                <a:solidFill>
                  <a:srgbClr val="000000"/>
                </a:solidFill>
                <a:latin typeface="Times New Roman"/>
                <a:cs typeface="Times New Roman"/>
              </a:rPr>
              <a:t> </a:t>
            </a:r>
            <a:r>
              <a:rPr lang="en-US" altLang="zh-CN" dirty="0">
                <a:solidFill>
                  <a:srgbClr val="000000"/>
                </a:solidFill>
                <a:latin typeface="Times New Roman"/>
                <a:ea typeface="Times New Roman"/>
              </a:rPr>
              <a:t>designed</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spc="-34" dirty="0">
                <a:solidFill>
                  <a:srgbClr val="000000"/>
                </a:solidFill>
                <a:latin typeface="Times New Roman"/>
                <a:cs typeface="Times New Roman"/>
              </a:rPr>
              <a:t> </a:t>
            </a:r>
            <a:r>
              <a:rPr lang="en-US" altLang="zh-CN" dirty="0">
                <a:solidFill>
                  <a:srgbClr val="000000"/>
                </a:solidFill>
                <a:latin typeface="Times New Roman"/>
                <a:ea typeface="Times New Roman"/>
              </a:rPr>
              <a:t>account</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for</a:t>
            </a:r>
            <a:r>
              <a:rPr lang="en-US" altLang="zh-CN" spc="-35" dirty="0">
                <a:solidFill>
                  <a:srgbClr val="000000"/>
                </a:solidFill>
                <a:latin typeface="Times New Roman"/>
                <a:cs typeface="Times New Roman"/>
              </a:rPr>
              <a:t> </a:t>
            </a:r>
            <a:r>
              <a:rPr lang="en-US" altLang="zh-CN" dirty="0">
                <a:solidFill>
                  <a:srgbClr val="000000"/>
                </a:solidFill>
                <a:latin typeface="Times New Roman"/>
                <a:ea typeface="Times New Roman"/>
              </a:rPr>
              <a:t>interruptions</a:t>
            </a:r>
          </a:p>
          <a:p>
            <a:pPr>
              <a:lnSpc>
                <a:spcPts val="1369"/>
              </a:lnSpc>
            </a:pPr>
            <a:endParaRPr lang="en-US" dirty="0"/>
          </a:p>
          <a:p>
            <a:pPr marL="76200" hangingPunct="0">
              <a:lnSpc>
                <a:spcPct val="95416"/>
              </a:lnSpc>
            </a:pPr>
            <a:r>
              <a:rPr lang="en-US" altLang="zh-CN" b="1" dirty="0">
                <a:solidFill>
                  <a:srgbClr val="000000"/>
                </a:solidFill>
                <a:latin typeface="Times New Roman"/>
                <a:ea typeface="Times New Roman"/>
              </a:rPr>
              <a:t>Defects</a:t>
            </a:r>
            <a:r>
              <a:rPr lang="en-US" altLang="zh-CN" dirty="0">
                <a:solidFill>
                  <a:srgbClr val="000000"/>
                </a:solidFill>
                <a:latin typeface="Times New Roman"/>
                <a:ea typeface="Times New Roman"/>
              </a:rPr>
              <a: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any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change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design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code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get</a:t>
            </a:r>
            <a:r>
              <a:rPr lang="en-US" altLang="zh-CN" spc="5"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program</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compile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test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correctly;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recorded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a:t>
            </a:r>
            <a:r>
              <a:rPr lang="en-US" altLang="zh-CN" spc="-60" dirty="0">
                <a:solidFill>
                  <a:srgbClr val="000000"/>
                </a:solidFill>
                <a:latin typeface="Times New Roman"/>
                <a:cs typeface="Times New Roman"/>
              </a:rPr>
              <a:t> </a:t>
            </a:r>
            <a:r>
              <a:rPr lang="en-US" altLang="zh-CN" i="1" dirty="0">
                <a:solidFill>
                  <a:srgbClr val="000000"/>
                </a:solidFill>
                <a:latin typeface="Times New Roman"/>
                <a:ea typeface="Times New Roman"/>
              </a:rPr>
              <a:t>defect</a:t>
            </a:r>
            <a:r>
              <a:rPr lang="en-US" altLang="zh-CN" i="1" dirty="0">
                <a:solidFill>
                  <a:srgbClr val="000000"/>
                </a:solidFill>
                <a:latin typeface="Times New Roman"/>
                <a:cs typeface="Times New Roman"/>
              </a:rPr>
              <a:t> </a:t>
            </a:r>
            <a:r>
              <a:rPr lang="en-US" altLang="zh-CN" i="1" spc="-15" dirty="0">
                <a:solidFill>
                  <a:srgbClr val="000000"/>
                </a:solidFill>
                <a:latin typeface="Times New Roman"/>
                <a:ea typeface="Times New Roman"/>
              </a:rPr>
              <a:t>recording</a:t>
            </a:r>
            <a:r>
              <a:rPr lang="en-US" altLang="zh-CN" i="1" dirty="0">
                <a:solidFill>
                  <a:srgbClr val="000000"/>
                </a:solidFill>
                <a:latin typeface="Times New Roman"/>
                <a:cs typeface="Times New Roman"/>
              </a:rPr>
              <a:t> </a:t>
            </a:r>
            <a:r>
              <a:rPr lang="en-US" altLang="zh-CN" i="1" spc="-20" dirty="0">
                <a:solidFill>
                  <a:srgbClr val="000000"/>
                </a:solidFill>
                <a:latin typeface="Times New Roman"/>
                <a:ea typeface="Times New Roman"/>
              </a:rPr>
              <a:t>log</a:t>
            </a:r>
          </a:p>
          <a:p>
            <a:pPr>
              <a:lnSpc>
                <a:spcPts val="1255"/>
              </a:lnSpc>
            </a:pPr>
            <a:endParaRPr lang="en-US" dirty="0"/>
          </a:p>
          <a:p>
            <a:pPr marL="76200" hangingPunct="0">
              <a:lnSpc>
                <a:spcPct val="95416"/>
              </a:lnSpc>
            </a:pPr>
            <a:r>
              <a:rPr lang="en-US" altLang="zh-CN" b="1" dirty="0">
                <a:solidFill>
                  <a:srgbClr val="000000"/>
                </a:solidFill>
                <a:latin typeface="Times New Roman"/>
                <a:ea typeface="Times New Roman"/>
              </a:rPr>
              <a:t>Size</a:t>
            </a:r>
            <a:r>
              <a:rPr lang="en-US" altLang="zh-CN" dirty="0">
                <a:solidFill>
                  <a:srgbClr val="000000"/>
                </a:solidFill>
                <a:latin typeface="Times New Roman"/>
                <a:ea typeface="Times New Roman"/>
              </a:rPr>
              <a: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lines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code,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used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primarily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for</a:t>
            </a:r>
            <a:r>
              <a:rPr lang="en-US" altLang="zh-CN" spc="5" dirty="0">
                <a:solidFill>
                  <a:srgbClr val="000000"/>
                </a:solidFill>
                <a:latin typeface="Times New Roman"/>
                <a:cs typeface="Times New Roman"/>
              </a:rPr>
              <a:t> </a:t>
            </a:r>
            <a:r>
              <a:rPr lang="en-US" altLang="zh-CN" dirty="0">
                <a:solidFill>
                  <a:srgbClr val="000000"/>
                </a:solidFill>
                <a:latin typeface="Times New Roman"/>
                <a:ea typeface="Times New Roman"/>
              </a:rPr>
              <a:t>estimating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development</a:t>
            </a:r>
            <a:r>
              <a:rPr lang="en-US" altLang="zh-CN" spc="-25" dirty="0">
                <a:solidFill>
                  <a:srgbClr val="000000"/>
                </a:solidFill>
                <a:latin typeface="Times New Roman"/>
                <a:cs typeface="Times New Roman"/>
              </a:rPr>
              <a:t> </a:t>
            </a:r>
            <a:r>
              <a:rPr lang="en-US" altLang="zh-CN" dirty="0">
                <a:solidFill>
                  <a:srgbClr val="000000"/>
                </a:solidFill>
                <a:latin typeface="Times New Roman"/>
                <a:ea typeface="Times New Roman"/>
              </a:rPr>
              <a:t>time;</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new,</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modified</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and</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re-used</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code</a:t>
            </a:r>
            <a:r>
              <a:rPr lang="en-US" altLang="zh-CN" spc="-35" dirty="0">
                <a:solidFill>
                  <a:srgbClr val="000000"/>
                </a:solidFill>
                <a:latin typeface="Times New Roman"/>
                <a:cs typeface="Times New Roman"/>
              </a:rPr>
              <a:t> </a:t>
            </a:r>
            <a:r>
              <a:rPr lang="en-US" altLang="zh-CN" dirty="0">
                <a:solidFill>
                  <a:srgbClr val="000000"/>
                </a:solidFill>
                <a:latin typeface="Times New Roman"/>
                <a:ea typeface="Times New Roman"/>
              </a:rPr>
              <a:t>is</a:t>
            </a:r>
            <a:r>
              <a:rPr lang="en-US" altLang="zh-CN" dirty="0">
                <a:solidFill>
                  <a:srgbClr val="000000"/>
                </a:solidFill>
                <a:latin typeface="Times New Roman"/>
                <a:cs typeface="Times New Roman"/>
              </a:rPr>
              <a:t> </a:t>
            </a:r>
            <a:r>
              <a:rPr lang="en-US" altLang="zh-CN" spc="-5" dirty="0">
                <a:solidFill>
                  <a:srgbClr val="000000"/>
                </a:solidFill>
                <a:latin typeface="Times New Roman"/>
                <a:ea typeface="Times New Roman"/>
              </a:rPr>
              <a:t>dis</a:t>
            </a:r>
            <a:r>
              <a:rPr lang="en-US" altLang="zh-CN" dirty="0">
                <a:solidFill>
                  <a:srgbClr val="000000"/>
                </a:solidFill>
                <a:latin typeface="Times New Roman"/>
                <a:ea typeface="Times New Roman"/>
              </a:rPr>
              <a:t>tinguished.</a:t>
            </a:r>
          </a:p>
          <a:p>
            <a:endParaRPr lang="en-US" dirty="0"/>
          </a:p>
        </p:txBody>
      </p:sp>
    </p:spTree>
    <p:extLst>
      <p:ext uri="{BB962C8B-B14F-4D97-AF65-F5344CB8AC3E}">
        <p14:creationId xmlns:p14="http://schemas.microsoft.com/office/powerpoint/2010/main" val="269085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of Code (LOC)</a:t>
            </a:r>
          </a:p>
        </p:txBody>
      </p:sp>
      <p:sp>
        <p:nvSpPr>
          <p:cNvPr id="3" name="Content Placeholder 2"/>
          <p:cNvSpPr>
            <a:spLocks noGrp="1"/>
          </p:cNvSpPr>
          <p:nvPr>
            <p:ph idx="1"/>
          </p:nvPr>
        </p:nvSpPr>
        <p:spPr/>
        <p:txBody>
          <a:bodyPr/>
          <a:lstStyle/>
          <a:p>
            <a:r>
              <a:rPr lang="en-US" dirty="0"/>
              <a:t>Source lines of code (SLOC), also known as lines of code (LOC), is a software metric used to measure the size of a computer program by counting the number of lines in the text of the program's source code.</a:t>
            </a:r>
          </a:p>
          <a:p>
            <a:endParaRPr lang="en-US" dirty="0"/>
          </a:p>
          <a:p>
            <a:r>
              <a:rPr lang="en-US" b="1" dirty="0"/>
              <a:t>Declarations, Actual code including logic and computation.</a:t>
            </a:r>
          </a:p>
          <a:p>
            <a:endParaRPr lang="en-US" dirty="0"/>
          </a:p>
          <a:p>
            <a:r>
              <a:rPr lang="en-US" b="1" dirty="0">
                <a:solidFill>
                  <a:srgbClr val="FF0000"/>
                </a:solidFill>
              </a:rPr>
              <a:t>Blank Lines, Comments</a:t>
            </a:r>
          </a:p>
        </p:txBody>
      </p:sp>
      <p:cxnSp>
        <p:nvCxnSpPr>
          <p:cNvPr id="5" name="Straight Connector 4"/>
          <p:cNvCxnSpPr/>
          <p:nvPr/>
        </p:nvCxnSpPr>
        <p:spPr>
          <a:xfrm>
            <a:off x="5120640" y="4807131"/>
            <a:ext cx="574766" cy="41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5251270" y="4807131"/>
            <a:ext cx="235130" cy="41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72103" y="4022411"/>
            <a:ext cx="291737" cy="157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863840" y="3631474"/>
            <a:ext cx="262345" cy="548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07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Line of Code (LOC) Example</a:t>
            </a:r>
          </a:p>
        </p:txBody>
      </p:sp>
      <p:sp>
        <p:nvSpPr>
          <p:cNvPr id="5" name="Content Placeholder 4"/>
          <p:cNvSpPr>
            <a:spLocks noGrp="1"/>
          </p:cNvSpPr>
          <p:nvPr>
            <p:ph sz="half" idx="1"/>
          </p:nvPr>
        </p:nvSpPr>
        <p:spPr/>
        <p:txBody>
          <a:bodyPr>
            <a:normAutofit fontScale="85000" lnSpcReduction="20000"/>
          </a:bodyPr>
          <a:lstStyle/>
          <a:p>
            <a:pPr marL="0" indent="0">
              <a:buNone/>
            </a:pPr>
            <a:r>
              <a:rPr lang="en-US" b="1" dirty="0"/>
              <a:t>Python</a:t>
            </a:r>
          </a:p>
          <a:p>
            <a:pPr>
              <a:buAutoNum type="arabicParenR"/>
            </a:pPr>
            <a:r>
              <a:rPr lang="en-US" dirty="0"/>
              <a:t>#addition of two number</a:t>
            </a:r>
          </a:p>
          <a:p>
            <a:pPr>
              <a:buAutoNum type="arabicParenR"/>
            </a:pPr>
            <a:r>
              <a:rPr lang="en-US" dirty="0" err="1"/>
              <a:t>def</a:t>
            </a:r>
            <a:r>
              <a:rPr lang="en-US" dirty="0"/>
              <a:t> add(</a:t>
            </a:r>
            <a:r>
              <a:rPr lang="en-US" dirty="0" err="1"/>
              <a:t>a,b</a:t>
            </a:r>
            <a:r>
              <a:rPr lang="en-US" dirty="0"/>
              <a:t>):</a:t>
            </a:r>
          </a:p>
          <a:p>
            <a:pPr lvl="1">
              <a:buAutoNum type="arabicParenR" startAt="3"/>
            </a:pPr>
            <a:r>
              <a:rPr lang="en-US" dirty="0"/>
              <a:t>return </a:t>
            </a:r>
            <a:r>
              <a:rPr lang="en-US" dirty="0" err="1"/>
              <a:t>a+b</a:t>
            </a:r>
            <a:r>
              <a:rPr lang="en-US" dirty="0"/>
              <a:t>;</a:t>
            </a:r>
          </a:p>
          <a:p>
            <a:pPr marL="0" indent="0">
              <a:buNone/>
            </a:pPr>
            <a:r>
              <a:rPr lang="en-US" dirty="0"/>
              <a:t>4) #Function calling</a:t>
            </a:r>
          </a:p>
          <a:p>
            <a:pPr marL="0" indent="0">
              <a:buNone/>
            </a:pPr>
            <a:r>
              <a:rPr lang="en-US" dirty="0"/>
              <a:t>5)</a:t>
            </a:r>
          </a:p>
          <a:p>
            <a:pPr marL="0" indent="0">
              <a:buNone/>
            </a:pPr>
            <a:r>
              <a:rPr lang="en-US" dirty="0"/>
              <a:t>6) res=add(2,3)</a:t>
            </a:r>
          </a:p>
          <a:p>
            <a:pPr marL="0" indent="0">
              <a:buNone/>
            </a:pPr>
            <a:r>
              <a:rPr lang="en-US" dirty="0"/>
              <a:t>7) print(res)</a:t>
            </a:r>
          </a:p>
        </p:txBody>
      </p:sp>
      <p:sp>
        <p:nvSpPr>
          <p:cNvPr id="6" name="Content Placeholder 5"/>
          <p:cNvSpPr>
            <a:spLocks noGrp="1"/>
          </p:cNvSpPr>
          <p:nvPr>
            <p:ph sz="half" idx="2"/>
          </p:nvPr>
        </p:nvSpPr>
        <p:spPr>
          <a:xfrm>
            <a:off x="5337307" y="2136706"/>
            <a:ext cx="3197093" cy="4721294"/>
          </a:xfrm>
        </p:spPr>
        <p:txBody>
          <a:bodyPr>
            <a:normAutofit fontScale="85000" lnSpcReduction="20000"/>
          </a:bodyPr>
          <a:lstStyle/>
          <a:p>
            <a:pPr marL="0" indent="0">
              <a:buNone/>
            </a:pPr>
            <a:r>
              <a:rPr lang="en-US" b="1" dirty="0"/>
              <a:t>C Language</a:t>
            </a:r>
          </a:p>
          <a:p>
            <a:pPr marL="0" indent="0">
              <a:buNone/>
            </a:pPr>
            <a:r>
              <a:rPr lang="en-US" dirty="0"/>
              <a:t>1) #include&lt;</a:t>
            </a:r>
            <a:r>
              <a:rPr lang="en-US" dirty="0" err="1"/>
              <a:t>stdio.h</a:t>
            </a:r>
            <a:r>
              <a:rPr lang="en-US" dirty="0"/>
              <a:t>&gt;</a:t>
            </a:r>
          </a:p>
          <a:p>
            <a:pPr marL="0" indent="0">
              <a:buNone/>
            </a:pPr>
            <a:r>
              <a:rPr lang="en-US" dirty="0"/>
              <a:t>2) </a:t>
            </a:r>
            <a:r>
              <a:rPr lang="en-US" dirty="0" err="1"/>
              <a:t>int</a:t>
            </a:r>
            <a:r>
              <a:rPr lang="en-US" dirty="0"/>
              <a:t> add (</a:t>
            </a:r>
            <a:r>
              <a:rPr lang="en-US" dirty="0" err="1"/>
              <a:t>int,int</a:t>
            </a:r>
            <a:r>
              <a:rPr lang="en-US" dirty="0"/>
              <a:t>);</a:t>
            </a:r>
          </a:p>
          <a:p>
            <a:pPr marL="0" indent="0">
              <a:buNone/>
            </a:pPr>
            <a:r>
              <a:rPr lang="en-US" dirty="0"/>
              <a:t>3) void main()</a:t>
            </a:r>
          </a:p>
          <a:p>
            <a:pPr marL="0" indent="0">
              <a:buNone/>
            </a:pPr>
            <a:r>
              <a:rPr lang="en-US" dirty="0"/>
              <a:t>4) {</a:t>
            </a:r>
          </a:p>
          <a:p>
            <a:pPr marL="0" indent="0">
              <a:buNone/>
            </a:pPr>
            <a:r>
              <a:rPr lang="en-US" dirty="0"/>
              <a:t>5) </a:t>
            </a:r>
            <a:r>
              <a:rPr lang="en-US" dirty="0" err="1"/>
              <a:t>int</a:t>
            </a:r>
            <a:r>
              <a:rPr lang="en-US" dirty="0"/>
              <a:t> res;</a:t>
            </a:r>
          </a:p>
          <a:p>
            <a:pPr marL="0" indent="0">
              <a:buNone/>
            </a:pPr>
            <a:r>
              <a:rPr lang="en-US" dirty="0"/>
              <a:t>6) res=add(2,3);</a:t>
            </a:r>
          </a:p>
          <a:p>
            <a:pPr marL="0" indent="0">
              <a:buNone/>
            </a:pPr>
            <a:r>
              <a:rPr lang="en-US" dirty="0"/>
              <a:t>7) </a:t>
            </a:r>
            <a:r>
              <a:rPr lang="en-US" dirty="0" err="1"/>
              <a:t>printf</a:t>
            </a:r>
            <a:r>
              <a:rPr lang="en-US" dirty="0"/>
              <a:t>(res); </a:t>
            </a:r>
          </a:p>
          <a:p>
            <a:pPr marL="0" indent="0">
              <a:buNone/>
            </a:pPr>
            <a:r>
              <a:rPr lang="en-US" dirty="0"/>
              <a:t>8) }</a:t>
            </a:r>
          </a:p>
          <a:p>
            <a:pPr marL="0" indent="0">
              <a:buNone/>
            </a:pPr>
            <a:r>
              <a:rPr lang="en-US" dirty="0"/>
              <a:t>9) \\addition of two number</a:t>
            </a:r>
          </a:p>
          <a:p>
            <a:pPr marL="0" indent="0">
              <a:buNone/>
            </a:pPr>
            <a:r>
              <a:rPr lang="en-US" dirty="0"/>
              <a:t>10) </a:t>
            </a:r>
            <a:r>
              <a:rPr lang="en-US" dirty="0" err="1"/>
              <a:t>int</a:t>
            </a:r>
            <a:r>
              <a:rPr lang="en-US" dirty="0"/>
              <a:t> add (</a:t>
            </a:r>
            <a:r>
              <a:rPr lang="en-US" dirty="0" err="1"/>
              <a:t>int</a:t>
            </a:r>
            <a:r>
              <a:rPr lang="en-US" dirty="0"/>
              <a:t> </a:t>
            </a:r>
            <a:r>
              <a:rPr lang="en-US" dirty="0" err="1"/>
              <a:t>a,int</a:t>
            </a:r>
            <a:r>
              <a:rPr lang="en-US" dirty="0"/>
              <a:t> b)</a:t>
            </a:r>
          </a:p>
          <a:p>
            <a:pPr marL="0" indent="0">
              <a:buNone/>
            </a:pPr>
            <a:r>
              <a:rPr lang="en-US" dirty="0"/>
              <a:t>11) {</a:t>
            </a:r>
          </a:p>
          <a:p>
            <a:pPr marL="0" indent="0">
              <a:buNone/>
            </a:pPr>
            <a:r>
              <a:rPr lang="en-US" dirty="0"/>
              <a:t>12)</a:t>
            </a:r>
          </a:p>
          <a:p>
            <a:pPr marL="0" indent="0">
              <a:buNone/>
            </a:pPr>
            <a:r>
              <a:rPr lang="en-US" dirty="0"/>
              <a:t>13) return </a:t>
            </a:r>
            <a:r>
              <a:rPr lang="en-US" dirty="0" err="1"/>
              <a:t>a+b</a:t>
            </a:r>
            <a:r>
              <a:rPr lang="en-US" dirty="0"/>
              <a:t>;</a:t>
            </a:r>
          </a:p>
          <a:p>
            <a:pPr marL="0" indent="0">
              <a:buNone/>
            </a:pPr>
            <a:r>
              <a:rPr lang="en-US" dirty="0"/>
              <a:t>14) }</a:t>
            </a:r>
          </a:p>
          <a:p>
            <a:pPr marL="0" indent="0">
              <a:buNone/>
            </a:pPr>
            <a:endParaRPr lang="en-US" dirty="0"/>
          </a:p>
        </p:txBody>
      </p:sp>
      <p:sp>
        <p:nvSpPr>
          <p:cNvPr id="7" name="TextBox 6"/>
          <p:cNvSpPr txBox="1"/>
          <p:nvPr/>
        </p:nvSpPr>
        <p:spPr>
          <a:xfrm>
            <a:off x="1945200" y="1539631"/>
            <a:ext cx="6689349" cy="369332"/>
          </a:xfrm>
          <a:prstGeom prst="rect">
            <a:avLst/>
          </a:prstGeom>
          <a:noFill/>
        </p:spPr>
        <p:txBody>
          <a:bodyPr wrap="square" rtlCol="0">
            <a:spAutoFit/>
          </a:bodyPr>
          <a:lstStyle/>
          <a:p>
            <a:r>
              <a:rPr lang="en-US" b="1" dirty="0">
                <a:solidFill>
                  <a:srgbClr val="FF0000"/>
                </a:solidFill>
              </a:rPr>
              <a:t>LOC =  4                                        LOC= 12</a:t>
            </a:r>
          </a:p>
        </p:txBody>
      </p:sp>
    </p:spTree>
    <p:extLst>
      <p:ext uri="{BB962C8B-B14F-4D97-AF65-F5344CB8AC3E}">
        <p14:creationId xmlns:p14="http://schemas.microsoft.com/office/powerpoint/2010/main" val="184853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0000"/>
                </a:solidFill>
                <a:latin typeface="Times New Roman"/>
                <a:ea typeface="Times New Roman"/>
              </a:rPr>
              <a:t>PSP1:</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Personal</a:t>
            </a:r>
            <a:r>
              <a:rPr lang="en-US" altLang="zh-CN" b="1" spc="-20" dirty="0">
                <a:solidFill>
                  <a:srgbClr val="000000"/>
                </a:solidFill>
                <a:latin typeface="Times New Roman"/>
                <a:cs typeface="Times New Roman"/>
              </a:rPr>
              <a:t> </a:t>
            </a:r>
            <a:r>
              <a:rPr lang="en-US" altLang="zh-CN" b="1" dirty="0">
                <a:solidFill>
                  <a:srgbClr val="000000"/>
                </a:solidFill>
                <a:latin typeface="Times New Roman"/>
                <a:ea typeface="Times New Roman"/>
              </a:rPr>
              <a:t>Planning</a:t>
            </a:r>
            <a:br>
              <a:rPr lang="en-US" altLang="zh-CN" b="1" dirty="0">
                <a:solidFill>
                  <a:srgbClr val="000000"/>
                </a:solidFill>
                <a:latin typeface="Times New Roman"/>
                <a:ea typeface="Times New Roman"/>
              </a:rPr>
            </a:br>
            <a:endParaRPr lang="en-US" dirty="0"/>
          </a:p>
        </p:txBody>
      </p:sp>
      <p:sp>
        <p:nvSpPr>
          <p:cNvPr id="3" name="Content Placeholder 2"/>
          <p:cNvSpPr>
            <a:spLocks noGrp="1"/>
          </p:cNvSpPr>
          <p:nvPr>
            <p:ph idx="1"/>
          </p:nvPr>
        </p:nvSpPr>
        <p:spPr/>
        <p:txBody>
          <a:bodyPr/>
          <a:lstStyle/>
          <a:p>
            <a:pPr marL="228600" hangingPunct="0">
              <a:lnSpc>
                <a:spcPct val="95416"/>
              </a:lnSpc>
            </a:pPr>
            <a:r>
              <a:rPr lang="en-US" altLang="zh-CN" dirty="0">
                <a:solidFill>
                  <a:srgbClr val="000000"/>
                </a:solidFill>
                <a:latin typeface="Times New Roman"/>
                <a:ea typeface="Times New Roman"/>
              </a:rPr>
              <a:t>This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step</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must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introduce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some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method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for</a:t>
            </a:r>
            <a:r>
              <a:rPr lang="en-US" altLang="zh-CN" spc="5" dirty="0">
                <a:solidFill>
                  <a:srgbClr val="000000"/>
                </a:solidFill>
                <a:latin typeface="Times New Roman"/>
                <a:cs typeface="Times New Roman"/>
              </a:rPr>
              <a:t> </a:t>
            </a:r>
            <a:r>
              <a:rPr lang="en-US" altLang="zh-CN" dirty="0">
                <a:solidFill>
                  <a:srgbClr val="000000"/>
                </a:solidFill>
                <a:latin typeface="Times New Roman"/>
                <a:ea typeface="Times New Roman"/>
              </a:rPr>
              <a:t>estimating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sizes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and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development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times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for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new</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programs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based</a:t>
            </a:r>
            <a:r>
              <a:rPr lang="en-US" altLang="zh-CN" spc="-60" dirty="0">
                <a:solidFill>
                  <a:srgbClr val="000000"/>
                </a:solidFill>
                <a:latin typeface="Times New Roman"/>
                <a:cs typeface="Times New Roman"/>
              </a:rPr>
              <a:t> </a:t>
            </a:r>
            <a:r>
              <a:rPr lang="en-US" altLang="zh-CN" dirty="0">
                <a:solidFill>
                  <a:srgbClr val="000000"/>
                </a:solidFill>
                <a:latin typeface="Times New Roman"/>
                <a:ea typeface="Times New Roman"/>
              </a:rPr>
              <a:t>on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personal</a:t>
            </a:r>
            <a:r>
              <a:rPr lang="en-US" altLang="zh-CN" dirty="0">
                <a:solidFill>
                  <a:srgbClr val="000000"/>
                </a:solidFill>
                <a:latin typeface="Times New Roman"/>
                <a:cs typeface="Times New Roman"/>
              </a:rPr>
              <a:t> </a:t>
            </a:r>
            <a:r>
              <a:rPr lang="en-US" altLang="zh-CN" spc="-5" dirty="0">
                <a:solidFill>
                  <a:srgbClr val="000000"/>
                </a:solidFill>
                <a:latin typeface="Times New Roman"/>
                <a:ea typeface="Times New Roman"/>
              </a:rPr>
              <a:t>data</a:t>
            </a:r>
          </a:p>
          <a:p>
            <a:pPr>
              <a:lnSpc>
                <a:spcPts val="1355"/>
              </a:lnSpc>
            </a:pPr>
            <a:endParaRPr lang="en-US" dirty="0"/>
          </a:p>
          <a:p>
            <a:pPr marL="228600" hangingPunct="0">
              <a:lnSpc>
                <a:spcPct val="95416"/>
              </a:lnSpc>
            </a:pP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methods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employed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are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usually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(should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based</a:t>
            </a:r>
            <a:r>
              <a:rPr lang="en-US" altLang="zh-CN" spc="5" dirty="0">
                <a:solidFill>
                  <a:srgbClr val="000000"/>
                </a:solidFill>
                <a:latin typeface="Times New Roman"/>
                <a:cs typeface="Times New Roman"/>
              </a:rPr>
              <a:t> </a:t>
            </a:r>
            <a:r>
              <a:rPr lang="en-US" altLang="zh-CN" dirty="0">
                <a:solidFill>
                  <a:srgbClr val="000000"/>
                </a:solidFill>
                <a:latin typeface="Times New Roman"/>
                <a:ea typeface="Times New Roman"/>
              </a:rPr>
              <a:t>on</a:t>
            </a:r>
            <a:r>
              <a:rPr lang="en-US" altLang="zh-CN" dirty="0">
                <a:solidFill>
                  <a:srgbClr val="000000"/>
                </a:solidFill>
                <a:latin typeface="Times New Roman"/>
                <a:cs typeface="Times New Roman"/>
              </a:rPr>
              <a:t> </a:t>
            </a:r>
            <a:r>
              <a:rPr lang="en-US" altLang="zh-CN" b="1" dirty="0">
                <a:solidFill>
                  <a:srgbClr val="000000"/>
                </a:solidFill>
                <a:latin typeface="Times New Roman"/>
                <a:ea typeface="Times New Roman"/>
              </a:rPr>
              <a:t>linear</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regression</a:t>
            </a:r>
            <a:r>
              <a:rPr lang="en-US" altLang="zh-CN" b="1" dirty="0">
                <a:solidFill>
                  <a:srgbClr val="000000"/>
                </a:solidFill>
                <a:latin typeface="Times New Roman"/>
                <a:cs typeface="Times New Roman"/>
              </a:rPr>
              <a:t> </a:t>
            </a:r>
            <a:r>
              <a:rPr lang="en-US" altLang="zh-CN" dirty="0">
                <a:solidFill>
                  <a:srgbClr val="000000"/>
                </a:solidFill>
                <a:latin typeface="Times New Roman"/>
                <a:ea typeface="Times New Roman"/>
              </a:rPr>
              <a:t>with</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prediction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intervals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indicate</a:t>
            </a:r>
            <a:r>
              <a:rPr lang="en-US" altLang="zh-CN" spc="-60" dirty="0">
                <a:solidFill>
                  <a:srgbClr val="000000"/>
                </a:solidFill>
                <a:latin typeface="Times New Roman"/>
                <a:cs typeface="Times New Roman"/>
              </a:rPr>
              <a:t> </a:t>
            </a:r>
            <a:r>
              <a:rPr lang="en-US" altLang="zh-CN" dirty="0">
                <a:solidFill>
                  <a:srgbClr val="000000"/>
                </a:solidFill>
                <a:latin typeface="Times New Roman"/>
                <a:ea typeface="Times New Roman"/>
              </a:rPr>
              <a:t>size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and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estimate</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quality.</a:t>
            </a:r>
          </a:p>
          <a:p>
            <a:pPr>
              <a:lnSpc>
                <a:spcPts val="1255"/>
              </a:lnSpc>
            </a:pPr>
            <a:endParaRPr lang="en-US" dirty="0"/>
          </a:p>
          <a:p>
            <a:pPr marL="0" indent="228600">
              <a:lnSpc>
                <a:spcPct val="100000"/>
              </a:lnSpc>
            </a:pPr>
            <a:r>
              <a:rPr lang="en-US" altLang="zh-CN" i="1" dirty="0">
                <a:solidFill>
                  <a:srgbClr val="000000"/>
                </a:solidFill>
                <a:latin typeface="Times New Roman"/>
                <a:ea typeface="Times New Roman"/>
              </a:rPr>
              <a:t>PSP1.1</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adds</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schedule</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and</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task</a:t>
            </a:r>
            <a:r>
              <a:rPr lang="en-US" altLang="zh-CN" i="1" spc="-20" dirty="0">
                <a:solidFill>
                  <a:srgbClr val="000000"/>
                </a:solidFill>
                <a:latin typeface="Times New Roman"/>
                <a:cs typeface="Times New Roman"/>
              </a:rPr>
              <a:t> </a:t>
            </a:r>
            <a:r>
              <a:rPr lang="en-US" altLang="zh-CN" i="1" dirty="0">
                <a:solidFill>
                  <a:srgbClr val="000000"/>
                </a:solidFill>
                <a:latin typeface="Times New Roman"/>
                <a:ea typeface="Times New Roman"/>
              </a:rPr>
              <a:t>planning</a:t>
            </a:r>
          </a:p>
          <a:p>
            <a:endParaRPr lang="en-US" dirty="0"/>
          </a:p>
        </p:txBody>
      </p:sp>
    </p:spTree>
    <p:extLst>
      <p:ext uri="{BB962C8B-B14F-4D97-AF65-F5344CB8AC3E}">
        <p14:creationId xmlns:p14="http://schemas.microsoft.com/office/powerpoint/2010/main" val="126439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Size Measurement</a:t>
            </a:r>
            <a:endParaRPr lang="en-US" dirty="0"/>
          </a:p>
        </p:txBody>
      </p:sp>
      <p:sp>
        <p:nvSpPr>
          <p:cNvPr id="3" name="Content Placeholder 2"/>
          <p:cNvSpPr>
            <a:spLocks noGrp="1"/>
          </p:cNvSpPr>
          <p:nvPr>
            <p:ph idx="1"/>
          </p:nvPr>
        </p:nvSpPr>
        <p:spPr/>
        <p:txBody>
          <a:bodyPr>
            <a:normAutofit/>
          </a:bodyPr>
          <a:lstStyle/>
          <a:p>
            <a:r>
              <a:rPr lang="en-US" altLang="en-US" dirty="0"/>
              <a:t>The planning process starts with an estimate of the job size.</a:t>
            </a:r>
          </a:p>
          <a:p>
            <a:endParaRPr lang="en-US" altLang="en-US" dirty="0"/>
          </a:p>
          <a:p>
            <a:r>
              <a:rPr lang="en-US" altLang="en-US" dirty="0"/>
              <a:t>By estimating the size of the product that you plan to build, you can better judge the amount of work needed to build it.</a:t>
            </a:r>
          </a:p>
          <a:p>
            <a:endParaRPr lang="en-US" altLang="en-US" dirty="0"/>
          </a:p>
          <a:p>
            <a:r>
              <a:rPr lang="en-US" altLang="en-US" dirty="0"/>
              <a:t>Before you can estimate the product size,  you need to select an appropriate size measure.</a:t>
            </a:r>
          </a:p>
          <a:p>
            <a:endParaRPr lang="en-US" dirty="0"/>
          </a:p>
        </p:txBody>
      </p:sp>
    </p:spTree>
    <p:extLst>
      <p:ext uri="{BB962C8B-B14F-4D97-AF65-F5344CB8AC3E}">
        <p14:creationId xmlns:p14="http://schemas.microsoft.com/office/powerpoint/2010/main" val="3860036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ltLang="en-US" dirty="0"/>
              <a:t>Size Measurement Criteria</a:t>
            </a:r>
          </a:p>
        </p:txBody>
      </p:sp>
      <p:sp>
        <p:nvSpPr>
          <p:cNvPr id="21507" name="Rectangle 5"/>
          <p:cNvSpPr>
            <a:spLocks noGrp="1" noChangeArrowheads="1"/>
          </p:cNvSpPr>
          <p:nvPr>
            <p:ph idx="1"/>
          </p:nvPr>
        </p:nvSpPr>
        <p:spPr/>
        <p:txBody>
          <a:bodyPr/>
          <a:lstStyle/>
          <a:p>
            <a:pPr marL="0" indent="0">
              <a:buNone/>
            </a:pPr>
            <a:r>
              <a:rPr lang="en-US" altLang="en-US" dirty="0"/>
              <a:t>The criteria for a size measure are that it must be</a:t>
            </a:r>
          </a:p>
          <a:p>
            <a:pPr lvl="1"/>
            <a:endParaRPr lang="en-US" altLang="en-US" dirty="0"/>
          </a:p>
          <a:p>
            <a:pPr lvl="1"/>
            <a:r>
              <a:rPr lang="en-US" altLang="en-US" dirty="0"/>
              <a:t>useful for planning</a:t>
            </a:r>
          </a:p>
          <a:p>
            <a:pPr marL="457200" lvl="1" indent="0">
              <a:buNone/>
            </a:pPr>
            <a:endParaRPr lang="en-US" altLang="en-US" dirty="0"/>
          </a:p>
          <a:p>
            <a:pPr lvl="1"/>
            <a:r>
              <a:rPr lang="en-US" altLang="en-US" dirty="0"/>
              <a:t>directly countable/measurable</a:t>
            </a:r>
          </a:p>
          <a:p>
            <a:pPr marL="0" indent="0">
              <a:buNone/>
            </a:pPr>
            <a:endParaRPr lang="en-US" altLang="en-US" dirty="0"/>
          </a:p>
        </p:txBody>
      </p:sp>
    </p:spTree>
    <p:extLst>
      <p:ext uri="{BB962C8B-B14F-4D97-AF65-F5344CB8AC3E}">
        <p14:creationId xmlns:p14="http://schemas.microsoft.com/office/powerpoint/2010/main" val="24577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title"/>
          </p:nvPr>
        </p:nvSpPr>
        <p:spPr/>
        <p:txBody>
          <a:bodyPr/>
          <a:lstStyle/>
          <a:p>
            <a:r>
              <a:rPr lang="en-US" altLang="en-US"/>
              <a:t>Useful for Planning</a:t>
            </a:r>
          </a:p>
        </p:txBody>
      </p:sp>
      <p:sp>
        <p:nvSpPr>
          <p:cNvPr id="22531" name="Rectangle 8"/>
          <p:cNvSpPr>
            <a:spLocks noGrp="1" noChangeArrowheads="1"/>
          </p:cNvSpPr>
          <p:nvPr>
            <p:ph idx="1"/>
          </p:nvPr>
        </p:nvSpPr>
        <p:spPr>
          <a:xfrm>
            <a:off x="1017588" y="1709738"/>
            <a:ext cx="7566025" cy="4592637"/>
          </a:xfrm>
        </p:spPr>
        <p:txBody>
          <a:bodyPr/>
          <a:lstStyle/>
          <a:p>
            <a:pPr>
              <a:lnSpc>
                <a:spcPct val="90000"/>
              </a:lnSpc>
            </a:pPr>
            <a:r>
              <a:rPr lang="en-US" altLang="en-US"/>
              <a:t>A primary goal in planning is to estimate the effort for a job.</a:t>
            </a:r>
          </a:p>
          <a:p>
            <a:pPr>
              <a:lnSpc>
                <a:spcPct val="90000"/>
              </a:lnSpc>
            </a:pPr>
            <a:endParaRPr lang="en-US" altLang="en-US"/>
          </a:p>
          <a:p>
            <a:pPr>
              <a:lnSpc>
                <a:spcPct val="90000"/>
              </a:lnSpc>
            </a:pPr>
            <a:r>
              <a:rPr lang="en-US" altLang="en-US"/>
              <a:t>For a size measure to be useful during planning, it must help you to estimate the effort for the job.</a:t>
            </a:r>
          </a:p>
          <a:p>
            <a:pPr>
              <a:lnSpc>
                <a:spcPct val="90000"/>
              </a:lnSpc>
            </a:pPr>
            <a:endParaRPr lang="en-US" altLang="en-US"/>
          </a:p>
          <a:p>
            <a:pPr>
              <a:lnSpc>
                <a:spcPct val="90000"/>
              </a:lnSpc>
            </a:pPr>
            <a:r>
              <a:rPr lang="en-US" altLang="en-US"/>
              <a:t>To help you estimate the effort for the job, there must be a relationship between the size measure and the effort for the job.</a:t>
            </a:r>
          </a:p>
          <a:p>
            <a:pPr>
              <a:lnSpc>
                <a:spcPct val="90000"/>
              </a:lnSpc>
            </a:pPr>
            <a:endParaRPr lang="en-US" altLang="en-US"/>
          </a:p>
          <a:p>
            <a:pPr>
              <a:lnSpc>
                <a:spcPct val="90000"/>
              </a:lnSpc>
            </a:pPr>
            <a:r>
              <a:rPr lang="en-US" altLang="en-US"/>
              <a:t>If a relationship exists between a size measure and effort, then the size measure can be used for planning.</a:t>
            </a:r>
          </a:p>
          <a:p>
            <a:pPr>
              <a:lnSpc>
                <a:spcPct val="90000"/>
              </a:lnSpc>
            </a:pPr>
            <a:endParaRPr lang="en-US" altLang="en-US"/>
          </a:p>
          <a:p>
            <a:pPr>
              <a:lnSpc>
                <a:spcPct val="90000"/>
              </a:lnSpc>
            </a:pPr>
            <a:r>
              <a:rPr lang="en-US" altLang="en-US"/>
              <a:t>The next slide illustrates such a relationship for writing pages of text for a book.</a:t>
            </a:r>
          </a:p>
        </p:txBody>
      </p:sp>
    </p:spTree>
    <p:extLst>
      <p:ext uri="{BB962C8B-B14F-4D97-AF65-F5344CB8AC3E}">
        <p14:creationId xmlns:p14="http://schemas.microsoft.com/office/powerpoint/2010/main" val="39240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US" altLang="en-US"/>
              <a:t>Directly Countable</a:t>
            </a:r>
          </a:p>
        </p:txBody>
      </p:sp>
      <p:sp>
        <p:nvSpPr>
          <p:cNvPr id="25603" name="Rectangle 5"/>
          <p:cNvSpPr>
            <a:spLocks noGrp="1" noChangeArrowheads="1"/>
          </p:cNvSpPr>
          <p:nvPr>
            <p:ph idx="1"/>
          </p:nvPr>
        </p:nvSpPr>
        <p:spPr>
          <a:xfrm>
            <a:off x="1017588" y="1697038"/>
            <a:ext cx="7413625" cy="4592637"/>
          </a:xfrm>
        </p:spPr>
        <p:txBody>
          <a:bodyPr/>
          <a:lstStyle/>
          <a:p>
            <a:r>
              <a:rPr lang="en-US" altLang="en-US"/>
              <a:t>The size measure must be directly countable or measurable in the product.</a:t>
            </a:r>
          </a:p>
          <a:p>
            <a:endParaRPr lang="en-US" altLang="en-US"/>
          </a:p>
          <a:p>
            <a:r>
              <a:rPr lang="en-US" altLang="en-US"/>
              <a:t>Examples of directly countable measures are</a:t>
            </a:r>
          </a:p>
          <a:p>
            <a:pPr lvl="1"/>
            <a:r>
              <a:rPr lang="en-US" altLang="en-US"/>
              <a:t>pages </a:t>
            </a:r>
          </a:p>
          <a:p>
            <a:pPr lvl="1"/>
            <a:r>
              <a:rPr lang="en-US" altLang="en-US"/>
              <a:t>paragraphs </a:t>
            </a:r>
          </a:p>
          <a:p>
            <a:pPr lvl="1"/>
            <a:r>
              <a:rPr lang="en-US" altLang="en-US"/>
              <a:t>diagrams</a:t>
            </a:r>
          </a:p>
          <a:p>
            <a:pPr lvl="1"/>
            <a:r>
              <a:rPr lang="en-US" altLang="en-US"/>
              <a:t>graphs</a:t>
            </a:r>
          </a:p>
          <a:p>
            <a:endParaRPr lang="en-US" altLang="en-US"/>
          </a:p>
          <a:p>
            <a:r>
              <a:rPr lang="en-US" altLang="en-US"/>
              <a:t>Examples of something that is not directly countable in a document are themes or topics.</a:t>
            </a:r>
          </a:p>
        </p:txBody>
      </p:sp>
    </p:spTree>
    <p:extLst>
      <p:ext uri="{BB962C8B-B14F-4D97-AF65-F5344CB8AC3E}">
        <p14:creationId xmlns:p14="http://schemas.microsoft.com/office/powerpoint/2010/main" val="297267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Personal Software Process</a:t>
            </a:r>
          </a:p>
        </p:txBody>
      </p:sp>
    </p:spTree>
    <p:extLst>
      <p:ext uri="{BB962C8B-B14F-4D97-AF65-F5344CB8AC3E}">
        <p14:creationId xmlns:p14="http://schemas.microsoft.com/office/powerpoint/2010/main" val="64999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ltLang="en-US"/>
              <a:t>Effort Measure</a:t>
            </a:r>
          </a:p>
        </p:txBody>
      </p:sp>
      <p:sp>
        <p:nvSpPr>
          <p:cNvPr id="26627" name="Rectangle 5"/>
          <p:cNvSpPr>
            <a:spLocks noGrp="1" noChangeArrowheads="1"/>
          </p:cNvSpPr>
          <p:nvPr>
            <p:ph idx="1"/>
          </p:nvPr>
        </p:nvSpPr>
        <p:spPr/>
        <p:txBody>
          <a:bodyPr/>
          <a:lstStyle/>
          <a:p>
            <a:r>
              <a:rPr lang="en-US" altLang="en-US" dirty="0"/>
              <a:t>While the size measure depends on the job, the effort measure is always time.</a:t>
            </a:r>
          </a:p>
          <a:p>
            <a:endParaRPr lang="en-US" altLang="en-US" dirty="0"/>
          </a:p>
          <a:p>
            <a:r>
              <a:rPr lang="en-US" altLang="en-US" dirty="0"/>
              <a:t>The concerns with measuring time are these.</a:t>
            </a:r>
          </a:p>
          <a:p>
            <a:pPr lvl="1"/>
            <a:r>
              <a:rPr lang="en-US" altLang="en-US" dirty="0"/>
              <a:t>What is included in the time measure?</a:t>
            </a:r>
          </a:p>
          <a:p>
            <a:pPr lvl="1"/>
            <a:r>
              <a:rPr lang="en-US" altLang="en-US" dirty="0"/>
              <a:t>What precision is used to measure time?</a:t>
            </a:r>
          </a:p>
        </p:txBody>
      </p:sp>
    </p:spTree>
    <p:extLst>
      <p:ext uri="{BB962C8B-B14F-4D97-AF65-F5344CB8AC3E}">
        <p14:creationId xmlns:p14="http://schemas.microsoft.com/office/powerpoint/2010/main" val="3175725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1006475" y="890588"/>
            <a:ext cx="7840663" cy="561975"/>
          </a:xfrm>
        </p:spPr>
        <p:txBody>
          <a:bodyPr>
            <a:normAutofit fontScale="90000"/>
          </a:bodyPr>
          <a:lstStyle/>
          <a:p>
            <a:r>
              <a:rPr lang="en-US" altLang="en-US" sz="3200"/>
              <a:t>What is Included in the Time Measure?</a:t>
            </a:r>
          </a:p>
        </p:txBody>
      </p:sp>
      <p:sp>
        <p:nvSpPr>
          <p:cNvPr id="27651" name="Rectangle 5"/>
          <p:cNvSpPr>
            <a:spLocks noGrp="1" noChangeArrowheads="1"/>
          </p:cNvSpPr>
          <p:nvPr>
            <p:ph idx="1"/>
          </p:nvPr>
        </p:nvSpPr>
        <p:spPr/>
        <p:txBody>
          <a:bodyPr>
            <a:normAutofit fontScale="92500" lnSpcReduction="20000"/>
          </a:bodyPr>
          <a:lstStyle/>
          <a:p>
            <a:r>
              <a:rPr lang="en-US" altLang="en-US"/>
              <a:t>Since you are looking for a relationship between size and effort, only the time spent actually working on a task (“time on task”) should be included.</a:t>
            </a:r>
          </a:p>
          <a:p>
            <a:endParaRPr lang="en-US" altLang="en-US"/>
          </a:p>
          <a:p>
            <a:r>
              <a:rPr lang="en-US" altLang="en-US"/>
              <a:t>Interruptions such as phone calls, rest breaks, and office conversations</a:t>
            </a:r>
          </a:p>
          <a:p>
            <a:pPr lvl="1"/>
            <a:r>
              <a:rPr lang="en-US" altLang="en-US"/>
              <a:t>are highly variable </a:t>
            </a:r>
          </a:p>
          <a:p>
            <a:pPr lvl="1"/>
            <a:r>
              <a:rPr lang="en-US" altLang="en-US"/>
              <a:t>are not related to the job</a:t>
            </a:r>
          </a:p>
          <a:p>
            <a:pPr lvl="1"/>
            <a:r>
              <a:rPr lang="en-US" altLang="en-US"/>
              <a:t>must be excluded from task time in order to determine the size versus time relationship</a:t>
            </a:r>
          </a:p>
          <a:p>
            <a:pPr lvl="1"/>
            <a:endParaRPr lang="en-US" altLang="en-US"/>
          </a:p>
          <a:p>
            <a:r>
              <a:rPr lang="en-US" altLang="en-US"/>
              <a:t>Most engineers find that they spend less than 50% of their time on task.</a:t>
            </a:r>
          </a:p>
        </p:txBody>
      </p:sp>
    </p:spTree>
    <p:extLst>
      <p:ext uri="{BB962C8B-B14F-4D97-AF65-F5344CB8AC3E}">
        <p14:creationId xmlns:p14="http://schemas.microsoft.com/office/powerpoint/2010/main" val="2001885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ltLang="en-US"/>
              <a:t>Time Measurement Precision</a:t>
            </a:r>
          </a:p>
        </p:txBody>
      </p:sp>
      <p:sp>
        <p:nvSpPr>
          <p:cNvPr id="28675" name="Rectangle 5"/>
          <p:cNvSpPr>
            <a:spLocks noGrp="1" noChangeArrowheads="1"/>
          </p:cNvSpPr>
          <p:nvPr>
            <p:ph idx="1"/>
          </p:nvPr>
        </p:nvSpPr>
        <p:spPr/>
        <p:txBody>
          <a:bodyPr>
            <a:normAutofit fontScale="92500" lnSpcReduction="20000"/>
          </a:bodyPr>
          <a:lstStyle/>
          <a:p>
            <a:r>
              <a:rPr lang="en-US" altLang="en-US" dirty="0"/>
              <a:t>Effort on projects is often measured in person months.</a:t>
            </a:r>
          </a:p>
          <a:p>
            <a:pPr lvl="1"/>
            <a:endParaRPr lang="en-US" altLang="en-US" dirty="0"/>
          </a:p>
          <a:p>
            <a:r>
              <a:rPr lang="en-US" altLang="en-US" dirty="0"/>
              <a:t>While this is useful for financial accounting systems, it is not useful for tracking, analyzing, or improving personal processes.</a:t>
            </a:r>
          </a:p>
          <a:p>
            <a:endParaRPr lang="en-US" altLang="en-US" dirty="0"/>
          </a:p>
          <a:p>
            <a:r>
              <a:rPr lang="en-US" altLang="en-US" dirty="0"/>
              <a:t>People rarely work on one thing for more than an hour or two.</a:t>
            </a:r>
          </a:p>
          <a:p>
            <a:endParaRPr lang="en-US" altLang="en-US" dirty="0"/>
          </a:p>
          <a:p>
            <a:r>
              <a:rPr lang="en-US" altLang="en-US" dirty="0"/>
              <a:t>In PSP, effort is measured in minutes.</a:t>
            </a:r>
          </a:p>
          <a:p>
            <a:pPr lvl="1"/>
            <a:r>
              <a:rPr lang="en-US" altLang="en-US" dirty="0"/>
              <a:t>This measure is precise enough.</a:t>
            </a:r>
          </a:p>
          <a:p>
            <a:pPr lvl="1"/>
            <a:r>
              <a:rPr lang="en-US" altLang="en-US" dirty="0"/>
              <a:t>Once you decide to precisely measure time, the units do not make much difference.</a:t>
            </a:r>
          </a:p>
        </p:txBody>
      </p:sp>
    </p:spTree>
    <p:extLst>
      <p:ext uri="{BB962C8B-B14F-4D97-AF65-F5344CB8AC3E}">
        <p14:creationId xmlns:p14="http://schemas.microsoft.com/office/powerpoint/2010/main" val="238988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ltLang="en-US"/>
              <a:t>Selecting a Size Measure -1</a:t>
            </a:r>
          </a:p>
        </p:txBody>
      </p:sp>
      <p:sp>
        <p:nvSpPr>
          <p:cNvPr id="29699" name="Rectangle 5"/>
          <p:cNvSpPr>
            <a:spLocks noGrp="1" noChangeArrowheads="1"/>
          </p:cNvSpPr>
          <p:nvPr>
            <p:ph idx="1"/>
          </p:nvPr>
        </p:nvSpPr>
        <p:spPr>
          <a:xfrm>
            <a:off x="1017588" y="1697038"/>
            <a:ext cx="7413625" cy="4592637"/>
          </a:xfrm>
        </p:spPr>
        <p:txBody>
          <a:bodyPr/>
          <a:lstStyle/>
          <a:p>
            <a:r>
              <a:rPr lang="en-US" altLang="en-US" dirty="0"/>
              <a:t>Start with some historical data from past projects.</a:t>
            </a:r>
          </a:p>
          <a:p>
            <a:pPr lvl="1"/>
            <a:r>
              <a:rPr lang="en-US" altLang="en-US" dirty="0"/>
              <a:t>development effort</a:t>
            </a:r>
          </a:p>
          <a:p>
            <a:pPr lvl="1"/>
            <a:r>
              <a:rPr lang="en-US" altLang="en-US" dirty="0"/>
              <a:t>product characteristics (candidate size measures)</a:t>
            </a:r>
          </a:p>
          <a:p>
            <a:endParaRPr lang="en-US" altLang="en-US" dirty="0"/>
          </a:p>
          <a:p>
            <a:r>
              <a:rPr lang="en-US" altLang="en-US" dirty="0"/>
              <a:t>Rank the products by development effort.</a:t>
            </a:r>
          </a:p>
          <a:p>
            <a:endParaRPr lang="en-US" altLang="en-US" dirty="0"/>
          </a:p>
          <a:p>
            <a:r>
              <a:rPr lang="en-US" altLang="en-US" dirty="0"/>
              <a:t>See what characteristics distinguish those products that took the greatest effort from those that took the least.</a:t>
            </a:r>
          </a:p>
          <a:p>
            <a:endParaRPr lang="en-US" altLang="en-US" dirty="0"/>
          </a:p>
          <a:p>
            <a:endParaRPr lang="en-US" altLang="en-US" dirty="0"/>
          </a:p>
        </p:txBody>
      </p:sp>
    </p:spTree>
    <p:extLst>
      <p:ext uri="{BB962C8B-B14F-4D97-AF65-F5344CB8AC3E}">
        <p14:creationId xmlns:p14="http://schemas.microsoft.com/office/powerpoint/2010/main" val="3107860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altLang="en-US"/>
              <a:t>Selecting a Size Measure -2</a:t>
            </a:r>
          </a:p>
        </p:txBody>
      </p:sp>
      <p:sp>
        <p:nvSpPr>
          <p:cNvPr id="30723" name="Rectangle 5"/>
          <p:cNvSpPr>
            <a:spLocks noGrp="1" noChangeArrowheads="1"/>
          </p:cNvSpPr>
          <p:nvPr>
            <p:ph idx="1"/>
          </p:nvPr>
        </p:nvSpPr>
        <p:spPr/>
        <p:txBody>
          <a:bodyPr/>
          <a:lstStyle/>
          <a:p>
            <a:r>
              <a:rPr lang="en-US" altLang="en-US"/>
              <a:t>Determine if the candidate size measure is related to effort.</a:t>
            </a:r>
          </a:p>
          <a:p>
            <a:pPr lvl="1"/>
            <a:r>
              <a:rPr lang="en-US" altLang="en-US"/>
              <a:t>Create a graph with the candidate size measure on the horizontal axis and effort on the vertical axis.</a:t>
            </a:r>
          </a:p>
          <a:p>
            <a:pPr lvl="1"/>
            <a:r>
              <a:rPr lang="en-US" altLang="en-US"/>
              <a:t>Plot each pair of historical data (candidate size measure, effort) as a point on the graph.</a:t>
            </a:r>
          </a:p>
          <a:p>
            <a:pPr lvl="1"/>
            <a:r>
              <a:rPr lang="en-US" altLang="en-US"/>
              <a:t>If the points define a line, then the candidate size measure is related to effort and can be used for planning.</a:t>
            </a:r>
          </a:p>
          <a:p>
            <a:pPr lvl="1"/>
            <a:endParaRPr lang="en-US" altLang="en-US"/>
          </a:p>
          <a:p>
            <a:r>
              <a:rPr lang="en-US" altLang="en-US"/>
              <a:t>There may be no single best size measure.  A combination of size measures could be needed.</a:t>
            </a:r>
          </a:p>
          <a:p>
            <a:endParaRPr lang="en-US" altLang="en-US"/>
          </a:p>
        </p:txBody>
      </p:sp>
    </p:spTree>
    <p:extLst>
      <p:ext uri="{BB962C8B-B14F-4D97-AF65-F5344CB8AC3E}">
        <p14:creationId xmlns:p14="http://schemas.microsoft.com/office/powerpoint/2010/main" val="2399514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  Text Pages versus Writing Time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869774"/>
              </p:ext>
            </p:extLst>
          </p:nvPr>
        </p:nvGraphicFramePr>
        <p:xfrm>
          <a:off x="2639783" y="2409372"/>
          <a:ext cx="4747988" cy="3585027"/>
        </p:xfrm>
        <a:graphic>
          <a:graphicData uri="http://schemas.openxmlformats.org/drawingml/2006/table">
            <a:tbl>
              <a:tblPr firstRow="1" bandRow="1">
                <a:tableStyleId>{00A15C55-8517-42AA-B614-E9B94910E393}</a:tableStyleId>
              </a:tblPr>
              <a:tblGrid>
                <a:gridCol w="2373994">
                  <a:extLst>
                    <a:ext uri="{9D8B030D-6E8A-4147-A177-3AD203B41FA5}">
                      <a16:colId xmlns:a16="http://schemas.microsoft.com/office/drawing/2014/main" val="2688934133"/>
                    </a:ext>
                  </a:extLst>
                </a:gridCol>
                <a:gridCol w="2373994">
                  <a:extLst>
                    <a:ext uri="{9D8B030D-6E8A-4147-A177-3AD203B41FA5}">
                      <a16:colId xmlns:a16="http://schemas.microsoft.com/office/drawing/2014/main" val="4246185941"/>
                    </a:ext>
                  </a:extLst>
                </a:gridCol>
              </a:tblGrid>
              <a:tr h="709126">
                <a:tc>
                  <a:txBody>
                    <a:bodyPr/>
                    <a:lstStyle/>
                    <a:p>
                      <a:pPr algn="ctr"/>
                      <a:r>
                        <a:rPr lang="en-US" dirty="0"/>
                        <a:t>No.</a:t>
                      </a:r>
                      <a:r>
                        <a:rPr lang="en-US" baseline="0" dirty="0"/>
                        <a:t> of Text Pages</a:t>
                      </a:r>
                      <a:endParaRPr lang="en-US" dirty="0"/>
                    </a:p>
                  </a:txBody>
                  <a:tcPr/>
                </a:tc>
                <a:tc>
                  <a:txBody>
                    <a:bodyPr/>
                    <a:lstStyle/>
                    <a:p>
                      <a:pPr algn="ctr"/>
                      <a:r>
                        <a:rPr lang="en-US" dirty="0"/>
                        <a:t>Writing Time (min)</a:t>
                      </a:r>
                    </a:p>
                  </a:txBody>
                  <a:tcPr/>
                </a:tc>
                <a:extLst>
                  <a:ext uri="{0D108BD9-81ED-4DB2-BD59-A6C34878D82A}">
                    <a16:rowId xmlns:a16="http://schemas.microsoft.com/office/drawing/2014/main" val="1483994631"/>
                  </a:ext>
                </a:extLst>
              </a:tr>
              <a:tr h="410843">
                <a:tc>
                  <a:txBody>
                    <a:bodyPr/>
                    <a:lstStyle/>
                    <a:p>
                      <a:pPr algn="ctr"/>
                      <a:r>
                        <a:rPr lang="en-US" dirty="0"/>
                        <a:t>5</a:t>
                      </a:r>
                    </a:p>
                  </a:txBody>
                  <a:tcPr/>
                </a:tc>
                <a:tc>
                  <a:txBody>
                    <a:bodyPr/>
                    <a:lstStyle/>
                    <a:p>
                      <a:pPr algn="ctr"/>
                      <a:r>
                        <a:rPr lang="en-US" dirty="0"/>
                        <a:t>15</a:t>
                      </a:r>
                    </a:p>
                  </a:txBody>
                  <a:tcPr/>
                </a:tc>
                <a:extLst>
                  <a:ext uri="{0D108BD9-81ED-4DB2-BD59-A6C34878D82A}">
                    <a16:rowId xmlns:a16="http://schemas.microsoft.com/office/drawing/2014/main" val="3067187032"/>
                  </a:ext>
                </a:extLst>
              </a:tr>
              <a:tr h="410843">
                <a:tc>
                  <a:txBody>
                    <a:bodyPr/>
                    <a:lstStyle/>
                    <a:p>
                      <a:pPr algn="ctr"/>
                      <a:r>
                        <a:rPr lang="en-US" dirty="0"/>
                        <a:t>10</a:t>
                      </a:r>
                    </a:p>
                  </a:txBody>
                  <a:tcPr/>
                </a:tc>
                <a:tc>
                  <a:txBody>
                    <a:bodyPr/>
                    <a:lstStyle/>
                    <a:p>
                      <a:pPr algn="ctr"/>
                      <a:r>
                        <a:rPr lang="en-US" dirty="0"/>
                        <a:t>30</a:t>
                      </a:r>
                    </a:p>
                  </a:txBody>
                  <a:tcPr/>
                </a:tc>
                <a:extLst>
                  <a:ext uri="{0D108BD9-81ED-4DB2-BD59-A6C34878D82A}">
                    <a16:rowId xmlns:a16="http://schemas.microsoft.com/office/drawing/2014/main" val="1623060044"/>
                  </a:ext>
                </a:extLst>
              </a:tr>
              <a:tr h="410843">
                <a:tc>
                  <a:txBody>
                    <a:bodyPr/>
                    <a:lstStyle/>
                    <a:p>
                      <a:pPr algn="ctr"/>
                      <a:r>
                        <a:rPr lang="en-US" dirty="0"/>
                        <a:t>15</a:t>
                      </a:r>
                    </a:p>
                  </a:txBody>
                  <a:tcPr/>
                </a:tc>
                <a:tc>
                  <a:txBody>
                    <a:bodyPr/>
                    <a:lstStyle/>
                    <a:p>
                      <a:pPr algn="ctr"/>
                      <a:r>
                        <a:rPr lang="en-US" dirty="0"/>
                        <a:t>45</a:t>
                      </a:r>
                    </a:p>
                  </a:txBody>
                  <a:tcPr/>
                </a:tc>
                <a:extLst>
                  <a:ext uri="{0D108BD9-81ED-4DB2-BD59-A6C34878D82A}">
                    <a16:rowId xmlns:a16="http://schemas.microsoft.com/office/drawing/2014/main" val="3015770260"/>
                  </a:ext>
                </a:extLst>
              </a:tr>
              <a:tr h="410843">
                <a:tc>
                  <a:txBody>
                    <a:bodyPr/>
                    <a:lstStyle/>
                    <a:p>
                      <a:pPr algn="ctr"/>
                      <a:r>
                        <a:rPr lang="en-US" dirty="0"/>
                        <a:t>20</a:t>
                      </a:r>
                    </a:p>
                  </a:txBody>
                  <a:tcPr/>
                </a:tc>
                <a:tc>
                  <a:txBody>
                    <a:bodyPr/>
                    <a:lstStyle/>
                    <a:p>
                      <a:pPr algn="ctr"/>
                      <a:r>
                        <a:rPr lang="en-US" dirty="0"/>
                        <a:t>60</a:t>
                      </a:r>
                    </a:p>
                  </a:txBody>
                  <a:tcPr/>
                </a:tc>
                <a:extLst>
                  <a:ext uri="{0D108BD9-81ED-4DB2-BD59-A6C34878D82A}">
                    <a16:rowId xmlns:a16="http://schemas.microsoft.com/office/drawing/2014/main" val="4253049575"/>
                  </a:ext>
                </a:extLst>
              </a:tr>
              <a:tr h="410843">
                <a:tc>
                  <a:txBody>
                    <a:bodyPr/>
                    <a:lstStyle/>
                    <a:p>
                      <a:pPr algn="ctr"/>
                      <a:r>
                        <a:rPr lang="en-US" dirty="0"/>
                        <a:t>25</a:t>
                      </a:r>
                    </a:p>
                  </a:txBody>
                  <a:tcPr/>
                </a:tc>
                <a:tc>
                  <a:txBody>
                    <a:bodyPr/>
                    <a:lstStyle/>
                    <a:p>
                      <a:pPr algn="ctr"/>
                      <a:r>
                        <a:rPr lang="en-US" dirty="0"/>
                        <a:t>75</a:t>
                      </a:r>
                    </a:p>
                  </a:txBody>
                  <a:tcPr/>
                </a:tc>
                <a:extLst>
                  <a:ext uri="{0D108BD9-81ED-4DB2-BD59-A6C34878D82A}">
                    <a16:rowId xmlns:a16="http://schemas.microsoft.com/office/drawing/2014/main" val="2620350900"/>
                  </a:ext>
                </a:extLst>
              </a:tr>
              <a:tr h="410843">
                <a:tc>
                  <a:txBody>
                    <a:bodyPr/>
                    <a:lstStyle/>
                    <a:p>
                      <a:pPr algn="ctr"/>
                      <a:r>
                        <a:rPr lang="en-US" dirty="0"/>
                        <a:t>30</a:t>
                      </a:r>
                    </a:p>
                  </a:txBody>
                  <a:tcPr/>
                </a:tc>
                <a:tc>
                  <a:txBody>
                    <a:bodyPr/>
                    <a:lstStyle/>
                    <a:p>
                      <a:pPr algn="ctr"/>
                      <a:r>
                        <a:rPr lang="en-US" dirty="0"/>
                        <a:t>90</a:t>
                      </a:r>
                    </a:p>
                  </a:txBody>
                  <a:tcPr/>
                </a:tc>
                <a:extLst>
                  <a:ext uri="{0D108BD9-81ED-4DB2-BD59-A6C34878D82A}">
                    <a16:rowId xmlns:a16="http://schemas.microsoft.com/office/drawing/2014/main" val="1814516512"/>
                  </a:ext>
                </a:extLst>
              </a:tr>
              <a:tr h="410843">
                <a:tc>
                  <a:txBody>
                    <a:bodyPr/>
                    <a:lstStyle/>
                    <a:p>
                      <a:pPr algn="ctr"/>
                      <a:r>
                        <a:rPr lang="en-US" dirty="0"/>
                        <a:t>35</a:t>
                      </a:r>
                    </a:p>
                  </a:txBody>
                  <a:tcPr/>
                </a:tc>
                <a:tc>
                  <a:txBody>
                    <a:bodyPr/>
                    <a:lstStyle/>
                    <a:p>
                      <a:pPr algn="ctr"/>
                      <a:r>
                        <a:rPr lang="en-US" dirty="0"/>
                        <a:t>105</a:t>
                      </a:r>
                    </a:p>
                  </a:txBody>
                  <a:tcPr/>
                </a:tc>
                <a:extLst>
                  <a:ext uri="{0D108BD9-81ED-4DB2-BD59-A6C34878D82A}">
                    <a16:rowId xmlns:a16="http://schemas.microsoft.com/office/drawing/2014/main" val="3145308875"/>
                  </a:ext>
                </a:extLst>
              </a:tr>
            </a:tbl>
          </a:graphicData>
        </a:graphic>
      </p:graphicFrame>
    </p:spTree>
    <p:extLst>
      <p:ext uri="{BB962C8B-B14F-4D97-AF65-F5344CB8AC3E}">
        <p14:creationId xmlns:p14="http://schemas.microsoft.com/office/powerpoint/2010/main" val="1095699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  Text Pages versus Writing Time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977442"/>
              </p:ext>
            </p:extLst>
          </p:nvPr>
        </p:nvGraphicFramePr>
        <p:xfrm>
          <a:off x="1943100" y="2133600"/>
          <a:ext cx="65913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7458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 LOC versus Development Time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0636678"/>
              </p:ext>
            </p:extLst>
          </p:nvPr>
        </p:nvGraphicFramePr>
        <p:xfrm>
          <a:off x="2639783" y="2409372"/>
          <a:ext cx="4747988" cy="3585027"/>
        </p:xfrm>
        <a:graphic>
          <a:graphicData uri="http://schemas.openxmlformats.org/drawingml/2006/table">
            <a:tbl>
              <a:tblPr firstRow="1" bandRow="1">
                <a:tableStyleId>{00A15C55-8517-42AA-B614-E9B94910E393}</a:tableStyleId>
              </a:tblPr>
              <a:tblGrid>
                <a:gridCol w="2373994">
                  <a:extLst>
                    <a:ext uri="{9D8B030D-6E8A-4147-A177-3AD203B41FA5}">
                      <a16:colId xmlns:a16="http://schemas.microsoft.com/office/drawing/2014/main" val="2688934133"/>
                    </a:ext>
                  </a:extLst>
                </a:gridCol>
                <a:gridCol w="2373994">
                  <a:extLst>
                    <a:ext uri="{9D8B030D-6E8A-4147-A177-3AD203B41FA5}">
                      <a16:colId xmlns:a16="http://schemas.microsoft.com/office/drawing/2014/main" val="4246185941"/>
                    </a:ext>
                  </a:extLst>
                </a:gridCol>
              </a:tblGrid>
              <a:tr h="709126">
                <a:tc>
                  <a:txBody>
                    <a:bodyPr/>
                    <a:lstStyle/>
                    <a:p>
                      <a:pPr algn="ctr"/>
                      <a:r>
                        <a:rPr lang="en-US" dirty="0"/>
                        <a:t>LOC</a:t>
                      </a:r>
                    </a:p>
                  </a:txBody>
                  <a:tcPr/>
                </a:tc>
                <a:tc>
                  <a:txBody>
                    <a:bodyPr/>
                    <a:lstStyle/>
                    <a:p>
                      <a:pPr algn="ctr"/>
                      <a:r>
                        <a:rPr lang="en-US" dirty="0"/>
                        <a:t>Development Time (min)</a:t>
                      </a:r>
                    </a:p>
                  </a:txBody>
                  <a:tcPr/>
                </a:tc>
                <a:extLst>
                  <a:ext uri="{0D108BD9-81ED-4DB2-BD59-A6C34878D82A}">
                    <a16:rowId xmlns:a16="http://schemas.microsoft.com/office/drawing/2014/main" val="1483994631"/>
                  </a:ext>
                </a:extLst>
              </a:tr>
              <a:tr h="410843">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3067187032"/>
                  </a:ext>
                </a:extLst>
              </a:tr>
              <a:tr h="410843">
                <a:tc>
                  <a:txBody>
                    <a:bodyPr/>
                    <a:lstStyle/>
                    <a:p>
                      <a:pPr algn="ctr"/>
                      <a:r>
                        <a:rPr lang="en-US" dirty="0"/>
                        <a:t>10</a:t>
                      </a:r>
                    </a:p>
                  </a:txBody>
                  <a:tcPr/>
                </a:tc>
                <a:tc>
                  <a:txBody>
                    <a:bodyPr/>
                    <a:lstStyle/>
                    <a:p>
                      <a:pPr algn="ctr"/>
                      <a:r>
                        <a:rPr lang="en-US" dirty="0"/>
                        <a:t>6</a:t>
                      </a:r>
                    </a:p>
                  </a:txBody>
                  <a:tcPr/>
                </a:tc>
                <a:extLst>
                  <a:ext uri="{0D108BD9-81ED-4DB2-BD59-A6C34878D82A}">
                    <a16:rowId xmlns:a16="http://schemas.microsoft.com/office/drawing/2014/main" val="1623060044"/>
                  </a:ext>
                </a:extLst>
              </a:tr>
              <a:tr h="410843">
                <a:tc>
                  <a:txBody>
                    <a:bodyPr/>
                    <a:lstStyle/>
                    <a:p>
                      <a:pPr algn="ctr"/>
                      <a:r>
                        <a:rPr lang="en-US" dirty="0"/>
                        <a:t>15</a:t>
                      </a:r>
                    </a:p>
                  </a:txBody>
                  <a:tcPr/>
                </a:tc>
                <a:tc>
                  <a:txBody>
                    <a:bodyPr/>
                    <a:lstStyle/>
                    <a:p>
                      <a:pPr algn="ctr"/>
                      <a:r>
                        <a:rPr lang="en-US" dirty="0"/>
                        <a:t>8</a:t>
                      </a:r>
                    </a:p>
                  </a:txBody>
                  <a:tcPr/>
                </a:tc>
                <a:extLst>
                  <a:ext uri="{0D108BD9-81ED-4DB2-BD59-A6C34878D82A}">
                    <a16:rowId xmlns:a16="http://schemas.microsoft.com/office/drawing/2014/main" val="3015770260"/>
                  </a:ext>
                </a:extLst>
              </a:tr>
              <a:tr h="410843">
                <a:tc>
                  <a:txBody>
                    <a:bodyPr/>
                    <a:lstStyle/>
                    <a:p>
                      <a:pPr algn="ctr"/>
                      <a:r>
                        <a:rPr lang="en-US" dirty="0"/>
                        <a:t>20</a:t>
                      </a:r>
                    </a:p>
                  </a:txBody>
                  <a:tcPr/>
                </a:tc>
                <a:tc>
                  <a:txBody>
                    <a:bodyPr/>
                    <a:lstStyle/>
                    <a:p>
                      <a:pPr algn="ctr"/>
                      <a:r>
                        <a:rPr lang="en-US" dirty="0"/>
                        <a:t>10</a:t>
                      </a:r>
                    </a:p>
                  </a:txBody>
                  <a:tcPr/>
                </a:tc>
                <a:extLst>
                  <a:ext uri="{0D108BD9-81ED-4DB2-BD59-A6C34878D82A}">
                    <a16:rowId xmlns:a16="http://schemas.microsoft.com/office/drawing/2014/main" val="4253049575"/>
                  </a:ext>
                </a:extLst>
              </a:tr>
              <a:tr h="410843">
                <a:tc>
                  <a:txBody>
                    <a:bodyPr/>
                    <a:lstStyle/>
                    <a:p>
                      <a:pPr algn="ctr"/>
                      <a:r>
                        <a:rPr lang="en-US" dirty="0"/>
                        <a:t>25</a:t>
                      </a:r>
                    </a:p>
                  </a:txBody>
                  <a:tcPr/>
                </a:tc>
                <a:tc>
                  <a:txBody>
                    <a:bodyPr/>
                    <a:lstStyle/>
                    <a:p>
                      <a:pPr algn="ctr"/>
                      <a:r>
                        <a:rPr lang="en-US" dirty="0"/>
                        <a:t>12</a:t>
                      </a:r>
                    </a:p>
                  </a:txBody>
                  <a:tcPr/>
                </a:tc>
                <a:extLst>
                  <a:ext uri="{0D108BD9-81ED-4DB2-BD59-A6C34878D82A}">
                    <a16:rowId xmlns:a16="http://schemas.microsoft.com/office/drawing/2014/main" val="2620350900"/>
                  </a:ext>
                </a:extLst>
              </a:tr>
              <a:tr h="410843">
                <a:tc>
                  <a:txBody>
                    <a:bodyPr/>
                    <a:lstStyle/>
                    <a:p>
                      <a:pPr algn="ctr"/>
                      <a:r>
                        <a:rPr lang="en-US" dirty="0"/>
                        <a:t>30</a:t>
                      </a:r>
                    </a:p>
                  </a:txBody>
                  <a:tcPr/>
                </a:tc>
                <a:tc>
                  <a:txBody>
                    <a:bodyPr/>
                    <a:lstStyle/>
                    <a:p>
                      <a:pPr algn="ctr"/>
                      <a:r>
                        <a:rPr lang="en-US" dirty="0"/>
                        <a:t>14</a:t>
                      </a:r>
                    </a:p>
                  </a:txBody>
                  <a:tcPr/>
                </a:tc>
                <a:extLst>
                  <a:ext uri="{0D108BD9-81ED-4DB2-BD59-A6C34878D82A}">
                    <a16:rowId xmlns:a16="http://schemas.microsoft.com/office/drawing/2014/main" val="1814516512"/>
                  </a:ext>
                </a:extLst>
              </a:tr>
              <a:tr h="410843">
                <a:tc>
                  <a:txBody>
                    <a:bodyPr/>
                    <a:lstStyle/>
                    <a:p>
                      <a:pPr algn="ctr"/>
                      <a:r>
                        <a:rPr lang="en-US" dirty="0"/>
                        <a:t>35</a:t>
                      </a:r>
                    </a:p>
                  </a:txBody>
                  <a:tcPr/>
                </a:tc>
                <a:tc>
                  <a:txBody>
                    <a:bodyPr/>
                    <a:lstStyle/>
                    <a:p>
                      <a:pPr algn="ctr"/>
                      <a:r>
                        <a:rPr lang="en-US" dirty="0"/>
                        <a:t>16</a:t>
                      </a:r>
                    </a:p>
                  </a:txBody>
                  <a:tcPr/>
                </a:tc>
                <a:extLst>
                  <a:ext uri="{0D108BD9-81ED-4DB2-BD59-A6C34878D82A}">
                    <a16:rowId xmlns:a16="http://schemas.microsoft.com/office/drawing/2014/main" val="3145308875"/>
                  </a:ext>
                </a:extLst>
              </a:tr>
            </a:tbl>
          </a:graphicData>
        </a:graphic>
      </p:graphicFrame>
    </p:spTree>
    <p:extLst>
      <p:ext uri="{BB962C8B-B14F-4D97-AF65-F5344CB8AC3E}">
        <p14:creationId xmlns:p14="http://schemas.microsoft.com/office/powerpoint/2010/main" val="391429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 LOC versus Development Time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7415557"/>
              </p:ext>
            </p:extLst>
          </p:nvPr>
        </p:nvGraphicFramePr>
        <p:xfrm>
          <a:off x="1943100" y="2133600"/>
          <a:ext cx="65913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6034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of development time using regression model.</a:t>
            </a:r>
          </a:p>
        </p:txBody>
      </p:sp>
      <p:sp>
        <p:nvSpPr>
          <p:cNvPr id="3" name="Content Placeholder 2"/>
          <p:cNvSpPr>
            <a:spLocks noGrp="1"/>
          </p:cNvSpPr>
          <p:nvPr>
            <p:ph idx="1"/>
          </p:nvPr>
        </p:nvSpPr>
        <p:spPr/>
        <p:txBody>
          <a:bodyPr>
            <a:normAutofit/>
          </a:bodyPr>
          <a:lstStyle/>
          <a:p>
            <a:pPr marL="0" indent="0">
              <a:buNone/>
            </a:pPr>
            <a:r>
              <a:rPr lang="es-ES" sz="3200" b="1" i="1" dirty="0"/>
              <a:t>           y</a:t>
            </a:r>
            <a:r>
              <a:rPr lang="es-ES" sz="3200" b="1" dirty="0"/>
              <a:t>  = </a:t>
            </a:r>
            <a:r>
              <a:rPr lang="es-ES" sz="3200" b="1" i="1" dirty="0"/>
              <a:t>a</a:t>
            </a:r>
            <a:r>
              <a:rPr lang="es-ES" sz="3200" b="1" dirty="0"/>
              <a:t> + </a:t>
            </a:r>
            <a:r>
              <a:rPr lang="es-ES" sz="3200" b="1" i="1" dirty="0" err="1"/>
              <a:t>b</a:t>
            </a:r>
            <a:r>
              <a:rPr lang="es-ES" sz="3200" b="1" dirty="0" err="1"/>
              <a:t>⋅</a:t>
            </a:r>
            <a:r>
              <a:rPr lang="es-ES" sz="3200" b="1" i="1" dirty="0" err="1"/>
              <a:t>x</a:t>
            </a:r>
            <a:endParaRPr lang="es-ES" sz="3200" b="1" i="1" dirty="0"/>
          </a:p>
          <a:p>
            <a:pPr marL="0" indent="0" algn="ctr">
              <a:buNone/>
            </a:pPr>
            <a:endParaRPr lang="en-US" sz="2000" b="1"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r="4148" b="46644"/>
          <a:stretch/>
        </p:blipFill>
        <p:spPr>
          <a:xfrm>
            <a:off x="1719506" y="3222328"/>
            <a:ext cx="3778943" cy="948922"/>
          </a:xfrm>
          <a:prstGeom prst="rect">
            <a:avLst/>
          </a:prstGeom>
        </p:spPr>
      </p:pic>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t="49637" r="16116"/>
          <a:stretch/>
        </p:blipFill>
        <p:spPr>
          <a:xfrm>
            <a:off x="1694088" y="4744797"/>
            <a:ext cx="3804361" cy="1030362"/>
          </a:xfrm>
          <a:prstGeom prst="rect">
            <a:avLst/>
          </a:prstGeom>
        </p:spPr>
      </p:pic>
      <p:sp>
        <p:nvSpPr>
          <p:cNvPr id="6" name="TextBox 5"/>
          <p:cNvSpPr txBox="1"/>
          <p:nvPr/>
        </p:nvSpPr>
        <p:spPr>
          <a:xfrm>
            <a:off x="5921828" y="2876789"/>
            <a:ext cx="2612572" cy="3170099"/>
          </a:xfrm>
          <a:prstGeom prst="rect">
            <a:avLst/>
          </a:prstGeom>
          <a:noFill/>
        </p:spPr>
        <p:txBody>
          <a:bodyPr wrap="square" rtlCol="0">
            <a:spAutoFit/>
          </a:bodyPr>
          <a:lstStyle/>
          <a:p>
            <a:r>
              <a:rPr lang="en-US" sz="4000" b="1" dirty="0"/>
              <a:t>a= 2</a:t>
            </a:r>
          </a:p>
          <a:p>
            <a:endParaRPr lang="en-US" sz="4000" b="1" dirty="0"/>
          </a:p>
          <a:p>
            <a:r>
              <a:rPr lang="en-US" sz="4000" b="1" dirty="0"/>
              <a:t>b= 0.4</a:t>
            </a:r>
          </a:p>
          <a:p>
            <a:endParaRPr lang="en-US" sz="4000" b="1" dirty="0"/>
          </a:p>
          <a:p>
            <a:r>
              <a:rPr lang="en-US" sz="4000" b="1" dirty="0"/>
              <a:t>y= 2+0.4x</a:t>
            </a:r>
          </a:p>
        </p:txBody>
      </p:sp>
    </p:spTree>
    <p:extLst>
      <p:ext uri="{BB962C8B-B14F-4D97-AF65-F5344CB8AC3E}">
        <p14:creationId xmlns:p14="http://schemas.microsoft.com/office/powerpoint/2010/main" val="270022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1855816" y="747453"/>
            <a:ext cx="6587480" cy="5597943"/>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300"/>
              </a:lnSpc>
            </a:pPr>
            <a:endParaRPr lang="en-US" dirty="0"/>
          </a:p>
          <a:p>
            <a:pPr marL="0" indent="965200">
              <a:lnSpc>
                <a:spcPct val="100000"/>
              </a:lnSpc>
            </a:pPr>
            <a:r>
              <a:rPr lang="en-US" altLang="zh-CN" sz="2400" b="1" dirty="0">
                <a:solidFill>
                  <a:srgbClr val="000000"/>
                </a:solidFill>
                <a:latin typeface="Times New Roman"/>
                <a:ea typeface="Times New Roman"/>
              </a:rPr>
              <a:t>Analogical</a:t>
            </a:r>
            <a:r>
              <a:rPr lang="en-US" altLang="zh-CN" sz="2400" b="1" spc="-10" dirty="0">
                <a:solidFill>
                  <a:srgbClr val="000000"/>
                </a:solidFill>
                <a:latin typeface="Times New Roman"/>
                <a:cs typeface="Times New Roman"/>
              </a:rPr>
              <a:t> </a:t>
            </a:r>
            <a:r>
              <a:rPr lang="en-US" altLang="zh-CN" sz="2400" b="1" dirty="0">
                <a:solidFill>
                  <a:srgbClr val="000000"/>
                </a:solidFill>
                <a:latin typeface="Times New Roman"/>
                <a:ea typeface="Times New Roman"/>
              </a:rPr>
              <a:t>Reasoning</a:t>
            </a:r>
          </a:p>
          <a:p>
            <a:pPr marL="965200" hangingPunct="0">
              <a:lnSpc>
                <a:spcPct val="95416"/>
              </a:lnSpc>
            </a:pPr>
            <a:r>
              <a:rPr lang="en-US" altLang="zh-CN" sz="2400" dirty="0">
                <a:solidFill>
                  <a:srgbClr val="000000"/>
                </a:solidFill>
                <a:latin typeface="Times New Roman"/>
                <a:ea typeface="Times New Roman"/>
              </a:rPr>
              <a:t>World</a:t>
            </a:r>
            <a:r>
              <a:rPr lang="en-US" altLang="zh-CN" sz="2400" spc="-44" dirty="0">
                <a:solidFill>
                  <a:srgbClr val="000000"/>
                </a:solidFill>
                <a:latin typeface="Times New Roman"/>
                <a:cs typeface="Times New Roman"/>
              </a:rPr>
              <a:t> </a:t>
            </a:r>
            <a:r>
              <a:rPr lang="en-US" altLang="zh-CN" sz="2400" dirty="0">
                <a:solidFill>
                  <a:srgbClr val="000000"/>
                </a:solidFill>
                <a:latin typeface="Times New Roman"/>
                <a:ea typeface="Times New Roman"/>
              </a:rPr>
              <a:t>=</a:t>
            </a:r>
            <a:r>
              <a:rPr lang="en-US" altLang="zh-CN" sz="2400" spc="-44" dirty="0">
                <a:solidFill>
                  <a:srgbClr val="000000"/>
                </a:solidFill>
                <a:latin typeface="Times New Roman"/>
                <a:cs typeface="Times New Roman"/>
              </a:rPr>
              <a:t> </a:t>
            </a:r>
            <a:r>
              <a:rPr lang="en-US" altLang="zh-CN" sz="2400" dirty="0">
                <a:solidFill>
                  <a:srgbClr val="000000"/>
                </a:solidFill>
                <a:latin typeface="Times New Roman"/>
                <a:ea typeface="Times New Roman"/>
              </a:rPr>
              <a:t>Software</a:t>
            </a:r>
            <a:r>
              <a:rPr lang="en-US" altLang="zh-CN" sz="2400" spc="-44" dirty="0">
                <a:solidFill>
                  <a:srgbClr val="000000"/>
                </a:solidFill>
                <a:latin typeface="Times New Roman"/>
                <a:cs typeface="Times New Roman"/>
              </a:rPr>
              <a:t> </a:t>
            </a:r>
            <a:r>
              <a:rPr lang="en-US" altLang="zh-CN" sz="2400" dirty="0">
                <a:solidFill>
                  <a:srgbClr val="000000"/>
                </a:solidFill>
                <a:latin typeface="Times New Roman"/>
                <a:ea typeface="Times New Roman"/>
              </a:rPr>
              <a:t>Development</a:t>
            </a:r>
            <a:r>
              <a:rPr lang="en-US" altLang="zh-CN" sz="2400" spc="-50" dirty="0">
                <a:solidFill>
                  <a:srgbClr val="000000"/>
                </a:solidFill>
                <a:latin typeface="Times New Roman"/>
                <a:cs typeface="Times New Roman"/>
              </a:rPr>
              <a:t> </a:t>
            </a:r>
            <a:r>
              <a:rPr lang="en-US" altLang="zh-CN" sz="2400" dirty="0">
                <a:solidFill>
                  <a:srgbClr val="000000"/>
                </a:solidFill>
                <a:latin typeface="Times New Roman"/>
                <a:ea typeface="Times New Roman"/>
              </a:rPr>
              <a:t>Project</a:t>
            </a:r>
            <a:r>
              <a:rPr lang="en-US" altLang="zh-CN" sz="2400" dirty="0">
                <a:solidFill>
                  <a:srgbClr val="000000"/>
                </a:solidFill>
                <a:latin typeface="Times New Roman"/>
                <a:cs typeface="Times New Roman"/>
              </a:rPr>
              <a:t> </a:t>
            </a:r>
            <a:br>
              <a:rPr dirty="0"/>
            </a:br>
            <a:r>
              <a:rPr lang="en-US" altLang="zh-CN" sz="2400" dirty="0">
                <a:solidFill>
                  <a:srgbClr val="000000"/>
                </a:solidFill>
                <a:latin typeface="Times New Roman"/>
                <a:ea typeface="Times New Roman"/>
              </a:rPr>
              <a:t>Birth</a:t>
            </a:r>
            <a:r>
              <a:rPr lang="en-US" altLang="zh-CN" sz="2400" dirty="0">
                <a:solidFill>
                  <a:srgbClr val="000000"/>
                </a:solidFill>
                <a:latin typeface="Times New Roman"/>
                <a:cs typeface="Times New Roman"/>
              </a:rPr>
              <a:t> </a:t>
            </a:r>
            <a:r>
              <a:rPr lang="en-US" altLang="zh-CN" sz="2400" dirty="0">
                <a:solidFill>
                  <a:srgbClr val="000000"/>
                </a:solidFill>
                <a:latin typeface="Times New Roman"/>
                <a:ea typeface="Times New Roman"/>
              </a:rPr>
              <a:t>=</a:t>
            </a:r>
            <a:r>
              <a:rPr lang="en-US" altLang="zh-CN" sz="2400" dirty="0">
                <a:solidFill>
                  <a:srgbClr val="000000"/>
                </a:solidFill>
                <a:latin typeface="Times New Roman"/>
                <a:cs typeface="Times New Roman"/>
              </a:rPr>
              <a:t> </a:t>
            </a:r>
            <a:r>
              <a:rPr lang="en-US" altLang="zh-CN" sz="2400" dirty="0">
                <a:solidFill>
                  <a:srgbClr val="000000"/>
                </a:solidFill>
                <a:latin typeface="Times New Roman"/>
                <a:ea typeface="Times New Roman"/>
              </a:rPr>
              <a:t>Me</a:t>
            </a:r>
            <a:r>
              <a:rPr lang="en-US" altLang="zh-CN" sz="2400" dirty="0">
                <a:solidFill>
                  <a:srgbClr val="000000"/>
                </a:solidFill>
                <a:latin typeface="Times New Roman"/>
                <a:cs typeface="Times New Roman"/>
              </a:rPr>
              <a:t> </a:t>
            </a:r>
            <a:r>
              <a:rPr lang="en-US" altLang="zh-CN" sz="2400" dirty="0">
                <a:solidFill>
                  <a:srgbClr val="000000"/>
                </a:solidFill>
                <a:latin typeface="Times New Roman"/>
                <a:ea typeface="Times New Roman"/>
              </a:rPr>
              <a:t>joining</a:t>
            </a:r>
            <a:r>
              <a:rPr lang="en-US" altLang="zh-CN" sz="2400" dirty="0">
                <a:solidFill>
                  <a:srgbClr val="000000"/>
                </a:solidFill>
                <a:latin typeface="Times New Roman"/>
                <a:cs typeface="Times New Roman"/>
              </a:rPr>
              <a:t> </a:t>
            </a:r>
            <a:r>
              <a:rPr lang="en-US" altLang="zh-CN" sz="2400" dirty="0">
                <a:solidFill>
                  <a:srgbClr val="000000"/>
                </a:solidFill>
                <a:latin typeface="Times New Roman"/>
                <a:ea typeface="Times New Roman"/>
              </a:rPr>
              <a:t>the</a:t>
            </a:r>
            <a:r>
              <a:rPr lang="en-US" altLang="zh-CN" sz="2400" dirty="0">
                <a:solidFill>
                  <a:srgbClr val="000000"/>
                </a:solidFill>
                <a:latin typeface="Times New Roman"/>
                <a:cs typeface="Times New Roman"/>
              </a:rPr>
              <a:t> </a:t>
            </a:r>
            <a:r>
              <a:rPr lang="en-US" altLang="zh-CN" sz="2400" dirty="0">
                <a:solidFill>
                  <a:srgbClr val="000000"/>
                </a:solidFill>
                <a:latin typeface="Times New Roman"/>
                <a:ea typeface="Times New Roman"/>
              </a:rPr>
              <a:t>development</a:t>
            </a:r>
            <a:r>
              <a:rPr lang="en-US" altLang="zh-CN" sz="2400" spc="-80" dirty="0">
                <a:solidFill>
                  <a:srgbClr val="000000"/>
                </a:solidFill>
                <a:latin typeface="Times New Roman"/>
                <a:cs typeface="Times New Roman"/>
              </a:rPr>
              <a:t> </a:t>
            </a:r>
            <a:r>
              <a:rPr lang="en-US" altLang="zh-CN" sz="2400" dirty="0">
                <a:solidFill>
                  <a:srgbClr val="000000"/>
                </a:solidFill>
                <a:latin typeface="Times New Roman"/>
                <a:ea typeface="Times New Roman"/>
              </a:rPr>
              <a:t>team</a:t>
            </a:r>
          </a:p>
        </p:txBody>
      </p:sp>
      <p:pic>
        <p:nvPicPr>
          <p:cNvPr id="6" name="Picture 9"/>
          <p:cNvPicPr>
            <a:picLocks noChangeAspect="1"/>
          </p:cNvPicPr>
          <p:nvPr/>
        </p:nvPicPr>
        <p:blipFill>
          <a:blip r:embed="rId2"/>
          <a:stretch>
            <a:fillRect/>
          </a:stretch>
        </p:blipFill>
        <p:spPr>
          <a:xfrm>
            <a:off x="1942415" y="414944"/>
            <a:ext cx="6370320" cy="4518660"/>
          </a:xfrm>
          <a:prstGeom prst="rect">
            <a:avLst/>
          </a:prstGeom>
        </p:spPr>
      </p:pic>
    </p:spTree>
    <p:extLst>
      <p:ext uri="{BB962C8B-B14F-4D97-AF65-F5344CB8AC3E}">
        <p14:creationId xmlns:p14="http://schemas.microsoft.com/office/powerpoint/2010/main" val="826344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r>
              <a:rPr lang="en-US" altLang="en-US" sz="3200" dirty="0"/>
              <a:t>Ex: LOC versus Development Time</a:t>
            </a:r>
          </a:p>
        </p:txBody>
      </p:sp>
      <p:graphicFrame>
        <p:nvGraphicFramePr>
          <p:cNvPr id="4" name="Chart 3"/>
          <p:cNvGraphicFramePr>
            <a:graphicFrameLocks/>
          </p:cNvGraphicFramePr>
          <p:nvPr>
            <p:extLst>
              <p:ext uri="{D42A27DB-BD31-4B8C-83A1-F6EECF244321}">
                <p14:modId xmlns:p14="http://schemas.microsoft.com/office/powerpoint/2010/main" val="910738492"/>
              </p:ext>
            </p:extLst>
          </p:nvPr>
        </p:nvGraphicFramePr>
        <p:xfrm>
          <a:off x="1407886" y="2032001"/>
          <a:ext cx="6923314" cy="43978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747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altLang="en-US"/>
              <a:t>Estimating Effort Directly</a:t>
            </a:r>
          </a:p>
        </p:txBody>
      </p:sp>
      <p:sp>
        <p:nvSpPr>
          <p:cNvPr id="33795" name="Rectangle 5"/>
          <p:cNvSpPr>
            <a:spLocks noGrp="1" noChangeArrowheads="1"/>
          </p:cNvSpPr>
          <p:nvPr>
            <p:ph idx="1"/>
          </p:nvPr>
        </p:nvSpPr>
        <p:spPr/>
        <p:txBody>
          <a:bodyPr/>
          <a:lstStyle/>
          <a:p>
            <a:r>
              <a:rPr lang="en-US" altLang="en-US"/>
              <a:t>If you cannot find a good size measure, you may have to estimate development time directly.</a:t>
            </a:r>
          </a:p>
          <a:p>
            <a:pPr lvl="1"/>
            <a:r>
              <a:rPr lang="en-US" altLang="en-US"/>
              <a:t>Collect a lot of historical data.</a:t>
            </a:r>
          </a:p>
          <a:p>
            <a:pPr lvl="1"/>
            <a:r>
              <a:rPr lang="en-US" altLang="en-US"/>
              <a:t>Compare the new work with past work.</a:t>
            </a:r>
          </a:p>
          <a:p>
            <a:pPr lvl="1"/>
            <a:r>
              <a:rPr lang="en-US" altLang="en-US"/>
              <a:t>Judge the likely development time.</a:t>
            </a:r>
          </a:p>
          <a:p>
            <a:endParaRPr lang="en-US" altLang="en-US"/>
          </a:p>
        </p:txBody>
      </p:sp>
    </p:spTree>
    <p:extLst>
      <p:ext uri="{BB962C8B-B14F-4D97-AF65-F5344CB8AC3E}">
        <p14:creationId xmlns:p14="http://schemas.microsoft.com/office/powerpoint/2010/main" val="2628911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0000"/>
                </a:solidFill>
                <a:latin typeface="Times New Roman"/>
                <a:ea typeface="Times New Roman"/>
              </a:rPr>
              <a:t>PSP2:</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Personal</a:t>
            </a:r>
            <a:r>
              <a:rPr lang="en-US" altLang="zh-CN" b="1" spc="-20" dirty="0">
                <a:solidFill>
                  <a:srgbClr val="000000"/>
                </a:solidFill>
                <a:latin typeface="Times New Roman"/>
                <a:cs typeface="Times New Roman"/>
              </a:rPr>
              <a:t> </a:t>
            </a:r>
            <a:r>
              <a:rPr lang="en-US" altLang="zh-CN" b="1" dirty="0">
                <a:solidFill>
                  <a:srgbClr val="000000"/>
                </a:solidFill>
                <a:latin typeface="Times New Roman"/>
                <a:ea typeface="Times New Roman"/>
              </a:rPr>
              <a:t>Quality</a:t>
            </a:r>
            <a:br>
              <a:rPr lang="en-US" altLang="zh-CN" b="1" dirty="0">
                <a:solidFill>
                  <a:srgbClr val="000000"/>
                </a:solidFill>
                <a:latin typeface="Times New Roman"/>
                <a:ea typeface="Times New Roman"/>
              </a:rPr>
            </a:br>
            <a:endParaRPr lang="en-US" dirty="0"/>
          </a:p>
        </p:txBody>
      </p:sp>
      <p:sp>
        <p:nvSpPr>
          <p:cNvPr id="3" name="Content Placeholder 2"/>
          <p:cNvSpPr>
            <a:spLocks noGrp="1"/>
          </p:cNvSpPr>
          <p:nvPr>
            <p:ph idx="1"/>
          </p:nvPr>
        </p:nvSpPr>
        <p:spPr/>
        <p:txBody>
          <a:bodyPr/>
          <a:lstStyle/>
          <a:p>
            <a:pPr marL="0" indent="228600">
              <a:lnSpc>
                <a:spcPct val="100000"/>
              </a:lnSpc>
            </a:pPr>
            <a:r>
              <a:rPr lang="en-US" altLang="zh-CN" dirty="0">
                <a:solidFill>
                  <a:srgbClr val="000000"/>
                </a:solidFill>
                <a:latin typeface="Times New Roman"/>
                <a:ea typeface="Times New Roman"/>
              </a:rPr>
              <a:t>This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step</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introduces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defect</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management</a:t>
            </a:r>
          </a:p>
          <a:p>
            <a:pPr>
              <a:lnSpc>
                <a:spcPts val="1350"/>
              </a:lnSpc>
            </a:pPr>
            <a:endParaRPr lang="en-US" dirty="0"/>
          </a:p>
          <a:p>
            <a:pPr marL="228600" hangingPunct="0">
              <a:lnSpc>
                <a:spcPct val="95833"/>
              </a:lnSpc>
            </a:pPr>
            <a:r>
              <a:rPr lang="en-US" altLang="zh-CN" dirty="0">
                <a:solidFill>
                  <a:srgbClr val="000000"/>
                </a:solidFill>
                <a:latin typeface="Times New Roman"/>
                <a:ea typeface="Times New Roman"/>
              </a:rPr>
              <a:t>Using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data</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from</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PSP</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exercises,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engineers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construct</a:t>
            </a:r>
            <a:r>
              <a:rPr lang="en-US" altLang="zh-CN" spc="-150" dirty="0">
                <a:solidFill>
                  <a:srgbClr val="000000"/>
                </a:solidFill>
                <a:latin typeface="Times New Roman"/>
                <a:cs typeface="Times New Roman"/>
              </a:rPr>
              <a:t> </a:t>
            </a:r>
            <a:r>
              <a:rPr lang="en-US" altLang="zh-CN" dirty="0">
                <a:solidFill>
                  <a:srgbClr val="000000"/>
                </a:solidFill>
                <a:latin typeface="Times New Roman"/>
                <a:ea typeface="Times New Roman"/>
              </a:rPr>
              <a:t>and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use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checklists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for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design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and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code</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review</a:t>
            </a:r>
          </a:p>
          <a:p>
            <a:pPr>
              <a:lnSpc>
                <a:spcPts val="1275"/>
              </a:lnSpc>
            </a:pPr>
            <a:endParaRPr lang="en-US" dirty="0"/>
          </a:p>
          <a:p>
            <a:pPr marL="228600" hangingPunct="0">
              <a:lnSpc>
                <a:spcPct val="95833"/>
              </a:lnSpc>
            </a:pPr>
            <a:r>
              <a:rPr lang="en-US" altLang="zh-CN" dirty="0">
                <a:solidFill>
                  <a:srgbClr val="000000"/>
                </a:solidFill>
                <a:latin typeface="Times New Roman"/>
                <a:ea typeface="Times New Roman"/>
              </a:rPr>
              <a:t>From</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their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own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data,</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see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how</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checklists</a:t>
            </a:r>
            <a:r>
              <a:rPr lang="en-US" altLang="zh-CN" spc="-60" dirty="0">
                <a:solidFill>
                  <a:srgbClr val="000000"/>
                </a:solidFill>
                <a:latin typeface="Times New Roman"/>
                <a:cs typeface="Times New Roman"/>
              </a:rPr>
              <a:t> </a:t>
            </a:r>
            <a:r>
              <a:rPr lang="en-US" altLang="zh-CN" dirty="0">
                <a:solidFill>
                  <a:srgbClr val="000000"/>
                </a:solidFill>
                <a:latin typeface="Times New Roman"/>
                <a:ea typeface="Times New Roman"/>
              </a:rPr>
              <a:t>help</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personal</a:t>
            </a:r>
            <a:r>
              <a:rPr lang="en-US" altLang="zh-CN" spc="-15" dirty="0">
                <a:solidFill>
                  <a:srgbClr val="000000"/>
                </a:solidFill>
                <a:latin typeface="Times New Roman"/>
                <a:cs typeface="Times New Roman"/>
              </a:rPr>
              <a:t> </a:t>
            </a:r>
            <a:r>
              <a:rPr lang="en-US" altLang="zh-CN" dirty="0">
                <a:solidFill>
                  <a:srgbClr val="000000"/>
                </a:solidFill>
                <a:latin typeface="Times New Roman"/>
                <a:ea typeface="Times New Roman"/>
              </a:rPr>
              <a:t>reviews</a:t>
            </a:r>
          </a:p>
          <a:p>
            <a:pPr>
              <a:lnSpc>
                <a:spcPts val="1350"/>
              </a:lnSpc>
            </a:pPr>
            <a:endParaRPr lang="en-US" dirty="0"/>
          </a:p>
          <a:p>
            <a:pPr marL="228600" hangingPunct="0">
              <a:lnSpc>
                <a:spcPct val="95416"/>
              </a:lnSpc>
            </a:pPr>
            <a:r>
              <a:rPr lang="en-US" altLang="zh-CN" i="1" dirty="0">
                <a:solidFill>
                  <a:srgbClr val="000000"/>
                </a:solidFill>
                <a:latin typeface="Times New Roman"/>
                <a:ea typeface="Times New Roman"/>
              </a:rPr>
              <a:t>PSP2.1</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adds</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design</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specification</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and</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analysis</a:t>
            </a:r>
            <a:r>
              <a:rPr lang="en-US" altLang="zh-CN" i="1" spc="-60" dirty="0">
                <a:solidFill>
                  <a:srgbClr val="000000"/>
                </a:solidFill>
                <a:latin typeface="Times New Roman"/>
                <a:cs typeface="Times New Roman"/>
              </a:rPr>
              <a:t> </a:t>
            </a:r>
            <a:r>
              <a:rPr lang="en-US" altLang="zh-CN" i="1" dirty="0">
                <a:solidFill>
                  <a:srgbClr val="000000"/>
                </a:solidFill>
                <a:latin typeface="Times New Roman"/>
                <a:ea typeface="Times New Roman"/>
              </a:rPr>
              <a:t>techniques</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along</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with</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defect</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prevention,</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process</a:t>
            </a:r>
            <a:r>
              <a:rPr lang="en-US" altLang="zh-CN" i="1" dirty="0">
                <a:solidFill>
                  <a:srgbClr val="000000"/>
                </a:solidFill>
                <a:latin typeface="Times New Roman"/>
                <a:cs typeface="Times New Roman"/>
              </a:rPr>
              <a:t> </a:t>
            </a:r>
            <a:r>
              <a:rPr lang="en-US" altLang="zh-CN" i="1" dirty="0">
                <a:solidFill>
                  <a:srgbClr val="000000"/>
                </a:solidFill>
                <a:latin typeface="Times New Roman"/>
                <a:ea typeface="Times New Roman"/>
              </a:rPr>
              <a:t>analyses</a:t>
            </a:r>
            <a:r>
              <a:rPr lang="en-US" altLang="zh-CN" i="1" spc="-175" dirty="0">
                <a:solidFill>
                  <a:srgbClr val="000000"/>
                </a:solidFill>
                <a:latin typeface="Times New Roman"/>
                <a:cs typeface="Times New Roman"/>
              </a:rPr>
              <a:t> </a:t>
            </a:r>
            <a:r>
              <a:rPr lang="en-US" altLang="zh-CN" i="1" dirty="0">
                <a:solidFill>
                  <a:srgbClr val="000000"/>
                </a:solidFill>
                <a:latin typeface="Times New Roman"/>
                <a:ea typeface="Times New Roman"/>
              </a:rPr>
              <a:t>and</a:t>
            </a:r>
            <a:r>
              <a:rPr lang="en-US" altLang="zh-CN" i="1" dirty="0">
                <a:solidFill>
                  <a:srgbClr val="000000"/>
                </a:solidFill>
                <a:latin typeface="Times New Roman"/>
                <a:cs typeface="Times New Roman"/>
              </a:rPr>
              <a:t> </a:t>
            </a:r>
            <a:r>
              <a:rPr lang="en-US" altLang="zh-CN" i="1" spc="-5" dirty="0">
                <a:solidFill>
                  <a:srgbClr val="000000"/>
                </a:solidFill>
                <a:latin typeface="Times New Roman"/>
                <a:ea typeface="Times New Roman"/>
              </a:rPr>
              <a:t>process</a:t>
            </a:r>
            <a:r>
              <a:rPr lang="en-US" altLang="zh-CN" i="1" spc="-10" dirty="0">
                <a:solidFill>
                  <a:srgbClr val="000000"/>
                </a:solidFill>
                <a:latin typeface="Times New Roman"/>
                <a:cs typeface="Times New Roman"/>
              </a:rPr>
              <a:t> </a:t>
            </a:r>
            <a:r>
              <a:rPr lang="en-US" altLang="zh-CN" i="1" spc="-5" dirty="0">
                <a:solidFill>
                  <a:srgbClr val="000000"/>
                </a:solidFill>
                <a:latin typeface="Times New Roman"/>
                <a:ea typeface="Times New Roman"/>
              </a:rPr>
              <a:t>benchmarks</a:t>
            </a:r>
            <a:endParaRPr lang="en-US" dirty="0"/>
          </a:p>
        </p:txBody>
      </p:sp>
    </p:spTree>
    <p:extLst>
      <p:ext uri="{BB962C8B-B14F-4D97-AF65-F5344CB8AC3E}">
        <p14:creationId xmlns:p14="http://schemas.microsoft.com/office/powerpoint/2010/main" val="4122407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PSP 3: Cyclic Process</a:t>
            </a: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887" y="1498980"/>
            <a:ext cx="8953113" cy="5359020"/>
          </a:xfrm>
        </p:spPr>
      </p:pic>
    </p:spTree>
    <p:extLst>
      <p:ext uri="{BB962C8B-B14F-4D97-AF65-F5344CB8AC3E}">
        <p14:creationId xmlns:p14="http://schemas.microsoft.com/office/powerpoint/2010/main" val="223610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0000"/>
                </a:solidFill>
                <a:latin typeface="Times New Roman"/>
                <a:ea typeface="Times New Roman"/>
              </a:rPr>
              <a:t>PSP</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Quality</a:t>
            </a:r>
            <a:r>
              <a:rPr lang="en-US" altLang="zh-CN" b="1" spc="-150" dirty="0">
                <a:solidFill>
                  <a:srgbClr val="000000"/>
                </a:solidFill>
                <a:latin typeface="Times New Roman"/>
                <a:cs typeface="Times New Roman"/>
              </a:rPr>
              <a:t> </a:t>
            </a:r>
            <a:r>
              <a:rPr lang="en-US" altLang="zh-CN" b="1" dirty="0">
                <a:solidFill>
                  <a:srgbClr val="000000"/>
                </a:solidFill>
                <a:latin typeface="Times New Roman"/>
                <a:ea typeface="Times New Roman"/>
              </a:rPr>
              <a:t>Strategy</a:t>
            </a:r>
            <a:br>
              <a:rPr lang="en-US" altLang="zh-CN" b="1" dirty="0">
                <a:solidFill>
                  <a:srgbClr val="000000"/>
                </a:solidFill>
                <a:latin typeface="Times New Roman"/>
                <a:ea typeface="Times New Roman"/>
              </a:rPr>
            </a:br>
            <a:endParaRPr lang="en-US" dirty="0"/>
          </a:p>
        </p:txBody>
      </p:sp>
      <p:sp>
        <p:nvSpPr>
          <p:cNvPr id="3" name="Content Placeholder 2"/>
          <p:cNvSpPr>
            <a:spLocks noGrp="1"/>
          </p:cNvSpPr>
          <p:nvPr>
            <p:ph idx="1"/>
          </p:nvPr>
        </p:nvSpPr>
        <p:spPr/>
        <p:txBody>
          <a:bodyPr>
            <a:normAutofit fontScale="92500" lnSpcReduction="10000"/>
          </a:bodyPr>
          <a:lstStyle/>
          <a:p>
            <a:pPr marL="0">
              <a:lnSpc>
                <a:spcPct val="100000"/>
              </a:lnSpc>
            </a:pPr>
            <a:r>
              <a:rPr lang="en-US" altLang="zh-CN" dirty="0">
                <a:solidFill>
                  <a:srgbClr val="000000"/>
                </a:solidFill>
                <a:latin typeface="Times New Roman"/>
                <a:ea typeface="Times New Roman"/>
              </a:rPr>
              <a:t>Defects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are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basic</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quality</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measure</a:t>
            </a:r>
          </a:p>
          <a:p>
            <a:pPr>
              <a:lnSpc>
                <a:spcPts val="1319"/>
              </a:lnSpc>
            </a:pPr>
            <a:endParaRPr lang="en-US" dirty="0"/>
          </a:p>
          <a:p>
            <a:pPr marL="0">
              <a:lnSpc>
                <a:spcPct val="100000"/>
              </a:lnSpc>
            </a:pPr>
            <a:r>
              <a:rPr lang="en-US" altLang="zh-CN" dirty="0">
                <a:solidFill>
                  <a:srgbClr val="000000"/>
                </a:solidFill>
                <a:latin typeface="Times New Roman"/>
                <a:ea typeface="Times New Roman"/>
              </a:rPr>
              <a:t>Engineers</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should:</a:t>
            </a:r>
          </a:p>
          <a:p>
            <a:pPr>
              <a:lnSpc>
                <a:spcPts val="1214"/>
              </a:lnSpc>
            </a:pPr>
            <a:endParaRPr lang="en-US" dirty="0"/>
          </a:p>
          <a:p>
            <a:pPr marL="0" indent="914400">
              <a:lnSpc>
                <a:spcPct val="100000"/>
              </a:lnSpc>
            </a:pPr>
            <a:r>
              <a:rPr lang="en-US" altLang="zh-CN" spc="-5" dirty="0">
                <a:solidFill>
                  <a:srgbClr val="000000"/>
                </a:solidFill>
                <a:latin typeface="Times New Roman"/>
                <a:ea typeface="Times New Roman"/>
              </a:rPr>
              <a:t>•remove</a:t>
            </a:r>
            <a:r>
              <a:rPr lang="en-US" altLang="zh-CN" spc="-5" dirty="0">
                <a:solidFill>
                  <a:srgbClr val="000000"/>
                </a:solidFill>
                <a:latin typeface="Times New Roman"/>
                <a:cs typeface="Times New Roman"/>
              </a:rPr>
              <a:t> </a:t>
            </a:r>
            <a:r>
              <a:rPr lang="en-US" altLang="zh-CN" spc="-5" dirty="0">
                <a:solidFill>
                  <a:srgbClr val="000000"/>
                </a:solidFill>
                <a:latin typeface="Times New Roman"/>
                <a:ea typeface="Times New Roman"/>
              </a:rPr>
              <a:t>them</a:t>
            </a:r>
          </a:p>
          <a:p>
            <a:pPr>
              <a:lnSpc>
                <a:spcPts val="1314"/>
              </a:lnSpc>
            </a:pPr>
            <a:endParaRPr lang="en-US" dirty="0"/>
          </a:p>
          <a:p>
            <a:pPr marL="0" indent="914400">
              <a:lnSpc>
                <a:spcPct val="100000"/>
              </a:lnSpc>
            </a:pPr>
            <a:r>
              <a:rPr lang="en-US" altLang="zh-CN" dirty="0">
                <a:solidFill>
                  <a:srgbClr val="000000"/>
                </a:solidFill>
                <a:latin typeface="Times New Roman"/>
                <a:ea typeface="Times New Roman"/>
              </a:rPr>
              <a:t>•determine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their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cause</a:t>
            </a:r>
            <a:r>
              <a:rPr lang="en-US" altLang="zh-CN" spc="-60" dirty="0">
                <a:solidFill>
                  <a:srgbClr val="000000"/>
                </a:solidFill>
                <a:latin typeface="Times New Roman"/>
                <a:cs typeface="Times New Roman"/>
              </a:rPr>
              <a:t> </a:t>
            </a:r>
            <a:r>
              <a:rPr lang="en-US" altLang="zh-CN" dirty="0">
                <a:solidFill>
                  <a:srgbClr val="000000"/>
                </a:solidFill>
                <a:latin typeface="Times New Roman"/>
                <a:ea typeface="Times New Roman"/>
              </a:rPr>
              <a:t>(type)</a:t>
            </a:r>
          </a:p>
          <a:p>
            <a:pPr>
              <a:lnSpc>
                <a:spcPts val="1219"/>
              </a:lnSpc>
            </a:pPr>
            <a:endParaRPr lang="en-US" dirty="0"/>
          </a:p>
          <a:p>
            <a:pPr marL="0" indent="914400">
              <a:lnSpc>
                <a:spcPct val="100000"/>
              </a:lnSpc>
            </a:pPr>
            <a:r>
              <a:rPr lang="en-US" altLang="zh-CN" dirty="0">
                <a:solidFill>
                  <a:srgbClr val="000000"/>
                </a:solidFill>
                <a:latin typeface="Times New Roman"/>
                <a:ea typeface="Times New Roman"/>
              </a:rPr>
              <a:t>•learn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prevent</a:t>
            </a:r>
            <a:r>
              <a:rPr lang="en-US" altLang="zh-CN" spc="-60" dirty="0">
                <a:solidFill>
                  <a:srgbClr val="000000"/>
                </a:solidFill>
                <a:latin typeface="Times New Roman"/>
                <a:cs typeface="Times New Roman"/>
              </a:rPr>
              <a:t> </a:t>
            </a:r>
            <a:r>
              <a:rPr lang="en-US" altLang="zh-CN" dirty="0">
                <a:solidFill>
                  <a:srgbClr val="000000"/>
                </a:solidFill>
                <a:latin typeface="Times New Roman"/>
                <a:ea typeface="Times New Roman"/>
              </a:rPr>
              <a:t>them</a:t>
            </a:r>
          </a:p>
          <a:p>
            <a:pPr>
              <a:lnSpc>
                <a:spcPts val="1250"/>
              </a:lnSpc>
            </a:pPr>
            <a:endParaRPr lang="en-US" dirty="0"/>
          </a:p>
          <a:p>
            <a:pPr marL="0" hangingPunct="0">
              <a:lnSpc>
                <a:spcPct val="95833"/>
              </a:lnSpc>
            </a:pPr>
            <a:r>
              <a:rPr lang="en-US" altLang="zh-CN" dirty="0">
                <a:solidFill>
                  <a:srgbClr val="000000"/>
                </a:solidFill>
                <a:latin typeface="Times New Roman"/>
                <a:ea typeface="Times New Roman"/>
              </a:rPr>
              <a:t>PSP</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uses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private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review</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with</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goal</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finding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all</a:t>
            </a:r>
            <a:r>
              <a:rPr lang="en-US" altLang="zh-CN" spc="-150" dirty="0">
                <a:solidFill>
                  <a:srgbClr val="000000"/>
                </a:solidFill>
                <a:latin typeface="Times New Roman"/>
                <a:cs typeface="Times New Roman"/>
              </a:rPr>
              <a:t> </a:t>
            </a:r>
            <a:r>
              <a:rPr lang="en-US" altLang="zh-CN" dirty="0">
                <a:solidFill>
                  <a:srgbClr val="000000"/>
                </a:solidFill>
                <a:latin typeface="Times New Roman"/>
                <a:ea typeface="Times New Roman"/>
              </a:rPr>
              <a:t>defects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before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1st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compile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and</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test</a:t>
            </a:r>
          </a:p>
          <a:p>
            <a:endParaRPr lang="en-US" dirty="0"/>
          </a:p>
        </p:txBody>
      </p:sp>
    </p:spTree>
    <p:extLst>
      <p:ext uri="{BB962C8B-B14F-4D97-AF65-F5344CB8AC3E}">
        <p14:creationId xmlns:p14="http://schemas.microsoft.com/office/powerpoint/2010/main" val="411063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1366982" y="552479"/>
            <a:ext cx="8229598" cy="384721"/>
          </a:xfrm>
          <a:prstGeom prst="rect">
            <a:avLst/>
          </a:prstGeom>
          <a:noFill/>
        </p:spPr>
        <p:txBody>
          <a:bodyPr wrap="square" lIns="0" tIns="0" rIns="0" bIns="0" rtlCol="0">
            <a:spAutoFit/>
          </a:bodyPr>
          <a:lstStyle/>
          <a:p>
            <a:pPr>
              <a:lnSpc>
                <a:spcPts val="1000"/>
              </a:lnSpc>
            </a:pPr>
            <a:endParaRPr lang="en-US" dirty="0"/>
          </a:p>
          <a:p>
            <a:pPr>
              <a:lnSpc>
                <a:spcPts val="1000"/>
              </a:lnSpc>
            </a:pPr>
            <a:endParaRPr lang="en-US" dirty="0"/>
          </a:p>
          <a:p>
            <a:pPr>
              <a:lnSpc>
                <a:spcPts val="1039"/>
              </a:lnSpc>
            </a:pPr>
            <a:endParaRPr lang="en-US" dirty="0"/>
          </a:p>
        </p:txBody>
      </p:sp>
      <p:sp>
        <p:nvSpPr>
          <p:cNvPr id="2" name="Title 1"/>
          <p:cNvSpPr>
            <a:spLocks noGrp="1"/>
          </p:cNvSpPr>
          <p:nvPr>
            <p:ph type="title"/>
          </p:nvPr>
        </p:nvSpPr>
        <p:spPr/>
        <p:txBody>
          <a:bodyPr>
            <a:normAutofit fontScale="90000"/>
          </a:bodyPr>
          <a:lstStyle/>
          <a:p>
            <a:r>
              <a:rPr lang="en-US" altLang="zh-CN" b="1" dirty="0">
                <a:solidFill>
                  <a:srgbClr val="000000"/>
                </a:solidFill>
                <a:latin typeface="Times New Roman"/>
                <a:ea typeface="Times New Roman"/>
              </a:rPr>
              <a:t>The</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Personal</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Software</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Process</a:t>
            </a:r>
            <a:r>
              <a:rPr lang="en-US" altLang="zh-CN" b="1" spc="-104" dirty="0">
                <a:solidFill>
                  <a:srgbClr val="000000"/>
                </a:solidFill>
                <a:latin typeface="Times New Roman"/>
                <a:cs typeface="Times New Roman"/>
              </a:rPr>
              <a:t> </a:t>
            </a:r>
            <a:r>
              <a:rPr lang="en-US" altLang="zh-CN" b="1" dirty="0">
                <a:solidFill>
                  <a:srgbClr val="000000"/>
                </a:solidFill>
                <a:latin typeface="Times New Roman"/>
                <a:ea typeface="Times New Roman"/>
              </a:rPr>
              <a:t>(PSP)</a:t>
            </a:r>
            <a:br>
              <a:rPr lang="en-US" altLang="zh-CN" b="1" dirty="0">
                <a:solidFill>
                  <a:srgbClr val="000000"/>
                </a:solidFill>
                <a:latin typeface="Times New Roman"/>
                <a:ea typeface="Times New Roman"/>
              </a:rPr>
            </a:br>
            <a:endParaRPr lang="en-US" dirty="0"/>
          </a:p>
        </p:txBody>
      </p:sp>
      <p:sp>
        <p:nvSpPr>
          <p:cNvPr id="3" name="Content Placeholder 2"/>
          <p:cNvSpPr>
            <a:spLocks noGrp="1"/>
          </p:cNvSpPr>
          <p:nvPr>
            <p:ph idx="1"/>
          </p:nvPr>
        </p:nvSpPr>
        <p:spPr>
          <a:xfrm>
            <a:off x="1108365" y="2133599"/>
            <a:ext cx="7426036" cy="4447309"/>
          </a:xfrm>
        </p:spPr>
        <p:txBody>
          <a:bodyPr>
            <a:normAutofit/>
          </a:bodyPr>
          <a:lstStyle/>
          <a:p>
            <a:pPr marL="0" hangingPunct="0">
              <a:lnSpc>
                <a:spcPct val="95416"/>
              </a:lnSpc>
            </a:pP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b="1" dirty="0">
                <a:solidFill>
                  <a:srgbClr val="000000"/>
                </a:solidFill>
                <a:latin typeface="Times New Roman"/>
                <a:ea typeface="Times New Roman"/>
              </a:rPr>
              <a:t>software</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process</a:t>
            </a:r>
            <a:r>
              <a:rPr lang="en-US" altLang="zh-CN" b="1" dirty="0">
                <a:solidFill>
                  <a:srgbClr val="000000"/>
                </a:solidFill>
                <a:latin typeface="Times New Roman"/>
                <a:cs typeface="Times New Roman"/>
              </a:rPr>
              <a:t> </a:t>
            </a:r>
            <a:r>
              <a:rPr lang="en-US" altLang="zh-CN" dirty="0">
                <a:solidFill>
                  <a:srgbClr val="000000"/>
                </a:solidFill>
                <a:latin typeface="Times New Roman"/>
                <a:ea typeface="Times New Roman"/>
              </a:rPr>
              <a:t>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about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making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software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engineering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groups/teams</a:t>
            </a:r>
            <a:r>
              <a:rPr lang="en-US" altLang="zh-CN" spc="-129" dirty="0">
                <a:solidFill>
                  <a:srgbClr val="000000"/>
                </a:solidFill>
                <a:latin typeface="Times New Roman"/>
                <a:cs typeface="Times New Roman"/>
              </a:rPr>
              <a:t> </a:t>
            </a:r>
            <a:r>
              <a:rPr lang="en-US" altLang="zh-CN" dirty="0">
                <a:solidFill>
                  <a:srgbClr val="000000"/>
                </a:solidFill>
                <a:latin typeface="Times New Roman"/>
                <a:ea typeface="Times New Roman"/>
              </a:rPr>
              <a:t>work</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best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their</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abilities.</a:t>
            </a:r>
          </a:p>
          <a:p>
            <a:pPr marL="0" hangingPunct="0">
              <a:lnSpc>
                <a:spcPct val="95416"/>
              </a:lnSpc>
            </a:pPr>
            <a:endParaRPr lang="en-US" altLang="zh-CN" dirty="0">
              <a:solidFill>
                <a:srgbClr val="000000"/>
              </a:solidFill>
              <a:latin typeface="Times New Roman"/>
              <a:ea typeface="Times New Roman"/>
            </a:endParaRPr>
          </a:p>
          <a:p>
            <a:pPr marL="0" hangingPunct="0">
              <a:lnSpc>
                <a:spcPct val="95416"/>
              </a:lnSpc>
              <a:spcBef>
                <a:spcPts val="365"/>
              </a:spcBef>
            </a:pP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b="1" dirty="0">
                <a:solidFill>
                  <a:srgbClr val="000000"/>
                </a:solidFill>
                <a:latin typeface="Times New Roman"/>
                <a:ea typeface="Times New Roman"/>
              </a:rPr>
              <a:t>personal</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software</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process</a:t>
            </a:r>
            <a:r>
              <a:rPr lang="en-US" altLang="zh-CN" b="1" dirty="0">
                <a:solidFill>
                  <a:srgbClr val="000000"/>
                </a:solidFill>
                <a:latin typeface="Times New Roman"/>
                <a:cs typeface="Times New Roman"/>
              </a:rPr>
              <a:t> </a:t>
            </a:r>
            <a:r>
              <a:rPr lang="en-US" altLang="zh-CN" dirty="0">
                <a:solidFill>
                  <a:srgbClr val="000000"/>
                </a:solidFill>
                <a:latin typeface="Times New Roman"/>
                <a:ea typeface="Times New Roman"/>
              </a:rPr>
              <a:t>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about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making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individual</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engineers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work</a:t>
            </a:r>
            <a:r>
              <a:rPr lang="en-US" altLang="zh-CN" spc="-129"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best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their</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abilities.</a:t>
            </a:r>
          </a:p>
          <a:p>
            <a:pPr marL="0" hangingPunct="0">
              <a:lnSpc>
                <a:spcPct val="95416"/>
              </a:lnSpc>
              <a:spcBef>
                <a:spcPts val="365"/>
              </a:spcBef>
            </a:pPr>
            <a:endParaRPr lang="en-US" altLang="zh-CN" dirty="0">
              <a:solidFill>
                <a:srgbClr val="000000"/>
              </a:solidFill>
              <a:latin typeface="Times New Roman"/>
              <a:ea typeface="Times New Roman"/>
            </a:endParaRPr>
          </a:p>
          <a:p>
            <a:pPr>
              <a:lnSpc>
                <a:spcPts val="519"/>
              </a:lnSpc>
            </a:pPr>
            <a:endParaRPr lang="en-US" dirty="0"/>
          </a:p>
          <a:p>
            <a:pPr marL="0">
              <a:lnSpc>
                <a:spcPct val="100000"/>
              </a:lnSpc>
            </a:pPr>
            <a:r>
              <a:rPr lang="en-US" altLang="zh-CN" dirty="0">
                <a:solidFill>
                  <a:srgbClr val="000000"/>
                </a:solidFill>
                <a:latin typeface="Times New Roman"/>
                <a:ea typeface="Times New Roman"/>
              </a:rPr>
              <a:t>Through</a:t>
            </a:r>
            <a:r>
              <a:rPr lang="en-US" altLang="zh-CN" spc="-25" dirty="0">
                <a:solidFill>
                  <a:srgbClr val="000000"/>
                </a:solidFill>
                <a:latin typeface="Times New Roman"/>
                <a:cs typeface="Times New Roman"/>
              </a:rPr>
              <a:t> </a:t>
            </a:r>
            <a:r>
              <a:rPr lang="en-US" altLang="zh-CN" dirty="0">
                <a:solidFill>
                  <a:srgbClr val="000000"/>
                </a:solidFill>
                <a:latin typeface="Times New Roman"/>
                <a:ea typeface="Times New Roman"/>
              </a:rPr>
              <a:t>analysis</a:t>
            </a:r>
            <a:r>
              <a:rPr lang="en-US" altLang="zh-CN" spc="-25"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practical</a:t>
            </a:r>
            <a:r>
              <a:rPr lang="en-US" altLang="zh-CN" spc="-25" dirty="0">
                <a:solidFill>
                  <a:srgbClr val="000000"/>
                </a:solidFill>
                <a:latin typeface="Times New Roman"/>
                <a:cs typeface="Times New Roman"/>
              </a:rPr>
              <a:t> </a:t>
            </a:r>
            <a:r>
              <a:rPr lang="en-US" altLang="zh-CN" dirty="0">
                <a:solidFill>
                  <a:srgbClr val="000000"/>
                </a:solidFill>
                <a:latin typeface="Times New Roman"/>
                <a:ea typeface="Times New Roman"/>
              </a:rPr>
              <a:t>application</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spc="-25"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process,</a:t>
            </a:r>
            <a:r>
              <a:rPr lang="en-US" altLang="zh-CN" spc="-25"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process</a:t>
            </a:r>
            <a:r>
              <a:rPr lang="en-US" altLang="zh-CN" spc="-30" dirty="0">
                <a:solidFill>
                  <a:srgbClr val="000000"/>
                </a:solidFill>
                <a:latin typeface="Times New Roman"/>
                <a:cs typeface="Times New Roman"/>
              </a:rPr>
              <a:t> </a:t>
            </a:r>
            <a:r>
              <a:rPr lang="en-US" altLang="zh-CN" dirty="0">
                <a:solidFill>
                  <a:srgbClr val="000000"/>
                </a:solidFill>
                <a:latin typeface="Times New Roman"/>
                <a:ea typeface="Times New Roman"/>
              </a:rPr>
              <a:t>should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changed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for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better.</a:t>
            </a:r>
          </a:p>
          <a:p>
            <a:pPr>
              <a:lnSpc>
                <a:spcPts val="469"/>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a:solidFill>
                  <a:srgbClr val="000000"/>
                </a:solidFill>
                <a:latin typeface="Times New Roman"/>
                <a:ea typeface="Times New Roman"/>
              </a:rPr>
              <a:t>The</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Personal</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Software</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Process</a:t>
            </a:r>
            <a:r>
              <a:rPr lang="en-US" altLang="zh-CN" b="1" spc="-104" dirty="0">
                <a:solidFill>
                  <a:srgbClr val="000000"/>
                </a:solidFill>
                <a:latin typeface="Times New Roman"/>
                <a:cs typeface="Times New Roman"/>
              </a:rPr>
              <a:t> </a:t>
            </a:r>
            <a:r>
              <a:rPr lang="en-US" altLang="zh-CN" b="1" dirty="0">
                <a:solidFill>
                  <a:srgbClr val="000000"/>
                </a:solidFill>
                <a:latin typeface="Times New Roman"/>
                <a:ea typeface="Times New Roman"/>
              </a:rPr>
              <a:t>(PSP)</a:t>
            </a:r>
            <a:br>
              <a:rPr lang="en-US" altLang="zh-CN" b="1" dirty="0">
                <a:solidFill>
                  <a:srgbClr val="000000"/>
                </a:solidFill>
                <a:latin typeface="Times New Roman"/>
                <a:ea typeface="Times New Roman"/>
              </a:rPr>
            </a:br>
            <a:endParaRPr lang="en-US" dirty="0"/>
          </a:p>
        </p:txBody>
      </p:sp>
      <p:sp>
        <p:nvSpPr>
          <p:cNvPr id="3" name="Content Placeholder 2"/>
          <p:cNvSpPr>
            <a:spLocks noGrp="1"/>
          </p:cNvSpPr>
          <p:nvPr>
            <p:ph idx="1"/>
          </p:nvPr>
        </p:nvSpPr>
        <p:spPr/>
        <p:txBody>
          <a:bodyPr/>
          <a:lstStyle/>
          <a:p>
            <a:pPr marL="0">
              <a:lnSpc>
                <a:spcPct val="100000"/>
              </a:lnSpc>
            </a:pPr>
            <a:r>
              <a:rPr lang="en-US" altLang="zh-CN" dirty="0">
                <a:solidFill>
                  <a:srgbClr val="000000"/>
                </a:solidFill>
                <a:latin typeface="Times New Roman"/>
                <a:ea typeface="Times New Roman"/>
              </a:rPr>
              <a:t>Software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engineers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should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accept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responsibility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for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quality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their</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work.</a:t>
            </a:r>
          </a:p>
          <a:p>
            <a:pPr>
              <a:lnSpc>
                <a:spcPts val="550"/>
              </a:lnSpc>
            </a:pPr>
            <a:endParaRPr lang="en-US" dirty="0"/>
          </a:p>
          <a:p>
            <a:pPr marL="0" hangingPunct="0">
              <a:lnSpc>
                <a:spcPct val="95416"/>
              </a:lnSpc>
            </a:pPr>
            <a:r>
              <a:rPr lang="en-US" altLang="zh-CN" dirty="0">
                <a:solidFill>
                  <a:srgbClr val="000000"/>
                </a:solidFill>
                <a:latin typeface="Times New Roman"/>
                <a:ea typeface="Times New Roman"/>
              </a:rPr>
              <a:t>Software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engineers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can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only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have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way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evaluating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quality</a:t>
            </a:r>
            <a:r>
              <a:rPr lang="en-US" altLang="zh-CN" spc="-60" dirty="0">
                <a:solidFill>
                  <a:srgbClr val="000000"/>
                </a:solidFill>
                <a:latin typeface="Times New Roman"/>
                <a:cs typeface="Times New Roman"/>
              </a:rPr>
              <a:t> </a:t>
            </a:r>
            <a:r>
              <a:rPr lang="en-US" altLang="zh-CN" dirty="0">
                <a:solidFill>
                  <a:srgbClr val="000000"/>
                </a:solidFill>
                <a:latin typeface="Times New Roman"/>
                <a:ea typeface="Times New Roman"/>
              </a:rPr>
              <a:t>and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improving</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quality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(through</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experience)</a:t>
            </a:r>
          </a:p>
          <a:p>
            <a:pPr marL="0" hangingPunct="0">
              <a:lnSpc>
                <a:spcPct val="95416"/>
              </a:lnSpc>
            </a:pPr>
            <a:endParaRPr lang="en-US" altLang="zh-CN" dirty="0">
              <a:solidFill>
                <a:srgbClr val="000000"/>
              </a:solidFill>
              <a:latin typeface="Times New Roman"/>
              <a:ea typeface="Times New Roman"/>
            </a:endParaRPr>
          </a:p>
          <a:p>
            <a:pPr marL="0" hangingPunct="0">
              <a:lnSpc>
                <a:spcPct val="95416"/>
              </a:lnSpc>
              <a:spcBef>
                <a:spcPts val="320"/>
              </a:spcBef>
            </a:pP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software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process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improves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individual</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engineers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some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extent.</a:t>
            </a:r>
          </a:p>
          <a:p>
            <a:pPr marL="0" hangingPunct="0">
              <a:lnSpc>
                <a:spcPct val="95416"/>
              </a:lnSpc>
              <a:spcBef>
                <a:spcPts val="320"/>
              </a:spcBef>
            </a:pPr>
            <a:endParaRPr lang="en-US" altLang="zh-CN" dirty="0">
              <a:solidFill>
                <a:srgbClr val="000000"/>
              </a:solidFill>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221387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PSP</a:t>
            </a:r>
          </a:p>
        </p:txBody>
      </p:sp>
      <p:sp>
        <p:nvSpPr>
          <p:cNvPr id="3" name="Content Placeholder 2"/>
          <p:cNvSpPr>
            <a:spLocks noGrp="1"/>
          </p:cNvSpPr>
          <p:nvPr>
            <p:ph idx="1"/>
          </p:nvPr>
        </p:nvSpPr>
        <p:spPr/>
        <p:txBody>
          <a:bodyPr/>
          <a:lstStyle/>
          <a:p>
            <a:pPr marL="0" indent="457200">
              <a:lnSpc>
                <a:spcPct val="100000"/>
              </a:lnSpc>
            </a:pPr>
            <a:r>
              <a:rPr lang="en-US" altLang="zh-CN" dirty="0">
                <a:solidFill>
                  <a:schemeClr val="tx1"/>
                </a:solidFill>
                <a:latin typeface="Times New Roman"/>
                <a:ea typeface="Times New Roman"/>
              </a:rPr>
              <a:t>Improve</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their</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estimating</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and</a:t>
            </a:r>
            <a:r>
              <a:rPr lang="en-US" altLang="zh-CN" dirty="0">
                <a:solidFill>
                  <a:schemeClr val="tx1"/>
                </a:solidFill>
                <a:latin typeface="Times New Roman"/>
                <a:cs typeface="Times New Roman"/>
              </a:rPr>
              <a:t> </a:t>
            </a:r>
            <a:r>
              <a:rPr lang="en-US" altLang="zh-CN" dirty="0">
                <a:solidFill>
                  <a:schemeClr val="tx1"/>
                </a:solidFill>
                <a:latin typeface="Times New Roman"/>
                <a:ea typeface="Times New Roman"/>
              </a:rPr>
              <a:t>planning</a:t>
            </a:r>
            <a:r>
              <a:rPr lang="en-US" altLang="zh-CN" spc="-89" dirty="0">
                <a:solidFill>
                  <a:schemeClr val="tx1"/>
                </a:solidFill>
                <a:latin typeface="Times New Roman"/>
                <a:cs typeface="Times New Roman"/>
              </a:rPr>
              <a:t> </a:t>
            </a:r>
            <a:r>
              <a:rPr lang="en-US" altLang="zh-CN" dirty="0">
                <a:solidFill>
                  <a:schemeClr val="tx1"/>
                </a:solidFill>
                <a:latin typeface="Times New Roman"/>
                <a:ea typeface="Times New Roman"/>
              </a:rPr>
              <a:t>skills.</a:t>
            </a:r>
          </a:p>
          <a:p>
            <a:pPr marL="0" indent="457200">
              <a:lnSpc>
                <a:spcPct val="100000"/>
              </a:lnSpc>
            </a:pPr>
            <a:endParaRPr lang="en-US" altLang="zh-CN" dirty="0">
              <a:solidFill>
                <a:schemeClr val="tx1"/>
              </a:solidFill>
              <a:latin typeface="Times New Roman"/>
              <a:ea typeface="Times New Roman"/>
            </a:endParaRPr>
          </a:p>
          <a:p>
            <a:pPr marL="0" indent="457200">
              <a:lnSpc>
                <a:spcPct val="97916"/>
              </a:lnSpc>
            </a:pPr>
            <a:r>
              <a:rPr lang="en-US" altLang="zh-CN" dirty="0">
                <a:solidFill>
                  <a:srgbClr val="000000"/>
                </a:solidFill>
                <a:latin typeface="Times New Roman"/>
                <a:ea typeface="Times New Roman"/>
              </a:rPr>
              <a:t>Make commitments and schedules they can keep and meet.</a:t>
            </a:r>
          </a:p>
          <a:p>
            <a:pPr marL="0" indent="0">
              <a:lnSpc>
                <a:spcPct val="97916"/>
              </a:lnSpc>
              <a:buNone/>
            </a:pPr>
            <a:endParaRPr lang="en-US" altLang="zh-CN" dirty="0">
              <a:solidFill>
                <a:srgbClr val="000000"/>
              </a:solidFill>
              <a:latin typeface="Times New Roman"/>
              <a:ea typeface="Times New Roman"/>
            </a:endParaRPr>
          </a:p>
          <a:p>
            <a:pPr marL="0" indent="457200">
              <a:lnSpc>
                <a:spcPct val="95833"/>
              </a:lnSpc>
            </a:pPr>
            <a:r>
              <a:rPr lang="en-US" altLang="zh-CN" dirty="0">
                <a:solidFill>
                  <a:srgbClr val="000000"/>
                </a:solidFill>
                <a:latin typeface="Times New Roman"/>
                <a:ea typeface="Times New Roman"/>
              </a:rPr>
              <a:t>Manage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quality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their</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projects.</a:t>
            </a:r>
          </a:p>
          <a:p>
            <a:pPr marL="0" indent="457200">
              <a:lnSpc>
                <a:spcPct val="95833"/>
              </a:lnSpc>
            </a:pPr>
            <a:endParaRPr lang="en-US" altLang="zh-CN" dirty="0">
              <a:solidFill>
                <a:srgbClr val="000000"/>
              </a:solidFill>
              <a:latin typeface="Times New Roman"/>
              <a:ea typeface="Times New Roman"/>
            </a:endParaRPr>
          </a:p>
          <a:p>
            <a:pPr marL="0" indent="457200">
              <a:lnSpc>
                <a:spcPct val="100000"/>
              </a:lnSpc>
            </a:pPr>
            <a:r>
              <a:rPr lang="en-US" altLang="zh-CN" dirty="0">
                <a:solidFill>
                  <a:srgbClr val="000000"/>
                </a:solidFill>
                <a:latin typeface="Times New Roman"/>
                <a:ea typeface="Times New Roman"/>
              </a:rPr>
              <a:t>Reduce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number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defects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their</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work.</a:t>
            </a:r>
          </a:p>
          <a:p>
            <a:endParaRPr lang="en-US" dirty="0"/>
          </a:p>
        </p:txBody>
      </p:sp>
    </p:spTree>
    <p:extLst>
      <p:ext uri="{BB962C8B-B14F-4D97-AF65-F5344CB8AC3E}">
        <p14:creationId xmlns:p14="http://schemas.microsoft.com/office/powerpoint/2010/main" val="117888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624110"/>
            <a:ext cx="6966857" cy="1280890"/>
          </a:xfrm>
        </p:spPr>
        <p:txBody>
          <a:bodyPr/>
          <a:lstStyle/>
          <a:p>
            <a:r>
              <a:rPr lang="en-US" b="1" dirty="0"/>
              <a:t>Principles of Personal Software Process</a:t>
            </a:r>
            <a:endParaRPr lang="en-US" dirty="0"/>
          </a:p>
        </p:txBody>
      </p:sp>
      <p:sp>
        <p:nvSpPr>
          <p:cNvPr id="3" name="Content Placeholder 2"/>
          <p:cNvSpPr>
            <a:spLocks noGrp="1"/>
          </p:cNvSpPr>
          <p:nvPr>
            <p:ph idx="1"/>
          </p:nvPr>
        </p:nvSpPr>
        <p:spPr>
          <a:xfrm>
            <a:off x="1567543" y="2133599"/>
            <a:ext cx="6966857" cy="4615543"/>
          </a:xfrm>
        </p:spPr>
        <p:txBody>
          <a:bodyPr>
            <a:normAutofit/>
          </a:bodyPr>
          <a:lstStyle/>
          <a:p>
            <a:r>
              <a:rPr lang="en-US" dirty="0"/>
              <a:t>Every engineer is different. For software engineers to become more active, they should plan their work and base these plans on their personal data.</a:t>
            </a:r>
          </a:p>
          <a:p>
            <a:endParaRPr lang="en-US" dirty="0"/>
          </a:p>
          <a:p>
            <a:r>
              <a:rPr lang="en-US" dirty="0"/>
              <a:t>To improve their performance, software engineers should personally use regular and well-defined processes.</a:t>
            </a:r>
          </a:p>
          <a:p>
            <a:endParaRPr lang="en-US" dirty="0"/>
          </a:p>
          <a:p>
            <a:r>
              <a:rPr lang="en-US" dirty="0"/>
              <a:t>For software engineers to produce quality software products, they should feel personally responsible for the quality of the products they are making. Superior software products are never created by mistake but by striving to do quality work.</a:t>
            </a:r>
          </a:p>
          <a:p>
            <a:endParaRPr lang="en-US" dirty="0"/>
          </a:p>
        </p:txBody>
      </p:sp>
    </p:spTree>
    <p:extLst>
      <p:ext uri="{BB962C8B-B14F-4D97-AF65-F5344CB8AC3E}">
        <p14:creationId xmlns:p14="http://schemas.microsoft.com/office/powerpoint/2010/main" val="139615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Personal Software Process</a:t>
            </a:r>
            <a:endParaRPr lang="en-US" dirty="0"/>
          </a:p>
        </p:txBody>
      </p:sp>
      <p:sp>
        <p:nvSpPr>
          <p:cNvPr id="3" name="Content Placeholder 2"/>
          <p:cNvSpPr>
            <a:spLocks noGrp="1"/>
          </p:cNvSpPr>
          <p:nvPr>
            <p:ph idx="1"/>
          </p:nvPr>
        </p:nvSpPr>
        <p:spPr/>
        <p:txBody>
          <a:bodyPr/>
          <a:lstStyle/>
          <a:p>
            <a:r>
              <a:rPr lang="en-US" dirty="0"/>
              <a:t>It’s cheaper to trace and fix defects earlier than later.</a:t>
            </a:r>
          </a:p>
          <a:p>
            <a:endParaRPr lang="en-US" dirty="0"/>
          </a:p>
          <a:p>
            <a:r>
              <a:rPr lang="en-US" dirty="0"/>
              <a:t>It’s easier to prevent errors than finding and fixing them.</a:t>
            </a:r>
          </a:p>
          <a:p>
            <a:endParaRPr lang="en-US" dirty="0"/>
          </a:p>
          <a:p>
            <a:r>
              <a:rPr lang="en-US" dirty="0"/>
              <a:t>The cheapest and fastest way to do any task is doing it in the right direction.</a:t>
            </a:r>
          </a:p>
          <a:p>
            <a:endParaRPr lang="en-US" dirty="0"/>
          </a:p>
        </p:txBody>
      </p:sp>
    </p:spTree>
    <p:extLst>
      <p:ext uri="{BB962C8B-B14F-4D97-AF65-F5344CB8AC3E}">
        <p14:creationId xmlns:p14="http://schemas.microsoft.com/office/powerpoint/2010/main" val="384539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0000"/>
                </a:solidFill>
                <a:latin typeface="Times New Roman"/>
                <a:ea typeface="Times New Roman"/>
              </a:rPr>
              <a:t>Criticism</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of</a:t>
            </a:r>
            <a:r>
              <a:rPr lang="en-US" altLang="zh-CN" b="1" dirty="0">
                <a:solidFill>
                  <a:srgbClr val="000000"/>
                </a:solidFill>
                <a:latin typeface="Times New Roman"/>
                <a:cs typeface="Times New Roman"/>
              </a:rPr>
              <a:t> </a:t>
            </a:r>
            <a:r>
              <a:rPr lang="en-US" altLang="zh-CN" b="1" dirty="0">
                <a:solidFill>
                  <a:srgbClr val="000000"/>
                </a:solidFill>
                <a:latin typeface="Times New Roman"/>
                <a:ea typeface="Times New Roman"/>
              </a:rPr>
              <a:t>the</a:t>
            </a:r>
            <a:r>
              <a:rPr lang="en-US" altLang="zh-CN" b="1" spc="-20" dirty="0">
                <a:solidFill>
                  <a:srgbClr val="000000"/>
                </a:solidFill>
                <a:latin typeface="Times New Roman"/>
                <a:cs typeface="Times New Roman"/>
              </a:rPr>
              <a:t> </a:t>
            </a:r>
            <a:r>
              <a:rPr lang="en-US" altLang="zh-CN" b="1" dirty="0">
                <a:solidFill>
                  <a:srgbClr val="000000"/>
                </a:solidFill>
                <a:latin typeface="Times New Roman"/>
                <a:ea typeface="Times New Roman"/>
              </a:rPr>
              <a:t>PSP</a:t>
            </a:r>
            <a:br>
              <a:rPr lang="en-US" altLang="zh-CN" b="1" dirty="0">
                <a:solidFill>
                  <a:srgbClr val="000000"/>
                </a:solidFill>
                <a:latin typeface="Times New Roman"/>
                <a:ea typeface="Times New Roman"/>
              </a:rPr>
            </a:b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altLang="zh-CN" dirty="0">
                <a:solidFill>
                  <a:srgbClr val="000000"/>
                </a:solidFill>
                <a:latin typeface="Times New Roman"/>
                <a:ea typeface="Times New Roman"/>
              </a:rPr>
              <a:t>The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PSP</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not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universally</a:t>
            </a:r>
            <a:r>
              <a:rPr lang="en-US" altLang="zh-CN" spc="-94" dirty="0">
                <a:solidFill>
                  <a:srgbClr val="000000"/>
                </a:solidFill>
                <a:latin typeface="Times New Roman"/>
                <a:cs typeface="Times New Roman"/>
              </a:rPr>
              <a:t> </a:t>
            </a:r>
            <a:r>
              <a:rPr lang="en-US" altLang="zh-CN" dirty="0">
                <a:solidFill>
                  <a:srgbClr val="000000"/>
                </a:solidFill>
                <a:latin typeface="Times New Roman"/>
                <a:ea typeface="Times New Roman"/>
              </a:rPr>
              <a:t>accepted:</a:t>
            </a:r>
          </a:p>
          <a:p>
            <a:r>
              <a:rPr lang="en-US" altLang="zh-CN" dirty="0">
                <a:solidFill>
                  <a:srgbClr val="000000"/>
                </a:solidFill>
                <a:latin typeface="Times New Roman"/>
                <a:ea typeface="Times New Roman"/>
              </a:rPr>
              <a:t>some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think</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a</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good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idea</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theory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but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not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practice</a:t>
            </a:r>
          </a:p>
          <a:p>
            <a:r>
              <a:rPr lang="en-US" altLang="zh-CN" dirty="0">
                <a:solidFill>
                  <a:srgbClr val="000000"/>
                </a:solidFill>
                <a:latin typeface="Times New Roman"/>
                <a:ea typeface="Times New Roman"/>
              </a:rPr>
              <a:t>some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think</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that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not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flexible</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enough</a:t>
            </a:r>
          </a:p>
          <a:p>
            <a:r>
              <a:rPr lang="en-US" altLang="zh-CN" dirty="0">
                <a:solidFill>
                  <a:srgbClr val="000000"/>
                </a:solidFill>
                <a:latin typeface="Times New Roman"/>
                <a:ea typeface="Times New Roman"/>
              </a:rPr>
              <a:t>some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think</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that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time</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consuming</a:t>
            </a:r>
          </a:p>
          <a:p>
            <a:r>
              <a:rPr lang="en-US" altLang="zh-CN" dirty="0">
                <a:solidFill>
                  <a:srgbClr val="000000"/>
                </a:solidFill>
                <a:latin typeface="Times New Roman"/>
                <a:ea typeface="Times New Roman"/>
              </a:rPr>
              <a:t>some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think</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it</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should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be</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up</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individuals</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find</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their</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own</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way</a:t>
            </a:r>
            <a:r>
              <a:rPr lang="en-US" altLang="zh-CN" dirty="0">
                <a:solidFill>
                  <a:srgbClr val="000000"/>
                </a:solidFill>
                <a:latin typeface="Times New Roman"/>
                <a:cs typeface="Times New Roman"/>
              </a:rPr>
              <a:t> </a:t>
            </a:r>
            <a:r>
              <a:rPr lang="en-US" altLang="zh-CN" dirty="0">
                <a:solidFill>
                  <a:srgbClr val="000000"/>
                </a:solidFill>
                <a:latin typeface="Times New Roman"/>
                <a:ea typeface="Times New Roman"/>
              </a:rPr>
              <a:t>of</a:t>
            </a:r>
            <a:r>
              <a:rPr lang="en-US" altLang="zh-CN" spc="-20" dirty="0">
                <a:solidFill>
                  <a:srgbClr val="000000"/>
                </a:solidFill>
                <a:latin typeface="Times New Roman"/>
                <a:cs typeface="Times New Roman"/>
              </a:rPr>
              <a:t> </a:t>
            </a:r>
            <a:r>
              <a:rPr lang="en-US" altLang="zh-CN" dirty="0">
                <a:solidFill>
                  <a:srgbClr val="000000"/>
                </a:solidFill>
                <a:latin typeface="Times New Roman"/>
                <a:ea typeface="Times New Roman"/>
              </a:rPr>
              <a:t>working</a:t>
            </a:r>
          </a:p>
          <a:p>
            <a:endParaRPr lang="en-US" altLang="zh-CN" dirty="0">
              <a:solidFill>
                <a:srgbClr val="000000"/>
              </a:solidFill>
              <a:latin typeface="Times New Roman"/>
              <a:ea typeface="Times New Roman"/>
            </a:endParaRPr>
          </a:p>
          <a:p>
            <a:r>
              <a:rPr lang="en-US" altLang="zh-CN" dirty="0">
                <a:solidFill>
                  <a:srgbClr val="000000"/>
                </a:solidFill>
                <a:latin typeface="Times New Roman"/>
                <a:ea typeface="Times New Roman"/>
              </a:rPr>
              <a:t>The</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PSP</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fails,</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when</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it</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is</a:t>
            </a:r>
            <a:r>
              <a:rPr lang="en-US" altLang="zh-CN" spc="-15" dirty="0">
                <a:solidFill>
                  <a:srgbClr val="000000"/>
                </a:solidFill>
                <a:latin typeface="Times New Roman"/>
                <a:cs typeface="Times New Roman"/>
              </a:rPr>
              <a:t> </a:t>
            </a:r>
            <a:r>
              <a:rPr lang="en-US" altLang="zh-CN" dirty="0">
                <a:solidFill>
                  <a:srgbClr val="000000"/>
                </a:solidFill>
                <a:latin typeface="Times New Roman"/>
                <a:ea typeface="Times New Roman"/>
              </a:rPr>
              <a:t>used</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by</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the</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team</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to</a:t>
            </a:r>
            <a:r>
              <a:rPr lang="en-US" altLang="zh-CN" spc="-10" dirty="0">
                <a:solidFill>
                  <a:srgbClr val="000000"/>
                </a:solidFill>
                <a:latin typeface="Times New Roman"/>
                <a:cs typeface="Times New Roman"/>
              </a:rPr>
              <a:t> </a:t>
            </a:r>
            <a:r>
              <a:rPr lang="en-US" altLang="zh-CN" dirty="0">
                <a:solidFill>
                  <a:srgbClr val="000000"/>
                </a:solidFill>
                <a:latin typeface="Times New Roman"/>
                <a:ea typeface="Times New Roman"/>
              </a:rPr>
              <a:t>criticize</a:t>
            </a:r>
            <a:r>
              <a:rPr lang="en-US" altLang="zh-CN" spc="-15" dirty="0">
                <a:solidFill>
                  <a:srgbClr val="000000"/>
                </a:solidFill>
                <a:latin typeface="Times New Roman"/>
                <a:cs typeface="Times New Roman"/>
              </a:rPr>
              <a:t> </a:t>
            </a:r>
            <a:r>
              <a:rPr lang="en-US" altLang="zh-CN" dirty="0">
                <a:solidFill>
                  <a:srgbClr val="000000"/>
                </a:solidFill>
                <a:latin typeface="Times New Roman"/>
                <a:ea typeface="Times New Roman"/>
              </a:rPr>
              <a:t>individuals.</a:t>
            </a:r>
          </a:p>
          <a:p>
            <a:endParaRPr lang="en-US" dirty="0"/>
          </a:p>
        </p:txBody>
      </p:sp>
    </p:spTree>
    <p:extLst>
      <p:ext uri="{BB962C8B-B14F-4D97-AF65-F5344CB8AC3E}">
        <p14:creationId xmlns:p14="http://schemas.microsoft.com/office/powerpoint/2010/main" val="8235329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1879</TotalTime>
  <Words>1595</Words>
  <Application>Microsoft Office PowerPoint</Application>
  <PresentationFormat>On-screen Show (4:3)</PresentationFormat>
  <Paragraphs>280</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Times New Roman</vt:lpstr>
      <vt:lpstr>Wingdings 3</vt:lpstr>
      <vt:lpstr>Wisp</vt:lpstr>
      <vt:lpstr>Personal Software Process(PSP)</vt:lpstr>
      <vt:lpstr>Personal Software Process</vt:lpstr>
      <vt:lpstr>PowerPoint Presentation</vt:lpstr>
      <vt:lpstr>The Personal Software Process (PSP) </vt:lpstr>
      <vt:lpstr>The Personal Software Process (PSP) </vt:lpstr>
      <vt:lpstr>Objective of PSP</vt:lpstr>
      <vt:lpstr>Principles of Personal Software Process</vt:lpstr>
      <vt:lpstr>Principles of Personal Software Process</vt:lpstr>
      <vt:lpstr>Criticism of the PSP </vt:lpstr>
      <vt:lpstr>PSP Process Evolution </vt:lpstr>
      <vt:lpstr>PSP0: Personal Measurement </vt:lpstr>
      <vt:lpstr>PSP Basic Measures </vt:lpstr>
      <vt:lpstr>Line of Code (LOC)</vt:lpstr>
      <vt:lpstr>Line of Code (LOC) Example</vt:lpstr>
      <vt:lpstr>PSP1: Personal Planning </vt:lpstr>
      <vt:lpstr>Size Measurement</vt:lpstr>
      <vt:lpstr>Size Measurement Criteria</vt:lpstr>
      <vt:lpstr>Useful for Planning</vt:lpstr>
      <vt:lpstr>Directly Countable</vt:lpstr>
      <vt:lpstr>Effort Measure</vt:lpstr>
      <vt:lpstr>What is Included in the Time Measure?</vt:lpstr>
      <vt:lpstr>Time Measurement Precision</vt:lpstr>
      <vt:lpstr>Selecting a Size Measure -1</vt:lpstr>
      <vt:lpstr>Selecting a Size Measure -2</vt:lpstr>
      <vt:lpstr>Ex:  Text Pages versus Writing Time</vt:lpstr>
      <vt:lpstr>Ex:  Text Pages versus Writing Time</vt:lpstr>
      <vt:lpstr>Ex: LOC versus Development Time</vt:lpstr>
      <vt:lpstr>Ex: LOC versus Development Time</vt:lpstr>
      <vt:lpstr>Estimation of development time using regression model.</vt:lpstr>
      <vt:lpstr>Ex: LOC versus Development Time</vt:lpstr>
      <vt:lpstr>Estimating Effort Directly</vt:lpstr>
      <vt:lpstr>PSP2: Personal Quality </vt:lpstr>
      <vt:lpstr>PSP 3: Cyclic Process</vt:lpstr>
      <vt:lpstr>PSP Quality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Sania Yousuf</dc:creator>
  <cp:lastModifiedBy>Muhammad Tauseef</cp:lastModifiedBy>
  <cp:revision>44</cp:revision>
  <dcterms:created xsi:type="dcterms:W3CDTF">2011-01-21T15:00:27Z</dcterms:created>
  <dcterms:modified xsi:type="dcterms:W3CDTF">2020-11-02T05:00:39Z</dcterms:modified>
</cp:coreProperties>
</file>