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322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30" y="-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36C50-C18C-480C-93EE-CA7322B944AD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2F5E6-4D6C-4468-AB3E-CF5480C7E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0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>
              <a:lnSpc>
                <a:spcPct val="89000"/>
              </a:lnSpc>
              <a:spcBef>
                <a:spcPct val="4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lnSpc>
                <a:spcPct val="89000"/>
              </a:lnSpc>
              <a:spcBef>
                <a:spcPct val="4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lnSpc>
                <a:spcPct val="89000"/>
              </a:lnSpc>
              <a:spcBef>
                <a:spcPct val="4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lnSpc>
                <a:spcPct val="89000"/>
              </a:lnSpc>
              <a:spcBef>
                <a:spcPct val="4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lnSpc>
                <a:spcPct val="89000"/>
              </a:lnSpc>
              <a:spcBef>
                <a:spcPct val="4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01BA64E7-6A6B-4B3B-A029-8D61B0D1F8D2}" type="slidenum">
              <a:rPr lang="en-US" altLang="en-US" sz="1000" smtClean="0"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8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8025"/>
            <a:ext cx="4621212" cy="3465513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5608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>
              <a:lnSpc>
                <a:spcPct val="89000"/>
              </a:lnSpc>
              <a:spcBef>
                <a:spcPct val="4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lnSpc>
                <a:spcPct val="89000"/>
              </a:lnSpc>
              <a:spcBef>
                <a:spcPct val="4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lnSpc>
                <a:spcPct val="89000"/>
              </a:lnSpc>
              <a:spcBef>
                <a:spcPct val="4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lnSpc>
                <a:spcPct val="89000"/>
              </a:lnSpc>
              <a:spcBef>
                <a:spcPct val="4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lnSpc>
                <a:spcPct val="89000"/>
              </a:lnSpc>
              <a:spcBef>
                <a:spcPct val="4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7AE011A3-1041-4903-8358-EC3E67906A95}" type="slidenum">
              <a:rPr lang="en-US" altLang="en-US" sz="1000" smtClean="0"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9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74850" y="608013"/>
            <a:ext cx="2827338" cy="2120900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138767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>
              <a:lnSpc>
                <a:spcPct val="89000"/>
              </a:lnSpc>
              <a:spcBef>
                <a:spcPct val="4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lnSpc>
                <a:spcPct val="89000"/>
              </a:lnSpc>
              <a:spcBef>
                <a:spcPct val="4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lnSpc>
                <a:spcPct val="89000"/>
              </a:lnSpc>
              <a:spcBef>
                <a:spcPct val="4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lnSpc>
                <a:spcPct val="89000"/>
              </a:lnSpc>
              <a:spcBef>
                <a:spcPct val="4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lnSpc>
                <a:spcPct val="89000"/>
              </a:lnSpc>
              <a:spcBef>
                <a:spcPct val="4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43DD367F-1AD6-4E9C-B362-2FA47BFDCDB5}" type="slidenum">
              <a:rPr lang="en-US" altLang="en-US" sz="1000" smtClean="0"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10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76438" y="606425"/>
            <a:ext cx="2830512" cy="2122488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56206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>
              <a:lnSpc>
                <a:spcPct val="89000"/>
              </a:lnSpc>
              <a:spcBef>
                <a:spcPct val="4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lnSpc>
                <a:spcPct val="89000"/>
              </a:lnSpc>
              <a:spcBef>
                <a:spcPct val="4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lnSpc>
                <a:spcPct val="89000"/>
              </a:lnSpc>
              <a:spcBef>
                <a:spcPct val="4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lnSpc>
                <a:spcPct val="89000"/>
              </a:lnSpc>
              <a:spcBef>
                <a:spcPct val="4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lnSpc>
                <a:spcPct val="89000"/>
              </a:lnSpc>
              <a:spcBef>
                <a:spcPct val="40000"/>
              </a:spcBef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5B38217B-5604-447A-B8B8-4D3FD918795D}" type="slidenum">
              <a:rPr lang="en-US" altLang="en-US" sz="1000" smtClean="0"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12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74850" y="608013"/>
            <a:ext cx="2827338" cy="2120900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31546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1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6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7939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82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327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58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80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1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4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5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7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4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1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5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1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Software Process</a:t>
            </a:r>
          </a:p>
        </p:txBody>
      </p:sp>
    </p:spTree>
    <p:extLst>
      <p:ext uri="{BB962C8B-B14F-4D97-AF65-F5344CB8AC3E}">
        <p14:creationId xmlns:p14="http://schemas.microsoft.com/office/powerpoint/2010/main" val="689618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TSP Launch Workshop </a:t>
            </a:r>
          </a:p>
        </p:txBody>
      </p:sp>
      <p:sp>
        <p:nvSpPr>
          <p:cNvPr id="22531" name="Rectangle 10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TSP launch is a four-day workshop used to kick off each project phase.</a:t>
            </a:r>
          </a:p>
          <a:p>
            <a:endParaRPr lang="en-US" altLang="en-US"/>
          </a:p>
          <a:p>
            <a:r>
              <a:rPr lang="en-US" altLang="en-US"/>
              <a:t>During the launch workshop, the team produces a comprehensive plan for their work.</a:t>
            </a:r>
          </a:p>
          <a:p>
            <a:endParaRPr lang="en-US" altLang="en-US"/>
          </a:p>
          <a:p>
            <a:r>
              <a:rPr lang="en-US" altLang="en-US"/>
              <a:t>The team leader and all team members participate.</a:t>
            </a:r>
          </a:p>
          <a:p>
            <a:endParaRPr lang="en-US" altLang="en-US"/>
          </a:p>
          <a:p>
            <a:r>
              <a:rPr lang="en-US" altLang="en-US"/>
              <a:t>The launch workshop is considered to be part of the project work (it is planned and tracked).</a:t>
            </a:r>
          </a:p>
        </p:txBody>
      </p:sp>
    </p:spTree>
    <p:extLst>
      <p:ext uri="{BB962C8B-B14F-4D97-AF65-F5344CB8AC3E}">
        <p14:creationId xmlns:p14="http://schemas.microsoft.com/office/powerpoint/2010/main" val="92070180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Launch Postmortem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coach and team members meet to discuss how things went during the launch.</a:t>
            </a:r>
          </a:p>
          <a:p>
            <a:pPr lvl="1"/>
            <a:r>
              <a:rPr lang="en-US" altLang="en-US"/>
              <a:t>what worked well</a:t>
            </a:r>
          </a:p>
          <a:p>
            <a:pPr lvl="1"/>
            <a:r>
              <a:rPr lang="en-US" altLang="en-US"/>
              <a:t>what did not work well</a:t>
            </a:r>
          </a:p>
          <a:p>
            <a:pPr lvl="1"/>
            <a:r>
              <a:rPr lang="en-US" altLang="en-US"/>
              <a:t>suggestions for improving the launch process in future launches</a:t>
            </a:r>
          </a:p>
        </p:txBody>
      </p:sp>
    </p:spTree>
    <p:extLst>
      <p:ext uri="{BB962C8B-B14F-4D97-AF65-F5344CB8AC3E}">
        <p14:creationId xmlns:p14="http://schemas.microsoft.com/office/powerpoint/2010/main" val="260232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Weekly Team Meeting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The weekly team meeting keeps the project on track by reviewing status and planned work for the team and each team member on a weekly basis.</a:t>
            </a:r>
          </a:p>
          <a:p>
            <a:endParaRPr lang="en-US" altLang="en-US" dirty="0"/>
          </a:p>
          <a:p>
            <a:r>
              <a:rPr lang="en-US" altLang="en-US" dirty="0"/>
              <a:t>The meeting objective is to ensure that all team members</a:t>
            </a:r>
          </a:p>
          <a:p>
            <a:pPr lvl="1"/>
            <a:r>
              <a:rPr lang="en-US" altLang="en-US" dirty="0"/>
              <a:t>understand </a:t>
            </a:r>
            <a:r>
              <a:rPr lang="en-US" altLang="en-US" u="sng" dirty="0"/>
              <a:t>current project status</a:t>
            </a:r>
          </a:p>
          <a:p>
            <a:pPr lvl="1"/>
            <a:r>
              <a:rPr lang="en-US" altLang="en-US" dirty="0"/>
              <a:t>know </a:t>
            </a:r>
            <a:r>
              <a:rPr lang="en-US" altLang="en-US" u="sng" dirty="0"/>
              <a:t>what tasks are next</a:t>
            </a:r>
          </a:p>
          <a:p>
            <a:pPr lvl="1"/>
            <a:r>
              <a:rPr lang="en-US" altLang="en-US" dirty="0"/>
              <a:t>are aware of </a:t>
            </a:r>
            <a:r>
              <a:rPr lang="en-US" altLang="en-US" u="sng" dirty="0"/>
              <a:t>everyone’s status and progress</a:t>
            </a:r>
          </a:p>
          <a:p>
            <a:pPr lvl="1"/>
            <a:r>
              <a:rPr lang="en-US" altLang="en-US" dirty="0"/>
              <a:t>know the status </a:t>
            </a:r>
            <a:r>
              <a:rPr lang="en-US" altLang="en-US" u="sng" dirty="0"/>
              <a:t>against the quality plan</a:t>
            </a:r>
          </a:p>
          <a:p>
            <a:pPr lvl="1"/>
            <a:r>
              <a:rPr lang="en-US" altLang="en-US" dirty="0"/>
              <a:t>discuss actions needed to </a:t>
            </a:r>
            <a:r>
              <a:rPr lang="en-US" altLang="en-US" u="sng" dirty="0"/>
              <a:t>ensure high quality</a:t>
            </a:r>
          </a:p>
          <a:p>
            <a:pPr lvl="1"/>
            <a:r>
              <a:rPr lang="en-US" altLang="en-US" dirty="0"/>
              <a:t>understand the </a:t>
            </a:r>
            <a:r>
              <a:rPr lang="en-US" altLang="en-US" u="sng" dirty="0"/>
              <a:t>key project issues and risks</a:t>
            </a:r>
          </a:p>
          <a:p>
            <a:pPr lvl="1"/>
            <a:r>
              <a:rPr lang="en-US" altLang="en-US" dirty="0"/>
              <a:t>participate in </a:t>
            </a:r>
            <a:r>
              <a:rPr lang="en-US" altLang="en-US" u="sng" dirty="0"/>
              <a:t>key team decisions</a:t>
            </a:r>
          </a:p>
        </p:txBody>
      </p:sp>
    </p:spTree>
    <p:extLst>
      <p:ext uri="{BB962C8B-B14F-4D97-AF65-F5344CB8AC3E}">
        <p14:creationId xmlns:p14="http://schemas.microsoft.com/office/powerpoint/2010/main" val="283595172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455035" y="3109593"/>
          <a:ext cx="3567430" cy="17326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3715">
                  <a:extLst>
                    <a:ext uri="{9D8B030D-6E8A-4147-A177-3AD203B41FA5}">
                      <a16:colId xmlns:a16="http://schemas.microsoft.com/office/drawing/2014/main" val="3751943281"/>
                    </a:ext>
                  </a:extLst>
                </a:gridCol>
                <a:gridCol w="1783715">
                  <a:extLst>
                    <a:ext uri="{9D8B030D-6E8A-4147-A177-3AD203B41FA5}">
                      <a16:colId xmlns:a16="http://schemas.microsoft.com/office/drawing/2014/main" val="2367030155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Development 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4965539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640815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9217050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1164313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6604650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6988276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6962828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354767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999629"/>
              </p:ext>
            </p:extLst>
          </p:nvPr>
        </p:nvGraphicFramePr>
        <p:xfrm>
          <a:off x="3455035" y="5114629"/>
          <a:ext cx="3567430" cy="17326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3715">
                  <a:extLst>
                    <a:ext uri="{9D8B030D-6E8A-4147-A177-3AD203B41FA5}">
                      <a16:colId xmlns:a16="http://schemas.microsoft.com/office/drawing/2014/main" val="1920431203"/>
                    </a:ext>
                  </a:extLst>
                </a:gridCol>
                <a:gridCol w="1783715">
                  <a:extLst>
                    <a:ext uri="{9D8B030D-6E8A-4147-A177-3AD203B41FA5}">
                      <a16:colId xmlns:a16="http://schemas.microsoft.com/office/drawing/2014/main" val="2525466798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Functional Point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Development 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9124092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456765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0833549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3509058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473059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619987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42583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77541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40971" y="1269197"/>
            <a:ext cx="7903029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Suppose the following tables contain the historical data from past projects.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which one is the candidate size measure that is related to effort.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 regression model to selected candidate size measure in a) and predict the effort of project having 156 LOC/FP.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Table 1: LOC vs Dev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2: FP vs Dev time</a:t>
            </a:r>
            <a:endParaRPr lang="en-US" alt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07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Working in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Successful teams are both satisfying and rare.</a:t>
            </a:r>
          </a:p>
          <a:p>
            <a:endParaRPr lang="en-US" altLang="en-US" dirty="0"/>
          </a:p>
          <a:p>
            <a:r>
              <a:rPr lang="en-US" altLang="en-US" dirty="0"/>
              <a:t>Although many teams come close to meeting their product and business goals, they often do so at the expense of the team members.</a:t>
            </a:r>
          </a:p>
          <a:p>
            <a:endParaRPr lang="en-US" altLang="en-US" dirty="0"/>
          </a:p>
          <a:p>
            <a:r>
              <a:rPr lang="en-US" altLang="en-US" dirty="0"/>
              <a:t>We describe a team that works together smoothly and efficiently as being a “jelled team.”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jelled team</a:t>
            </a:r>
            <a:r>
              <a:rPr lang="en-US" dirty="0"/>
              <a:t> has a specific goal, a goal that is shared by all members. All members of a </a:t>
            </a:r>
            <a:r>
              <a:rPr lang="en-US" b="1" dirty="0"/>
              <a:t>jelled team</a:t>
            </a:r>
            <a:r>
              <a:rPr lang="en-US" dirty="0"/>
              <a:t> have a high sense of responsibility and commitment. All members of a </a:t>
            </a:r>
            <a:r>
              <a:rPr lang="en-US" b="1" dirty="0"/>
              <a:t>jelled team</a:t>
            </a:r>
            <a:r>
              <a:rPr lang="en-US" dirty="0"/>
              <a:t> feel they are accomplishing something of value. </a:t>
            </a:r>
          </a:p>
        </p:txBody>
      </p:sp>
    </p:spTree>
    <p:extLst>
      <p:ext uri="{BB962C8B-B14F-4D97-AF65-F5344CB8AC3E}">
        <p14:creationId xmlns:p14="http://schemas.microsoft.com/office/powerpoint/2010/main" val="328680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Jelled Teams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/>
              <a:t>Artificially-jelled teams can be built quickly through “team-building” exercises.</a:t>
            </a:r>
          </a:p>
          <a:p>
            <a:pPr lvl="1"/>
            <a:r>
              <a:rPr lang="en-US" altLang="en-US"/>
              <a:t>retreats, seminars, workshops</a:t>
            </a:r>
          </a:p>
          <a:p>
            <a:pPr lvl="1"/>
            <a:r>
              <a:rPr lang="en-US" altLang="en-US"/>
              <a:t>games (paintball, laser tag, etc.)</a:t>
            </a:r>
          </a:p>
          <a:p>
            <a:pPr lvl="1"/>
            <a:r>
              <a:rPr lang="en-US" altLang="en-US"/>
              <a:t>contrived challenges (e.g., blind obstacle courses)</a:t>
            </a:r>
          </a:p>
          <a:p>
            <a:endParaRPr lang="en-US" altLang="en-US"/>
          </a:p>
          <a:p>
            <a:r>
              <a:rPr lang="en-US" altLang="en-US"/>
              <a:t>Team-building activities are unlikely to produce long-term team success unless they address real workplace issues.</a:t>
            </a:r>
          </a:p>
          <a:p>
            <a:pPr lvl="1"/>
            <a:r>
              <a:rPr lang="en-US" altLang="en-US"/>
              <a:t>common understanding of roles, goals, products</a:t>
            </a:r>
          </a:p>
          <a:p>
            <a:pPr lvl="1"/>
            <a:r>
              <a:rPr lang="en-US" altLang="en-US"/>
              <a:t>management support of team needs</a:t>
            </a:r>
          </a:p>
          <a:p>
            <a:endParaRPr lang="en-US" altLang="en-US"/>
          </a:p>
          <a:p>
            <a:r>
              <a:rPr lang="en-US" altLang="en-US"/>
              <a:t>The TSP is a proven-effective way of building jelled teams quickly.</a:t>
            </a:r>
          </a:p>
        </p:txBody>
      </p:sp>
    </p:spTree>
    <p:extLst>
      <p:ext uri="{BB962C8B-B14F-4D97-AF65-F5344CB8AC3E}">
        <p14:creationId xmlns:p14="http://schemas.microsoft.com/office/powerpoint/2010/main" val="102237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Need for Personal Discipline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Building successful high-performance teams requires more than technical ability; team members must be committed to the concept of personal discipline.</a:t>
            </a:r>
          </a:p>
          <a:p>
            <a:endParaRPr lang="en-US" altLang="en-US"/>
          </a:p>
          <a:p>
            <a:r>
              <a:rPr lang="en-US" altLang="en-US"/>
              <a:t>Personal discipline means that all team members understand their own abilities and can make realistic commitments to each other and to management.</a:t>
            </a:r>
          </a:p>
          <a:p>
            <a:endParaRPr lang="en-US" altLang="en-US"/>
          </a:p>
          <a:p>
            <a:r>
              <a:rPr lang="en-US" altLang="en-US"/>
              <a:t>Team members develop personal discipline by learning the principles of the Personal Software Process (PSP).</a:t>
            </a:r>
          </a:p>
        </p:txBody>
      </p:sp>
    </p:spTree>
    <p:extLst>
      <p:ext uri="{BB962C8B-B14F-4D97-AF65-F5344CB8AC3E}">
        <p14:creationId xmlns:p14="http://schemas.microsoft.com/office/powerpoint/2010/main" val="164074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ChangeArrowheads="1"/>
          </p:cNvSpPr>
          <p:nvPr/>
        </p:nvSpPr>
        <p:spPr bwMode="auto">
          <a:xfrm>
            <a:off x="973138" y="4394200"/>
            <a:ext cx="7542212" cy="15986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-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endParaRPr lang="en-US" altLang="en-US" sz="2000"/>
          </a:p>
        </p:txBody>
      </p:sp>
      <p:sp>
        <p:nvSpPr>
          <p:cNvPr id="14339" name="Rectangle 1027"/>
          <p:cNvSpPr>
            <a:spLocks noChangeArrowheads="1"/>
          </p:cNvSpPr>
          <p:nvPr/>
        </p:nvSpPr>
        <p:spPr bwMode="auto">
          <a:xfrm>
            <a:off x="973138" y="1746250"/>
            <a:ext cx="7542212" cy="2647950"/>
          </a:xfrm>
          <a:prstGeom prst="rect">
            <a:avLst/>
          </a:prstGeom>
          <a:solidFill>
            <a:srgbClr val="CC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-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endParaRPr lang="en-US" altLang="en-US" sz="2000"/>
          </a:p>
        </p:txBody>
      </p:sp>
      <p:sp>
        <p:nvSpPr>
          <p:cNvPr id="14340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481522" y="530955"/>
            <a:ext cx="7726363" cy="561975"/>
          </a:xfrm>
        </p:spPr>
        <p:txBody>
          <a:bodyPr>
            <a:normAutofit fontScale="90000"/>
          </a:bodyPr>
          <a:lstStyle/>
          <a:p>
            <a:pPr defTabSz="722313"/>
            <a:r>
              <a:rPr lang="en-US" altLang="en-US" dirty="0"/>
              <a:t>The TSP Strategy Rests on PSP</a:t>
            </a:r>
          </a:p>
        </p:txBody>
      </p:sp>
      <p:sp>
        <p:nvSpPr>
          <p:cNvPr id="14341" name="Rectangle 1029"/>
          <p:cNvSpPr>
            <a:spLocks noGrp="1" noChangeArrowheads="1"/>
          </p:cNvSpPr>
          <p:nvPr>
            <p:ph sz="half" idx="1"/>
          </p:nvPr>
        </p:nvSpPr>
        <p:spPr>
          <a:xfrm>
            <a:off x="1058863" y="1993900"/>
            <a:ext cx="3259137" cy="1046163"/>
          </a:xfrm>
        </p:spPr>
        <p:txBody>
          <a:bodyPr>
            <a:normAutofit fontScale="92500"/>
          </a:bodyPr>
          <a:lstStyle/>
          <a:p>
            <a:r>
              <a:rPr lang="en-US" altLang="en-US" sz="2000" b="1"/>
              <a:t>The TSP strategy improves performance from the bottom-up.</a:t>
            </a:r>
          </a:p>
        </p:txBody>
      </p:sp>
      <p:grpSp>
        <p:nvGrpSpPr>
          <p:cNvPr id="14342" name="Group 1030"/>
          <p:cNvGrpSpPr>
            <a:grpSpLocks/>
          </p:cNvGrpSpPr>
          <p:nvPr/>
        </p:nvGrpSpPr>
        <p:grpSpPr bwMode="auto">
          <a:xfrm>
            <a:off x="3287713" y="1978025"/>
            <a:ext cx="4994275" cy="3868738"/>
            <a:chOff x="1718" y="1097"/>
            <a:chExt cx="2797" cy="2174"/>
          </a:xfrm>
        </p:grpSpPr>
        <p:sp>
          <p:nvSpPr>
            <p:cNvPr id="14346" name="Rectangle 1031"/>
            <p:cNvSpPr>
              <a:spLocks noChangeArrowheads="1"/>
            </p:cNvSpPr>
            <p:nvPr/>
          </p:nvSpPr>
          <p:spPr bwMode="gray">
            <a:xfrm>
              <a:off x="1718" y="2544"/>
              <a:ext cx="2789" cy="727"/>
            </a:xfrm>
            <a:prstGeom prst="rect">
              <a:avLst/>
            </a:prstGeom>
            <a:solidFill>
              <a:srgbClr val="3333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33FF"/>
              </a:extrusionClr>
              <a:contourClr>
                <a:srgbClr val="3333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54058" tIns="51353" rIns="102705" bIns="51353" anchor="ctr">
              <a:flatTx/>
            </a:bodyPr>
            <a:lstStyle>
              <a:lvl1pPr defTabSz="1027113"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27113"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27113">
                <a:buChar char="-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27113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1027113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10271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10271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10271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10271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1" lang="en-US" altLang="en-US" sz="2000" b="1">
                  <a:solidFill>
                    <a:schemeClr val="bg1"/>
                  </a:solidFill>
                </a:rPr>
                <a:t>Team</a:t>
              </a:r>
            </a:p>
            <a:p>
              <a:r>
                <a:rPr kumimoji="1" lang="en-US" altLang="en-US" sz="2000" b="1">
                  <a:solidFill>
                    <a:schemeClr val="bg1"/>
                  </a:solidFill>
                </a:rPr>
                <a:t>Member</a:t>
              </a:r>
            </a:p>
            <a:p>
              <a:r>
                <a:rPr kumimoji="1" lang="en-US" altLang="en-US" sz="2000" b="1">
                  <a:solidFill>
                    <a:schemeClr val="bg1"/>
                  </a:solidFill>
                </a:rPr>
                <a:t>Skills</a:t>
              </a:r>
              <a:endParaRPr lang="en-US" altLang="en-US" sz="2000" b="1">
                <a:solidFill>
                  <a:schemeClr val="bg1"/>
                </a:solidFill>
                <a:latin typeface="Bodoni Bd BT" pitchFamily="18" charset="0"/>
              </a:endParaRPr>
            </a:p>
          </p:txBody>
        </p:sp>
        <p:sp>
          <p:nvSpPr>
            <p:cNvPr id="14347" name="Rectangle 1032"/>
            <p:cNvSpPr>
              <a:spLocks noChangeArrowheads="1"/>
            </p:cNvSpPr>
            <p:nvPr/>
          </p:nvSpPr>
          <p:spPr bwMode="gray">
            <a:xfrm>
              <a:off x="2066" y="1820"/>
              <a:ext cx="2441" cy="7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54058" tIns="51353" rIns="102705" bIns="51353" anchor="ctr">
              <a:flatTx/>
            </a:bodyPr>
            <a:lstStyle>
              <a:lvl1pPr defTabSz="1027113"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27113"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27113">
                <a:buChar char="-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27113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1027113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10271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10271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10271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10271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1" lang="en-US" altLang="en-US" sz="2000" b="1">
                  <a:solidFill>
                    <a:schemeClr val="bg1"/>
                  </a:solidFill>
                </a:rPr>
                <a:t>Team</a:t>
              </a:r>
            </a:p>
            <a:p>
              <a:r>
                <a:rPr kumimoji="1" lang="en-US" altLang="en-US" sz="2000" b="1">
                  <a:solidFill>
                    <a:schemeClr val="bg1"/>
                  </a:solidFill>
                </a:rPr>
                <a:t>Building</a:t>
              </a:r>
              <a:endParaRPr lang="en-US" altLang="en-US" sz="2000" b="1">
                <a:solidFill>
                  <a:schemeClr val="bg1"/>
                </a:solidFill>
                <a:latin typeface="Bodoni Bd BT" pitchFamily="18" charset="0"/>
              </a:endParaRPr>
            </a:p>
          </p:txBody>
        </p:sp>
        <p:sp>
          <p:nvSpPr>
            <p:cNvPr id="14348" name="Rectangle 1033"/>
            <p:cNvSpPr>
              <a:spLocks noChangeArrowheads="1"/>
            </p:cNvSpPr>
            <p:nvPr/>
          </p:nvSpPr>
          <p:spPr bwMode="gray">
            <a:xfrm>
              <a:off x="2284" y="1097"/>
              <a:ext cx="2223" cy="727"/>
            </a:xfrm>
            <a:prstGeom prst="rect">
              <a:avLst/>
            </a:prstGeom>
            <a:solidFill>
              <a:srgbClr val="00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FF"/>
              </a:extrusionClr>
              <a:contourClr>
                <a:srgbClr val="00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54058" tIns="51353" rIns="102705" bIns="51353" anchor="ctr">
              <a:flatTx/>
            </a:bodyPr>
            <a:lstStyle>
              <a:lvl1pPr defTabSz="1027113"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27113"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27113">
                <a:buChar char="-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27113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1027113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10271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10271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10271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1027113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kumimoji="1" lang="en-US" altLang="en-US" sz="2000" b="1">
                  <a:solidFill>
                    <a:schemeClr val="bg1"/>
                  </a:solidFill>
                </a:rPr>
                <a:t>Team</a:t>
              </a:r>
            </a:p>
            <a:p>
              <a:pPr eaLnBrk="1" hangingPunct="1"/>
              <a:r>
                <a:rPr kumimoji="1" lang="en-US" altLang="en-US" sz="2000" b="1">
                  <a:solidFill>
                    <a:schemeClr val="bg1"/>
                  </a:solidFill>
                </a:rPr>
                <a:t>Management</a:t>
              </a:r>
            </a:p>
          </p:txBody>
        </p:sp>
        <p:sp>
          <p:nvSpPr>
            <p:cNvPr id="14349" name="Text Box 1034"/>
            <p:cNvSpPr txBox="1">
              <a:spLocks noChangeArrowheads="1"/>
            </p:cNvSpPr>
            <p:nvPr/>
          </p:nvSpPr>
          <p:spPr bwMode="gray">
            <a:xfrm>
              <a:off x="2822" y="2628"/>
              <a:ext cx="1693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19" tIns="45710" rIns="91419" bIns="45710">
              <a:spAutoFit/>
            </a:bodyPr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har char="-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1600">
                  <a:solidFill>
                    <a:schemeClr val="bg1"/>
                  </a:solidFill>
                </a:rPr>
                <a:t>Process discipline</a:t>
              </a:r>
            </a:p>
            <a:p>
              <a:pPr algn="r"/>
              <a:r>
                <a:rPr lang="en-US" altLang="en-US" sz="1600">
                  <a:solidFill>
                    <a:schemeClr val="bg1"/>
                  </a:solidFill>
                </a:rPr>
                <a:t>Performance measures</a:t>
              </a:r>
            </a:p>
            <a:p>
              <a:pPr algn="r"/>
              <a:r>
                <a:rPr lang="en-US" altLang="en-US" sz="1600">
                  <a:solidFill>
                    <a:schemeClr val="bg1"/>
                  </a:solidFill>
                </a:rPr>
                <a:t>Estimating &amp; planning skills</a:t>
              </a:r>
            </a:p>
            <a:p>
              <a:pPr algn="r"/>
              <a:r>
                <a:rPr lang="en-US" altLang="en-US" sz="1600">
                  <a:solidFill>
                    <a:schemeClr val="bg1"/>
                  </a:solidFill>
                </a:rPr>
                <a:t>Quality management skills</a:t>
              </a:r>
            </a:p>
          </p:txBody>
        </p:sp>
        <p:sp>
          <p:nvSpPr>
            <p:cNvPr id="14350" name="Text Box 1035"/>
            <p:cNvSpPr txBox="1">
              <a:spLocks noChangeArrowheads="1"/>
            </p:cNvSpPr>
            <p:nvPr/>
          </p:nvSpPr>
          <p:spPr bwMode="gray">
            <a:xfrm>
              <a:off x="2870" y="1897"/>
              <a:ext cx="1586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1353" tIns="45710" rIns="51353" bIns="45710">
              <a:spAutoFit/>
            </a:bodyPr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har char="-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1600">
                  <a:solidFill>
                    <a:schemeClr val="bg1"/>
                  </a:solidFill>
                </a:rPr>
                <a:t>Goal setting</a:t>
              </a:r>
            </a:p>
            <a:p>
              <a:pPr algn="r"/>
              <a:r>
                <a:rPr lang="en-US" altLang="en-US" sz="1600">
                  <a:solidFill>
                    <a:schemeClr val="bg1"/>
                  </a:solidFill>
                </a:rPr>
                <a:t>Role assignment</a:t>
              </a:r>
            </a:p>
            <a:p>
              <a:pPr algn="r"/>
              <a:r>
                <a:rPr lang="en-US" altLang="en-US" sz="1600">
                  <a:solidFill>
                    <a:schemeClr val="bg1"/>
                  </a:solidFill>
                </a:rPr>
                <a:t>Tailored team process</a:t>
              </a:r>
            </a:p>
            <a:p>
              <a:pPr algn="r"/>
              <a:r>
                <a:rPr lang="en-US" altLang="en-US" sz="1600">
                  <a:solidFill>
                    <a:schemeClr val="bg1"/>
                  </a:solidFill>
                </a:rPr>
                <a:t>Detailed balanced plans</a:t>
              </a:r>
            </a:p>
          </p:txBody>
        </p:sp>
        <p:sp>
          <p:nvSpPr>
            <p:cNvPr id="14351" name="Text Box 1036"/>
            <p:cNvSpPr txBox="1">
              <a:spLocks noChangeArrowheads="1"/>
            </p:cNvSpPr>
            <p:nvPr/>
          </p:nvSpPr>
          <p:spPr bwMode="gray">
            <a:xfrm>
              <a:off x="3280" y="1138"/>
              <a:ext cx="1191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19" tIns="45710" rIns="91419" bIns="45710">
              <a:spAutoFit/>
            </a:bodyPr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har char="-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1600">
                  <a:solidFill>
                    <a:schemeClr val="bg1"/>
                  </a:solidFill>
                </a:rPr>
                <a:t>Team communication</a:t>
              </a:r>
            </a:p>
            <a:p>
              <a:pPr algn="r"/>
              <a:r>
                <a:rPr lang="en-US" altLang="en-US" sz="1600">
                  <a:solidFill>
                    <a:schemeClr val="bg1"/>
                  </a:solidFill>
                </a:rPr>
                <a:t>Team coordination</a:t>
              </a:r>
            </a:p>
            <a:p>
              <a:pPr algn="r"/>
              <a:r>
                <a:rPr lang="en-US" altLang="en-US" sz="1600">
                  <a:solidFill>
                    <a:schemeClr val="bg1"/>
                  </a:solidFill>
                </a:rPr>
                <a:t>Project tracking</a:t>
              </a:r>
            </a:p>
            <a:p>
              <a:pPr algn="r"/>
              <a:r>
                <a:rPr lang="en-US" altLang="en-US" sz="1600">
                  <a:solidFill>
                    <a:schemeClr val="bg1"/>
                  </a:solidFill>
                </a:rPr>
                <a:t>Risk analysis</a:t>
              </a:r>
            </a:p>
          </p:txBody>
        </p:sp>
      </p:grpSp>
      <p:sp>
        <p:nvSpPr>
          <p:cNvPr id="14343" name="Text Box 1037"/>
          <p:cNvSpPr txBox="1">
            <a:spLocks noChangeArrowheads="1"/>
          </p:cNvSpPr>
          <p:nvPr/>
        </p:nvSpPr>
        <p:spPr bwMode="auto">
          <a:xfrm>
            <a:off x="1830388" y="4881563"/>
            <a:ext cx="11144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705" tIns="51353" rIns="102705" bIns="51353">
            <a:spAutoFit/>
          </a:bodyPr>
          <a:lstStyle>
            <a:lvl1pPr defTabSz="1027113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7113"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7113">
              <a:buChar char="-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7113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7113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27113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27113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27113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27113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n-US" altLang="en-US" sz="1300" b="1">
                <a:latin typeface="Arial Black" panose="020B0A04020102020204" pitchFamily="34" charset="0"/>
              </a:rPr>
              <a:t>Personal Software Process</a:t>
            </a:r>
          </a:p>
        </p:txBody>
      </p:sp>
      <p:sp>
        <p:nvSpPr>
          <p:cNvPr id="14344" name="Text Box 1038"/>
          <p:cNvSpPr txBox="1">
            <a:spLocks noChangeArrowheads="1"/>
          </p:cNvSpPr>
          <p:nvPr/>
        </p:nvSpPr>
        <p:spPr bwMode="auto">
          <a:xfrm>
            <a:off x="1830388" y="3173413"/>
            <a:ext cx="11144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705" tIns="51353" rIns="102705" bIns="51353">
            <a:spAutoFit/>
          </a:bodyPr>
          <a:lstStyle>
            <a:lvl1pPr defTabSz="1027113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7113"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7113">
              <a:buChar char="-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7113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7113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27113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27113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27113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27113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n-US" altLang="en-US" sz="1300" b="1">
                <a:latin typeface="Arial Black" panose="020B0A04020102020204" pitchFamily="34" charset="0"/>
              </a:rPr>
              <a:t>Team Software Process</a:t>
            </a:r>
          </a:p>
        </p:txBody>
      </p:sp>
      <p:sp>
        <p:nvSpPr>
          <p:cNvPr id="14345" name="AutoShape 1039"/>
          <p:cNvSpPr>
            <a:spLocks noChangeArrowheads="1"/>
          </p:cNvSpPr>
          <p:nvPr/>
        </p:nvSpPr>
        <p:spPr bwMode="auto">
          <a:xfrm rot="-5400000">
            <a:off x="2002632" y="3855244"/>
            <a:ext cx="769937" cy="942975"/>
          </a:xfrm>
          <a:prstGeom prst="homePlate">
            <a:avLst>
              <a:gd name="adj" fmla="val 30329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102705" tIns="51353" rIns="102705" bIns="51353" anchor="ctr"/>
          <a:lstStyle>
            <a:lvl1pPr defTabSz="1027113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7113"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7113">
              <a:buChar char="-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7113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7113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27113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27113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27113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27113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000" b="1">
              <a:latin typeface="Bodoni Bd BT" pitchFamily="18" charset="0"/>
            </a:endParaRPr>
          </a:p>
          <a:p>
            <a:pPr algn="ctr" eaLnBrk="1" hangingPunct="1"/>
            <a:endParaRPr lang="en-US" altLang="en-US" sz="2000" b="1">
              <a:latin typeface="Bodoni Bd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43704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Teams with TSP</a:t>
            </a:r>
          </a:p>
        </p:txBody>
      </p:sp>
      <p:sp>
        <p:nvSpPr>
          <p:cNvPr id="15363" name="Rectangle 40"/>
          <p:cNvSpPr>
            <a:spLocks noGrp="1" noChangeArrowheads="1"/>
          </p:cNvSpPr>
          <p:nvPr>
            <p:ph idx="1"/>
          </p:nvPr>
        </p:nvSpPr>
        <p:spPr>
          <a:xfrm>
            <a:off x="954088" y="1914525"/>
            <a:ext cx="4122737" cy="4592638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2000"/>
              <a:t>TSP facilitates team-building </a:t>
            </a:r>
          </a:p>
          <a:p>
            <a:r>
              <a:rPr lang="en-US" altLang="en-US" sz="2000"/>
              <a:t>through a defined team launch </a:t>
            </a:r>
          </a:p>
          <a:p>
            <a:r>
              <a:rPr lang="en-US" altLang="en-US" sz="2000"/>
              <a:t>process.</a:t>
            </a:r>
          </a:p>
          <a:p>
            <a:endParaRPr lang="en-US" altLang="en-US" sz="2000"/>
          </a:p>
          <a:p>
            <a:r>
              <a:rPr lang="en-US" altLang="en-US" sz="2000"/>
              <a:t>The launch process kicks off </a:t>
            </a:r>
          </a:p>
          <a:p>
            <a:r>
              <a:rPr lang="en-US" altLang="en-US" sz="2000"/>
              <a:t>each major project phase.</a:t>
            </a:r>
          </a:p>
          <a:p>
            <a:pPr lvl="1"/>
            <a:r>
              <a:rPr lang="en-US" altLang="en-US" sz="2000"/>
              <a:t>The team establishes a common understanding of the work and the development approach.</a:t>
            </a:r>
          </a:p>
          <a:p>
            <a:pPr lvl="1"/>
            <a:r>
              <a:rPr lang="en-US" altLang="en-US" sz="2000"/>
              <a:t>A plan is produced to guide the next development phase.</a:t>
            </a:r>
          </a:p>
          <a:p>
            <a:pPr lvl="1"/>
            <a:r>
              <a:rPr lang="en-US" altLang="en-US" sz="2000"/>
              <a:t>Subsequent phases kick off with a relaunch process.</a:t>
            </a:r>
          </a:p>
          <a:p>
            <a:endParaRPr lang="en-US" altLang="en-US" sz="2000"/>
          </a:p>
        </p:txBody>
      </p:sp>
      <p:sp>
        <p:nvSpPr>
          <p:cNvPr id="15364" name="Oval 13"/>
          <p:cNvSpPr>
            <a:spLocks noChangeArrowheads="1"/>
          </p:cNvSpPr>
          <p:nvPr/>
        </p:nvSpPr>
        <p:spPr bwMode="blackWhite">
          <a:xfrm>
            <a:off x="5095875" y="1689100"/>
            <a:ext cx="1379538" cy="722313"/>
          </a:xfrm>
          <a:prstGeom prst="ellipse">
            <a:avLst/>
          </a:prstGeom>
          <a:solidFill>
            <a:schemeClr val="bg2"/>
          </a:solidFill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1890" tIns="16259" rIns="31890" bIns="16259" anchor="ctr"/>
          <a:lstStyle>
            <a:lvl1pPr defTabSz="739775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39775"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39775">
              <a:buChar char="-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39775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397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39775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39775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39775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39775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600" b="1"/>
              <a:t>Launch</a:t>
            </a:r>
          </a:p>
        </p:txBody>
      </p:sp>
      <p:sp>
        <p:nvSpPr>
          <p:cNvPr id="15365" name="Rectangle 22"/>
          <p:cNvSpPr>
            <a:spLocks noChangeArrowheads="1"/>
          </p:cNvSpPr>
          <p:nvPr/>
        </p:nvSpPr>
        <p:spPr bwMode="blackWhite">
          <a:xfrm>
            <a:off x="5603875" y="2700338"/>
            <a:ext cx="2614613" cy="1104900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1890" tIns="16259" rIns="31890" bIns="16259" anchor="ctr"/>
          <a:lstStyle>
            <a:lvl1pPr defTabSz="739775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39775"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39775">
              <a:buChar char="-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39775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397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39775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39775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39775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39775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600" b="1"/>
              <a:t>Development Phase A</a:t>
            </a:r>
          </a:p>
        </p:txBody>
      </p:sp>
      <p:sp>
        <p:nvSpPr>
          <p:cNvPr id="15366" name="Arc 26"/>
          <p:cNvSpPr>
            <a:spLocks/>
          </p:cNvSpPr>
          <p:nvPr/>
        </p:nvSpPr>
        <p:spPr bwMode="blackWhite">
          <a:xfrm>
            <a:off x="6510338" y="2101850"/>
            <a:ext cx="382587" cy="573088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881" y="0"/>
                  <a:pt x="21532" y="9596"/>
                  <a:pt x="21599" y="21478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881" y="0"/>
                  <a:pt x="21532" y="9596"/>
                  <a:pt x="21599" y="21478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175" cap="rnd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8396" tIns="14478" rIns="28396" bIns="14478" anchor="ctr"/>
          <a:lstStyle/>
          <a:p>
            <a:endParaRPr lang="en-US"/>
          </a:p>
        </p:txBody>
      </p:sp>
      <p:sp>
        <p:nvSpPr>
          <p:cNvPr id="15367" name="Oval 28"/>
          <p:cNvSpPr>
            <a:spLocks noChangeArrowheads="1"/>
          </p:cNvSpPr>
          <p:nvPr/>
        </p:nvSpPr>
        <p:spPr bwMode="blackWhite">
          <a:xfrm>
            <a:off x="7362825" y="4005263"/>
            <a:ext cx="1377950" cy="722312"/>
          </a:xfrm>
          <a:prstGeom prst="ellipse">
            <a:avLst/>
          </a:prstGeom>
          <a:solidFill>
            <a:schemeClr val="bg2"/>
          </a:solidFill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1890" tIns="16259" rIns="31890" bIns="16259" anchor="ctr"/>
          <a:lstStyle>
            <a:lvl1pPr defTabSz="739775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39775"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39775">
              <a:buChar char="-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39775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397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39775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39775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39775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39775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600" b="1"/>
              <a:t>Postmortem</a:t>
            </a:r>
          </a:p>
        </p:txBody>
      </p:sp>
      <p:sp>
        <p:nvSpPr>
          <p:cNvPr id="15368" name="Arc 30"/>
          <p:cNvSpPr>
            <a:spLocks/>
          </p:cNvSpPr>
          <p:nvPr/>
        </p:nvSpPr>
        <p:spPr bwMode="blackWhite">
          <a:xfrm rot="16200000" flipH="1">
            <a:off x="6829426" y="3894137"/>
            <a:ext cx="563562" cy="43021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881" y="0"/>
                  <a:pt x="21532" y="9596"/>
                  <a:pt x="21599" y="21478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881" y="0"/>
                  <a:pt x="21532" y="9596"/>
                  <a:pt x="21599" y="21478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175" cap="rnd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8396" tIns="14478" rIns="28396" bIns="14478" anchor="ctr"/>
          <a:lstStyle/>
          <a:p>
            <a:endParaRPr lang="en-US"/>
          </a:p>
        </p:txBody>
      </p:sp>
      <p:sp>
        <p:nvSpPr>
          <p:cNvPr id="15369" name="Rectangle 36"/>
          <p:cNvSpPr>
            <a:spLocks noChangeArrowheads="1"/>
          </p:cNvSpPr>
          <p:nvPr/>
        </p:nvSpPr>
        <p:spPr bwMode="blackWhite">
          <a:xfrm>
            <a:off x="6618288" y="5586413"/>
            <a:ext cx="1022350" cy="352425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1890" tIns="16259" rIns="31890" bIns="16259" anchor="ctr"/>
          <a:lstStyle>
            <a:lvl1pPr defTabSz="739775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39775"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39775">
              <a:buChar char="-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39775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39775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39775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39775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39775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39775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100" b="1"/>
              <a:t>Development</a:t>
            </a:r>
          </a:p>
          <a:p>
            <a:pPr algn="ctr">
              <a:lnSpc>
                <a:spcPct val="90000"/>
              </a:lnSpc>
            </a:pPr>
            <a:r>
              <a:rPr lang="en-US" altLang="en-US" sz="1100" b="1"/>
              <a:t>Phase B</a:t>
            </a:r>
          </a:p>
        </p:txBody>
      </p:sp>
      <p:grpSp>
        <p:nvGrpSpPr>
          <p:cNvPr id="15370" name="Group 41"/>
          <p:cNvGrpSpPr>
            <a:grpSpLocks/>
          </p:cNvGrpSpPr>
          <p:nvPr/>
        </p:nvGrpSpPr>
        <p:grpSpPr bwMode="auto">
          <a:xfrm>
            <a:off x="5454650" y="5237163"/>
            <a:ext cx="3200400" cy="1054100"/>
            <a:chOff x="3356" y="3435"/>
            <a:chExt cx="2016" cy="664"/>
          </a:xfrm>
        </p:grpSpPr>
        <p:sp>
          <p:nvSpPr>
            <p:cNvPr id="15371" name="Oval 32"/>
            <p:cNvSpPr>
              <a:spLocks noChangeArrowheads="1"/>
            </p:cNvSpPr>
            <p:nvPr/>
          </p:nvSpPr>
          <p:spPr bwMode="blackWhite">
            <a:xfrm>
              <a:off x="3356" y="3435"/>
              <a:ext cx="535" cy="221"/>
            </a:xfrm>
            <a:prstGeom prst="ellipse">
              <a:avLst/>
            </a:prstGeom>
            <a:solidFill>
              <a:schemeClr val="bg2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1890" tIns="16259" rIns="31890" bIns="16259" anchor="ctr"/>
            <a:lstStyle>
              <a:lvl1pPr defTabSz="739775"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39775"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39775">
                <a:buChar char="-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397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39775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39775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39775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39775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39775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1100" b="1"/>
                <a:t>Relaunch</a:t>
              </a:r>
            </a:p>
          </p:txBody>
        </p:sp>
        <p:sp>
          <p:nvSpPr>
            <p:cNvPr id="15372" name="Oval 33"/>
            <p:cNvSpPr>
              <a:spLocks noChangeArrowheads="1"/>
            </p:cNvSpPr>
            <p:nvPr/>
          </p:nvSpPr>
          <p:spPr bwMode="blackWhite">
            <a:xfrm>
              <a:off x="4729" y="3892"/>
              <a:ext cx="643" cy="207"/>
            </a:xfrm>
            <a:prstGeom prst="ellipse">
              <a:avLst/>
            </a:prstGeom>
            <a:solidFill>
              <a:schemeClr val="bg2"/>
            </a:solidFill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1890" tIns="16259" rIns="31890" bIns="16259" anchor="ctr"/>
            <a:lstStyle>
              <a:lvl1pPr defTabSz="739775"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39775"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39775">
                <a:buChar char="-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397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39775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39775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39775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39775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39775" fontAlgn="base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1100" b="1"/>
                <a:t>Postmortem</a:t>
              </a:r>
            </a:p>
          </p:txBody>
        </p:sp>
        <p:sp>
          <p:nvSpPr>
            <p:cNvPr id="15373" name="Arc 37"/>
            <p:cNvSpPr>
              <a:spLocks/>
            </p:cNvSpPr>
            <p:nvPr/>
          </p:nvSpPr>
          <p:spPr bwMode="blackWhite">
            <a:xfrm>
              <a:off x="3895" y="3533"/>
              <a:ext cx="249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881" y="0"/>
                    <a:pt x="21532" y="9596"/>
                    <a:pt x="21599" y="21478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881" y="0"/>
                    <a:pt x="21532" y="9596"/>
                    <a:pt x="21599" y="21478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rnd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8396" tIns="14478" rIns="28396" bIns="14478" anchor="ctr"/>
            <a:lstStyle/>
            <a:p>
              <a:endParaRPr lang="en-US"/>
            </a:p>
          </p:txBody>
        </p:sp>
        <p:sp>
          <p:nvSpPr>
            <p:cNvPr id="15374" name="Arc 38"/>
            <p:cNvSpPr>
              <a:spLocks/>
            </p:cNvSpPr>
            <p:nvPr/>
          </p:nvSpPr>
          <p:spPr bwMode="blackWhite">
            <a:xfrm>
              <a:off x="4735" y="3729"/>
              <a:ext cx="277" cy="1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875" y="0"/>
                    <a:pt x="21523" y="9586"/>
                    <a:pt x="21599" y="21461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875" y="0"/>
                    <a:pt x="21523" y="9586"/>
                    <a:pt x="21599" y="21461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rnd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8396" tIns="14478" rIns="28396" bIns="14478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310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8"/>
          <p:cNvSpPr>
            <a:spLocks noGrp="1" noChangeArrowheads="1"/>
          </p:cNvSpPr>
          <p:nvPr>
            <p:ph type="title"/>
          </p:nvPr>
        </p:nvSpPr>
        <p:spPr>
          <a:xfrm>
            <a:off x="1628775" y="636847"/>
            <a:ext cx="7421563" cy="561975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TSP Process Structure and Flow</a:t>
            </a:r>
          </a:p>
        </p:txBody>
      </p:sp>
      <p:sp>
        <p:nvSpPr>
          <p:cNvPr id="16387" name="Rectangle 49"/>
          <p:cNvSpPr>
            <a:spLocks noGrp="1" noChangeArrowheads="1"/>
          </p:cNvSpPr>
          <p:nvPr>
            <p:ph idx="1"/>
          </p:nvPr>
        </p:nvSpPr>
        <p:spPr>
          <a:xfrm>
            <a:off x="1017588" y="1760538"/>
            <a:ext cx="7413625" cy="45926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TSP has four principal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development phases.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Requirements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high-level design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Implementation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test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</p:txBody>
      </p:sp>
      <p:grpSp>
        <p:nvGrpSpPr>
          <p:cNvPr id="16388" name="Group 47"/>
          <p:cNvGrpSpPr>
            <a:grpSpLocks/>
          </p:cNvGrpSpPr>
          <p:nvPr/>
        </p:nvGrpSpPr>
        <p:grpSpPr bwMode="auto">
          <a:xfrm>
            <a:off x="4694238" y="1684338"/>
            <a:ext cx="4129087" cy="4770437"/>
            <a:chOff x="2629" y="868"/>
            <a:chExt cx="2312" cy="2680"/>
          </a:xfrm>
        </p:grpSpPr>
        <p:grpSp>
          <p:nvGrpSpPr>
            <p:cNvPr id="16389" name="Group 45"/>
            <p:cNvGrpSpPr>
              <a:grpSpLocks/>
            </p:cNvGrpSpPr>
            <p:nvPr/>
          </p:nvGrpSpPr>
          <p:grpSpPr bwMode="auto">
            <a:xfrm>
              <a:off x="2639" y="2699"/>
              <a:ext cx="2220" cy="849"/>
              <a:chOff x="2639" y="2699"/>
              <a:chExt cx="2220" cy="849"/>
            </a:xfrm>
          </p:grpSpPr>
          <p:sp>
            <p:nvSpPr>
              <p:cNvPr id="16414" name="Rectangle 6"/>
              <p:cNvSpPr>
                <a:spLocks noChangeArrowheads="1"/>
              </p:cNvSpPr>
              <p:nvPr/>
            </p:nvSpPr>
            <p:spPr bwMode="blackWhite">
              <a:xfrm>
                <a:off x="3551" y="2910"/>
                <a:ext cx="572" cy="198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8352" tIns="14456" rIns="28352" bIns="14456" anchor="ctr"/>
              <a:lstStyle>
                <a:lvl1pPr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buChar char="-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endParaRPr lang="en-US" altLang="en-US" sz="2000"/>
              </a:p>
            </p:txBody>
          </p:sp>
          <p:sp>
            <p:nvSpPr>
              <p:cNvPr id="16415" name="Oval 10"/>
              <p:cNvSpPr>
                <a:spLocks noChangeArrowheads="1"/>
              </p:cNvSpPr>
              <p:nvPr/>
            </p:nvSpPr>
            <p:spPr bwMode="blackWhite">
              <a:xfrm>
                <a:off x="2639" y="2699"/>
                <a:ext cx="475" cy="197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1845" tIns="16237" rIns="31845" bIns="16237" anchor="ctr"/>
              <a:lstStyle>
                <a:lvl1pPr defTabSz="739775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739775"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39775">
                  <a:buChar char="-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7397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739775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en-US" sz="1100" b="1"/>
                  <a:t>Relaunch</a:t>
                </a:r>
              </a:p>
            </p:txBody>
          </p:sp>
          <p:sp>
            <p:nvSpPr>
              <p:cNvPr id="16416" name="Oval 11"/>
              <p:cNvSpPr>
                <a:spLocks noChangeArrowheads="1"/>
              </p:cNvSpPr>
              <p:nvPr/>
            </p:nvSpPr>
            <p:spPr bwMode="blackWhite">
              <a:xfrm>
                <a:off x="4287" y="3331"/>
                <a:ext cx="572" cy="217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1845" tIns="16237" rIns="31845" bIns="16237" anchor="ctr"/>
              <a:lstStyle>
                <a:lvl1pPr defTabSz="739775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739775"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39775">
                  <a:buChar char="-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7397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739775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en-US" sz="1100" b="1"/>
                  <a:t>Postmortem</a:t>
                </a:r>
              </a:p>
            </p:txBody>
          </p:sp>
          <p:sp>
            <p:nvSpPr>
              <p:cNvPr id="16417" name="Rectangle 18"/>
              <p:cNvSpPr>
                <a:spLocks noChangeArrowheads="1"/>
              </p:cNvSpPr>
              <p:nvPr/>
            </p:nvSpPr>
            <p:spPr bwMode="blackWhite">
              <a:xfrm>
                <a:off x="3627" y="2988"/>
                <a:ext cx="572" cy="197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8352" tIns="14456" rIns="28352" bIns="14456" anchor="ctr"/>
              <a:lstStyle>
                <a:lvl1pPr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buChar char="-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endParaRPr lang="en-US" altLang="en-US" sz="2000"/>
              </a:p>
            </p:txBody>
          </p:sp>
          <p:sp>
            <p:nvSpPr>
              <p:cNvPr id="16418" name="Rectangle 19"/>
              <p:cNvSpPr>
                <a:spLocks noChangeArrowheads="1"/>
              </p:cNvSpPr>
              <p:nvPr/>
            </p:nvSpPr>
            <p:spPr bwMode="blackWhite">
              <a:xfrm>
                <a:off x="3704" y="3064"/>
                <a:ext cx="573" cy="198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1845" tIns="16237" rIns="31845" bIns="16237" anchor="ctr"/>
              <a:lstStyle>
                <a:lvl1pPr defTabSz="739775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739775"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39775">
                  <a:buChar char="-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7397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739775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en-US" sz="1100" b="1"/>
                  <a:t>Integration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altLang="en-US" sz="1100" b="1"/>
                  <a:t>and test</a:t>
                </a:r>
              </a:p>
            </p:txBody>
          </p:sp>
          <p:sp>
            <p:nvSpPr>
              <p:cNvPr id="16419" name="Arc 23"/>
              <p:cNvSpPr>
                <a:spLocks/>
              </p:cNvSpPr>
              <p:nvPr/>
            </p:nvSpPr>
            <p:spPr bwMode="blackWhite">
              <a:xfrm>
                <a:off x="3112" y="2767"/>
                <a:ext cx="416" cy="15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881" y="0"/>
                      <a:pt x="21532" y="9596"/>
                      <a:pt x="21599" y="21478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881" y="0"/>
                      <a:pt x="21532" y="9596"/>
                      <a:pt x="21599" y="21478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rnd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8352" tIns="14456" rIns="28352" bIns="14456" anchor="ctr"/>
              <a:lstStyle/>
              <a:p>
                <a:endParaRPr lang="en-US"/>
              </a:p>
            </p:txBody>
          </p:sp>
          <p:sp>
            <p:nvSpPr>
              <p:cNvPr id="16420" name="Arc 24"/>
              <p:cNvSpPr>
                <a:spLocks/>
              </p:cNvSpPr>
              <p:nvPr/>
            </p:nvSpPr>
            <p:spPr bwMode="blackWhite">
              <a:xfrm>
                <a:off x="4293" y="3200"/>
                <a:ext cx="264" cy="13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875" y="0"/>
                      <a:pt x="21523" y="9586"/>
                      <a:pt x="21599" y="21461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875" y="0"/>
                      <a:pt x="21523" y="9586"/>
                      <a:pt x="21599" y="21461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rnd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8352" tIns="14456" rIns="28352" bIns="14456" anchor="ctr"/>
              <a:lstStyle/>
              <a:p>
                <a:endParaRPr lang="en-US"/>
              </a:p>
            </p:txBody>
          </p:sp>
        </p:grpSp>
        <p:grpSp>
          <p:nvGrpSpPr>
            <p:cNvPr id="16390" name="Group 44"/>
            <p:cNvGrpSpPr>
              <a:grpSpLocks/>
            </p:cNvGrpSpPr>
            <p:nvPr/>
          </p:nvGrpSpPr>
          <p:grpSpPr bwMode="auto">
            <a:xfrm>
              <a:off x="2639" y="2068"/>
              <a:ext cx="2302" cy="805"/>
              <a:chOff x="2639" y="2068"/>
              <a:chExt cx="2302" cy="805"/>
            </a:xfrm>
          </p:grpSpPr>
          <p:sp>
            <p:nvSpPr>
              <p:cNvPr id="16407" name="Rectangle 5"/>
              <p:cNvSpPr>
                <a:spLocks noChangeArrowheads="1"/>
              </p:cNvSpPr>
              <p:nvPr/>
            </p:nvSpPr>
            <p:spPr bwMode="blackWhite">
              <a:xfrm>
                <a:off x="3551" y="2261"/>
                <a:ext cx="582" cy="198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8352" tIns="14456" rIns="28352" bIns="14456" anchor="ctr"/>
              <a:lstStyle>
                <a:lvl1pPr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buChar char="-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endParaRPr lang="en-US" altLang="en-US" sz="2000"/>
              </a:p>
            </p:txBody>
          </p:sp>
          <p:sp>
            <p:nvSpPr>
              <p:cNvPr id="16408" name="Oval 9"/>
              <p:cNvSpPr>
                <a:spLocks noChangeArrowheads="1"/>
              </p:cNvSpPr>
              <p:nvPr/>
            </p:nvSpPr>
            <p:spPr bwMode="blackWhite">
              <a:xfrm>
                <a:off x="2639" y="2068"/>
                <a:ext cx="466" cy="188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1845" tIns="16237" rIns="31845" bIns="16237" anchor="ctr"/>
              <a:lstStyle>
                <a:lvl1pPr defTabSz="739775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739775"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39775">
                  <a:buChar char="-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7397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739775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en-US" sz="1100" b="1"/>
                  <a:t>Relaunch</a:t>
                </a:r>
              </a:p>
            </p:txBody>
          </p:sp>
          <p:sp>
            <p:nvSpPr>
              <p:cNvPr id="16409" name="Rectangle 16"/>
              <p:cNvSpPr>
                <a:spLocks noChangeArrowheads="1"/>
              </p:cNvSpPr>
              <p:nvPr/>
            </p:nvSpPr>
            <p:spPr bwMode="blackWhite">
              <a:xfrm>
                <a:off x="3627" y="2338"/>
                <a:ext cx="582" cy="198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8352" tIns="14456" rIns="28352" bIns="14456" anchor="ctr"/>
              <a:lstStyle>
                <a:lvl1pPr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buChar char="-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endParaRPr lang="en-US" altLang="en-US" sz="2000"/>
              </a:p>
            </p:txBody>
          </p:sp>
          <p:sp>
            <p:nvSpPr>
              <p:cNvPr id="16410" name="Rectangle 17"/>
              <p:cNvSpPr>
                <a:spLocks noChangeArrowheads="1"/>
              </p:cNvSpPr>
              <p:nvPr/>
            </p:nvSpPr>
            <p:spPr bwMode="blackWhite">
              <a:xfrm>
                <a:off x="3699" y="2416"/>
                <a:ext cx="658" cy="197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1845" tIns="16237" rIns="31845" bIns="16237" anchor="ctr"/>
              <a:lstStyle>
                <a:lvl1pPr defTabSz="739775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739775"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39775">
                  <a:buChar char="-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7397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739775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en-US" sz="1100" b="1"/>
                  <a:t>Implementation</a:t>
                </a:r>
              </a:p>
            </p:txBody>
          </p:sp>
          <p:sp>
            <p:nvSpPr>
              <p:cNvPr id="16411" name="Arc 22"/>
              <p:cNvSpPr>
                <a:spLocks/>
              </p:cNvSpPr>
              <p:nvPr/>
            </p:nvSpPr>
            <p:spPr bwMode="blackWhite">
              <a:xfrm>
                <a:off x="3101" y="2128"/>
                <a:ext cx="435" cy="15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881" y="0"/>
                      <a:pt x="21532" y="9596"/>
                      <a:pt x="21599" y="21478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881" y="0"/>
                      <a:pt x="21532" y="9596"/>
                      <a:pt x="21599" y="21478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rnd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8352" tIns="14456" rIns="28352" bIns="14456" anchor="ctr"/>
              <a:lstStyle/>
              <a:p>
                <a:endParaRPr lang="en-US"/>
              </a:p>
            </p:txBody>
          </p:sp>
          <p:sp>
            <p:nvSpPr>
              <p:cNvPr id="16412" name="Oval 31"/>
              <p:cNvSpPr>
                <a:spLocks noChangeArrowheads="1"/>
              </p:cNvSpPr>
              <p:nvPr/>
            </p:nvSpPr>
            <p:spPr bwMode="blackWhite">
              <a:xfrm>
                <a:off x="4369" y="2656"/>
                <a:ext cx="572" cy="217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1845" tIns="16237" rIns="31845" bIns="16237" anchor="ctr"/>
              <a:lstStyle>
                <a:lvl1pPr defTabSz="739775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739775"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39775">
                  <a:buChar char="-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7397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739775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en-US" sz="1100" b="1"/>
                  <a:t>Postmortem</a:t>
                </a:r>
              </a:p>
            </p:txBody>
          </p:sp>
          <p:sp>
            <p:nvSpPr>
              <p:cNvPr id="16413" name="Arc 32"/>
              <p:cNvSpPr>
                <a:spLocks/>
              </p:cNvSpPr>
              <p:nvPr/>
            </p:nvSpPr>
            <p:spPr bwMode="blackWhite">
              <a:xfrm>
                <a:off x="4375" y="2525"/>
                <a:ext cx="264" cy="13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875" y="0"/>
                      <a:pt x="21523" y="9586"/>
                      <a:pt x="21599" y="21461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875" y="0"/>
                      <a:pt x="21523" y="9586"/>
                      <a:pt x="21599" y="21461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rnd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8352" tIns="14456" rIns="28352" bIns="14456" anchor="ctr"/>
              <a:lstStyle/>
              <a:p>
                <a:endParaRPr lang="en-US"/>
              </a:p>
            </p:txBody>
          </p:sp>
        </p:grpSp>
        <p:grpSp>
          <p:nvGrpSpPr>
            <p:cNvPr id="16391" name="Group 43"/>
            <p:cNvGrpSpPr>
              <a:grpSpLocks/>
            </p:cNvGrpSpPr>
            <p:nvPr/>
          </p:nvGrpSpPr>
          <p:grpSpPr bwMode="auto">
            <a:xfrm>
              <a:off x="2639" y="1468"/>
              <a:ext cx="2246" cy="761"/>
              <a:chOff x="2639" y="1468"/>
              <a:chExt cx="2246" cy="761"/>
            </a:xfrm>
          </p:grpSpPr>
          <p:sp>
            <p:nvSpPr>
              <p:cNvPr id="16400" name="Rectangle 4"/>
              <p:cNvSpPr>
                <a:spLocks noChangeArrowheads="1"/>
              </p:cNvSpPr>
              <p:nvPr/>
            </p:nvSpPr>
            <p:spPr bwMode="blackWhite">
              <a:xfrm>
                <a:off x="3551" y="1631"/>
                <a:ext cx="590" cy="198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8352" tIns="14456" rIns="28352" bIns="14456" anchor="ctr"/>
              <a:lstStyle>
                <a:lvl1pPr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buChar char="-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endParaRPr lang="en-US" altLang="en-US" sz="2000"/>
              </a:p>
            </p:txBody>
          </p:sp>
          <p:sp>
            <p:nvSpPr>
              <p:cNvPr id="16401" name="Oval 8"/>
              <p:cNvSpPr>
                <a:spLocks noChangeArrowheads="1"/>
              </p:cNvSpPr>
              <p:nvPr/>
            </p:nvSpPr>
            <p:spPr bwMode="blackWhite">
              <a:xfrm>
                <a:off x="2639" y="1468"/>
                <a:ext cx="475" cy="187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1845" tIns="16237" rIns="31845" bIns="16237" anchor="ctr"/>
              <a:lstStyle>
                <a:lvl1pPr defTabSz="739775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739775"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39775">
                  <a:buChar char="-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7397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739775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en-US" sz="1100" b="1"/>
                  <a:t>Relaunch</a:t>
                </a:r>
              </a:p>
            </p:txBody>
          </p:sp>
          <p:sp>
            <p:nvSpPr>
              <p:cNvPr id="16402" name="Rectangle 14"/>
              <p:cNvSpPr>
                <a:spLocks noChangeArrowheads="1"/>
              </p:cNvSpPr>
              <p:nvPr/>
            </p:nvSpPr>
            <p:spPr bwMode="blackWhite">
              <a:xfrm>
                <a:off x="3627" y="1708"/>
                <a:ext cx="592" cy="198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8352" tIns="14456" rIns="28352" bIns="14456" anchor="ctr"/>
              <a:lstStyle>
                <a:lvl1pPr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buChar char="-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endParaRPr lang="en-US" altLang="en-US" sz="2000"/>
              </a:p>
            </p:txBody>
          </p:sp>
          <p:sp>
            <p:nvSpPr>
              <p:cNvPr id="16403" name="Rectangle 15"/>
              <p:cNvSpPr>
                <a:spLocks noChangeArrowheads="1"/>
              </p:cNvSpPr>
              <p:nvPr/>
            </p:nvSpPr>
            <p:spPr bwMode="blackWhite">
              <a:xfrm>
                <a:off x="3704" y="1785"/>
                <a:ext cx="591" cy="198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1845" tIns="16237" rIns="31845" bIns="16237" anchor="ctr"/>
              <a:lstStyle>
                <a:lvl1pPr defTabSz="739775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739775"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39775">
                  <a:buChar char="-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7397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739775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en-US" sz="1100" b="1"/>
                  <a:t>High-level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altLang="en-US" sz="1100" b="1"/>
                  <a:t>design</a:t>
                </a:r>
              </a:p>
            </p:txBody>
          </p:sp>
          <p:sp>
            <p:nvSpPr>
              <p:cNvPr id="16404" name="Arc 21"/>
              <p:cNvSpPr>
                <a:spLocks/>
              </p:cNvSpPr>
              <p:nvPr/>
            </p:nvSpPr>
            <p:spPr bwMode="blackWhite">
              <a:xfrm>
                <a:off x="3122" y="1527"/>
                <a:ext cx="426" cy="1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874" y="0"/>
                      <a:pt x="21522" y="9585"/>
                      <a:pt x="21599" y="2146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874" y="0"/>
                      <a:pt x="21522" y="9585"/>
                      <a:pt x="21599" y="2146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rnd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8352" tIns="14456" rIns="28352" bIns="14456" anchor="ctr"/>
              <a:lstStyle/>
              <a:p>
                <a:endParaRPr lang="en-US"/>
              </a:p>
            </p:txBody>
          </p:sp>
          <p:sp>
            <p:nvSpPr>
              <p:cNvPr id="16405" name="Oval 33"/>
              <p:cNvSpPr>
                <a:spLocks noChangeArrowheads="1"/>
              </p:cNvSpPr>
              <p:nvPr/>
            </p:nvSpPr>
            <p:spPr bwMode="blackWhite">
              <a:xfrm>
                <a:off x="4313" y="2012"/>
                <a:ext cx="572" cy="217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1845" tIns="16237" rIns="31845" bIns="16237" anchor="ctr"/>
              <a:lstStyle>
                <a:lvl1pPr defTabSz="739775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739775"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39775">
                  <a:buChar char="-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7397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739775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en-US" sz="1100" b="1"/>
                  <a:t>Postmortem</a:t>
                </a:r>
              </a:p>
            </p:txBody>
          </p:sp>
          <p:sp>
            <p:nvSpPr>
              <p:cNvPr id="16406" name="Arc 34"/>
              <p:cNvSpPr>
                <a:spLocks/>
              </p:cNvSpPr>
              <p:nvPr/>
            </p:nvSpPr>
            <p:spPr bwMode="blackWhite">
              <a:xfrm>
                <a:off x="4319" y="1881"/>
                <a:ext cx="264" cy="13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875" y="0"/>
                      <a:pt x="21523" y="9586"/>
                      <a:pt x="21599" y="21461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875" y="0"/>
                      <a:pt x="21523" y="9586"/>
                      <a:pt x="21599" y="21461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rnd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8352" tIns="14456" rIns="28352" bIns="14456" anchor="ctr"/>
              <a:lstStyle/>
              <a:p>
                <a:endParaRPr lang="en-US"/>
              </a:p>
            </p:txBody>
          </p:sp>
        </p:grpSp>
        <p:grpSp>
          <p:nvGrpSpPr>
            <p:cNvPr id="16392" name="Group 42"/>
            <p:cNvGrpSpPr>
              <a:grpSpLocks/>
            </p:cNvGrpSpPr>
            <p:nvPr/>
          </p:nvGrpSpPr>
          <p:grpSpPr bwMode="auto">
            <a:xfrm>
              <a:off x="2629" y="868"/>
              <a:ext cx="2237" cy="761"/>
              <a:chOff x="2629" y="868"/>
              <a:chExt cx="2237" cy="761"/>
            </a:xfrm>
          </p:grpSpPr>
          <p:sp>
            <p:nvSpPr>
              <p:cNvPr id="16393" name="Rectangle 3"/>
              <p:cNvSpPr>
                <a:spLocks noChangeArrowheads="1"/>
              </p:cNvSpPr>
              <p:nvPr/>
            </p:nvSpPr>
            <p:spPr bwMode="blackWhite">
              <a:xfrm>
                <a:off x="3561" y="1032"/>
                <a:ext cx="572" cy="198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8352" tIns="14456" rIns="28352" bIns="14456" anchor="ctr"/>
              <a:lstStyle>
                <a:lvl1pPr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buChar char="-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endParaRPr lang="en-US" altLang="en-US" sz="2000"/>
              </a:p>
            </p:txBody>
          </p:sp>
          <p:sp>
            <p:nvSpPr>
              <p:cNvPr id="16394" name="Oval 7"/>
              <p:cNvSpPr>
                <a:spLocks noChangeArrowheads="1"/>
              </p:cNvSpPr>
              <p:nvPr/>
            </p:nvSpPr>
            <p:spPr bwMode="blackWhite">
              <a:xfrm>
                <a:off x="2629" y="868"/>
                <a:ext cx="466" cy="208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1845" tIns="16237" rIns="31845" bIns="16237" anchor="ctr"/>
              <a:lstStyle>
                <a:lvl1pPr defTabSz="739775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739775"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39775">
                  <a:buChar char="-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7397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739775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en-US" sz="1100" b="1"/>
                  <a:t>Launch</a:t>
                </a:r>
              </a:p>
            </p:txBody>
          </p:sp>
          <p:sp>
            <p:nvSpPr>
              <p:cNvPr id="16395" name="Rectangle 12"/>
              <p:cNvSpPr>
                <a:spLocks noChangeArrowheads="1"/>
              </p:cNvSpPr>
              <p:nvPr/>
            </p:nvSpPr>
            <p:spPr bwMode="blackWhite">
              <a:xfrm>
                <a:off x="3637" y="1109"/>
                <a:ext cx="572" cy="198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8352" tIns="14456" rIns="28352" bIns="14456" anchor="ctr"/>
              <a:lstStyle>
                <a:lvl1pPr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buChar char="-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endParaRPr lang="en-US" altLang="en-US" sz="2000"/>
              </a:p>
            </p:txBody>
          </p:sp>
          <p:sp>
            <p:nvSpPr>
              <p:cNvPr id="16396" name="Rectangle 13"/>
              <p:cNvSpPr>
                <a:spLocks noChangeArrowheads="1"/>
              </p:cNvSpPr>
              <p:nvPr/>
            </p:nvSpPr>
            <p:spPr bwMode="blackWhite">
              <a:xfrm>
                <a:off x="3715" y="1186"/>
                <a:ext cx="571" cy="197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1845" tIns="16237" rIns="31845" bIns="16237" anchor="ctr"/>
              <a:lstStyle>
                <a:lvl1pPr defTabSz="739775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739775"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39775">
                  <a:buChar char="-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7397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739775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en-US" sz="1100" b="1"/>
                  <a:t>Requirements</a:t>
                </a:r>
              </a:p>
            </p:txBody>
          </p:sp>
          <p:sp>
            <p:nvSpPr>
              <p:cNvPr id="16397" name="Arc 20"/>
              <p:cNvSpPr>
                <a:spLocks/>
              </p:cNvSpPr>
              <p:nvPr/>
            </p:nvSpPr>
            <p:spPr bwMode="blackWhite">
              <a:xfrm>
                <a:off x="3121" y="956"/>
                <a:ext cx="434" cy="8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rnd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8352" tIns="14456" rIns="28352" bIns="14456" anchor="ctr"/>
              <a:lstStyle/>
              <a:p>
                <a:endParaRPr lang="en-US"/>
              </a:p>
            </p:txBody>
          </p:sp>
          <p:sp>
            <p:nvSpPr>
              <p:cNvPr id="16398" name="Oval 35"/>
              <p:cNvSpPr>
                <a:spLocks noChangeArrowheads="1"/>
              </p:cNvSpPr>
              <p:nvPr/>
            </p:nvSpPr>
            <p:spPr bwMode="blackWhite">
              <a:xfrm>
                <a:off x="4294" y="1412"/>
                <a:ext cx="572" cy="217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1845" tIns="16237" rIns="31845" bIns="16237" anchor="ctr"/>
              <a:lstStyle>
                <a:lvl1pPr defTabSz="739775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739775"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39775">
                  <a:buChar char="-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7397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739775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739775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en-US" sz="1100" b="1"/>
                  <a:t>Postmortem</a:t>
                </a:r>
              </a:p>
            </p:txBody>
          </p:sp>
          <p:sp>
            <p:nvSpPr>
              <p:cNvPr id="16399" name="Arc 36"/>
              <p:cNvSpPr>
                <a:spLocks/>
              </p:cNvSpPr>
              <p:nvPr/>
            </p:nvSpPr>
            <p:spPr bwMode="blackWhite">
              <a:xfrm>
                <a:off x="4300" y="1281"/>
                <a:ext cx="264" cy="13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875" y="0"/>
                      <a:pt x="21523" y="9586"/>
                      <a:pt x="21599" y="21461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875" y="0"/>
                      <a:pt x="21523" y="9586"/>
                      <a:pt x="21599" y="21461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rnd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28352" tIns="14456" rIns="28352" bIns="14456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783088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to Launch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launch or relaunch occurs</a:t>
            </a:r>
          </a:p>
          <a:p>
            <a:pPr lvl="1"/>
            <a:r>
              <a:rPr lang="en-US" altLang="en-US" dirty="0"/>
              <a:t>at the beginning of every project phase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u="sng" dirty="0"/>
              <a:t>substantive changes </a:t>
            </a:r>
            <a:r>
              <a:rPr lang="en-US" altLang="en-US" dirty="0"/>
              <a:t>to the plan are required</a:t>
            </a:r>
          </a:p>
          <a:p>
            <a:endParaRPr lang="en-US" altLang="en-US" dirty="0"/>
          </a:p>
          <a:p>
            <a:r>
              <a:rPr lang="en-US" altLang="en-US" dirty="0"/>
              <a:t>A launch may also be needed </a:t>
            </a:r>
            <a:r>
              <a:rPr lang="en-US" altLang="en-US" u="sng" dirty="0"/>
              <a:t>when new members are added</a:t>
            </a:r>
            <a:r>
              <a:rPr lang="en-US" altLang="en-US" dirty="0"/>
              <a:t> to the team.</a:t>
            </a:r>
          </a:p>
          <a:p>
            <a:pPr lvl="1"/>
            <a:r>
              <a:rPr lang="en-US" altLang="en-US" u="sng" dirty="0"/>
              <a:t>familiarize</a:t>
            </a:r>
            <a:r>
              <a:rPr lang="en-US" altLang="en-US" dirty="0"/>
              <a:t> them with the team processes</a:t>
            </a:r>
          </a:p>
          <a:p>
            <a:pPr lvl="1"/>
            <a:r>
              <a:rPr lang="en-US" altLang="en-US" u="sng" dirty="0"/>
              <a:t>integrate</a:t>
            </a:r>
            <a:r>
              <a:rPr lang="en-US" altLang="en-US" dirty="0"/>
              <a:t> them into the team’s plans </a:t>
            </a:r>
          </a:p>
          <a:p>
            <a:pPr lvl="1"/>
            <a:r>
              <a:rPr lang="en-US" altLang="en-US" dirty="0"/>
              <a:t>get their </a:t>
            </a:r>
            <a:r>
              <a:rPr lang="en-US" altLang="en-US" u="sng" dirty="0"/>
              <a:t>agreement with the goals</a:t>
            </a:r>
          </a:p>
        </p:txBody>
      </p:sp>
    </p:spTree>
    <p:extLst>
      <p:ext uri="{BB962C8B-B14F-4D97-AF65-F5344CB8AC3E}">
        <p14:creationId xmlns:p14="http://schemas.microsoft.com/office/powerpoint/2010/main" val="294325028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Purpose of the TSP Launch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purpose of the launch is to establish a </a:t>
            </a:r>
            <a:r>
              <a:rPr lang="en-US" altLang="en-US" u="sng" dirty="0"/>
              <a:t>common team understanding</a:t>
            </a:r>
            <a:r>
              <a:rPr lang="en-US" altLang="en-US" dirty="0"/>
              <a:t> of the following project elements.</a:t>
            </a:r>
          </a:p>
          <a:p>
            <a:pPr lvl="1"/>
            <a:r>
              <a:rPr lang="en-US" altLang="en-US" dirty="0"/>
              <a:t>management’s </a:t>
            </a:r>
            <a:r>
              <a:rPr lang="en-US" altLang="en-US" u="sng" dirty="0"/>
              <a:t>goals for the project</a:t>
            </a:r>
          </a:p>
          <a:p>
            <a:pPr lvl="1"/>
            <a:r>
              <a:rPr lang="en-US" altLang="en-US" dirty="0"/>
              <a:t>team and </a:t>
            </a:r>
            <a:r>
              <a:rPr lang="en-US" altLang="en-US" u="sng" dirty="0"/>
              <a:t>team members’ goals</a:t>
            </a:r>
          </a:p>
          <a:p>
            <a:pPr lvl="1"/>
            <a:r>
              <a:rPr lang="en-US" altLang="en-US" dirty="0"/>
              <a:t>the roles that the </a:t>
            </a:r>
            <a:r>
              <a:rPr lang="en-US" altLang="en-US" u="sng" dirty="0"/>
              <a:t>team members will perform</a:t>
            </a:r>
          </a:p>
          <a:p>
            <a:pPr lvl="1"/>
            <a:r>
              <a:rPr lang="en-US" altLang="en-US" dirty="0"/>
              <a:t>the development </a:t>
            </a:r>
            <a:r>
              <a:rPr lang="en-US" altLang="en-US" u="sng" dirty="0"/>
              <a:t>work to be done</a:t>
            </a:r>
          </a:p>
          <a:p>
            <a:pPr lvl="1"/>
            <a:r>
              <a:rPr lang="en-US" altLang="en-US" dirty="0"/>
              <a:t>the processes that the team will use</a:t>
            </a:r>
          </a:p>
          <a:p>
            <a:pPr lvl="1"/>
            <a:r>
              <a:rPr lang="en-US" altLang="en-US" dirty="0"/>
              <a:t>the plan for doing the work</a:t>
            </a:r>
          </a:p>
          <a:p>
            <a:pPr lvl="1"/>
            <a:r>
              <a:rPr lang="en-US" altLang="en-US" dirty="0"/>
              <a:t>the management and </a:t>
            </a:r>
            <a:r>
              <a:rPr lang="en-US" altLang="en-US" u="sng" dirty="0"/>
              <a:t>customer reporting system</a:t>
            </a:r>
          </a:p>
          <a:p>
            <a:pPr lvl="1"/>
            <a:r>
              <a:rPr lang="en-US" altLang="en-US" dirty="0"/>
              <a:t>the ongoing </a:t>
            </a:r>
            <a:r>
              <a:rPr lang="en-US" altLang="en-US" u="sng" dirty="0"/>
              <a:t>team communication process</a:t>
            </a:r>
          </a:p>
        </p:txBody>
      </p:sp>
    </p:spTree>
    <p:extLst>
      <p:ext uri="{BB962C8B-B14F-4D97-AF65-F5344CB8AC3E}">
        <p14:creationId xmlns:p14="http://schemas.microsoft.com/office/powerpoint/2010/main" val="419706786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1912</TotalTime>
  <Words>819</Words>
  <Application>Microsoft Office PowerPoint</Application>
  <PresentationFormat>On-screen Show (4:3)</PresentationFormat>
  <Paragraphs>192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Bodoni Bd BT</vt:lpstr>
      <vt:lpstr>Calibri</vt:lpstr>
      <vt:lpstr>Century Gothic</vt:lpstr>
      <vt:lpstr>Times New Roman</vt:lpstr>
      <vt:lpstr>Wingdings 3</vt:lpstr>
      <vt:lpstr>Wisp</vt:lpstr>
      <vt:lpstr>Team Software Process</vt:lpstr>
      <vt:lpstr>Working in Teams</vt:lpstr>
      <vt:lpstr>Building Jelled Teams </vt:lpstr>
      <vt:lpstr>The Need for Personal Discipline</vt:lpstr>
      <vt:lpstr>The TSP Strategy Rests on PSP</vt:lpstr>
      <vt:lpstr>Building Teams with TSP</vt:lpstr>
      <vt:lpstr>TSP Process Structure and Flow</vt:lpstr>
      <vt:lpstr>When to Launch</vt:lpstr>
      <vt:lpstr>Purpose of the TSP Launch</vt:lpstr>
      <vt:lpstr>The TSP Launch Workshop </vt:lpstr>
      <vt:lpstr>Launch Postmortem</vt:lpstr>
      <vt:lpstr>The Weekly Team Meeting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Sania Yousuf</dc:creator>
  <cp:lastModifiedBy>Muhammad Tauseef</cp:lastModifiedBy>
  <cp:revision>48</cp:revision>
  <dcterms:created xsi:type="dcterms:W3CDTF">2011-01-21T15:00:27Z</dcterms:created>
  <dcterms:modified xsi:type="dcterms:W3CDTF">2020-11-30T04:41:28Z</dcterms:modified>
</cp:coreProperties>
</file>