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84" r:id="rId11"/>
    <p:sldId id="285" r:id="rId12"/>
    <p:sldId id="268" r:id="rId13"/>
    <p:sldId id="269" r:id="rId14"/>
    <p:sldId id="270" r:id="rId15"/>
    <p:sldId id="267" r:id="rId16"/>
    <p:sldId id="266" r:id="rId17"/>
    <p:sldId id="271" r:id="rId18"/>
    <p:sldId id="277" r:id="rId19"/>
    <p:sldId id="272" r:id="rId20"/>
    <p:sldId id="273" r:id="rId21"/>
    <p:sldId id="278" r:id="rId22"/>
    <p:sldId id="279" r:id="rId23"/>
    <p:sldId id="280" r:id="rId24"/>
    <p:sldId id="274" r:id="rId25"/>
    <p:sldId id="281" r:id="rId26"/>
    <p:sldId id="282" r:id="rId27"/>
    <p:sldId id="283" r:id="rId28"/>
    <p:sldId id="27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36C50-C18C-480C-93EE-CA7322B944A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2F5E6-4D6C-4468-AB3E-CF5480C7E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0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1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6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7939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82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327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58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80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1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4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5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7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4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1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5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1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451559" y="2881875"/>
            <a:ext cx="8149642" cy="2262781"/>
          </a:xfrm>
        </p:spPr>
        <p:txBody>
          <a:bodyPr>
            <a:normAutofit/>
          </a:bodyPr>
          <a:lstStyle/>
          <a:p>
            <a:r>
              <a:rPr lang="en-US" dirty="0"/>
              <a:t>Process Activities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13F8-50E0-4ED1-8E57-E15582EB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9BC3C-B2F4-4DA5-A183-EF19809C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186" y="1819469"/>
            <a:ext cx="6845559" cy="4091753"/>
          </a:xfrm>
        </p:spPr>
        <p:txBody>
          <a:bodyPr/>
          <a:lstStyle/>
          <a:p>
            <a:r>
              <a:rPr lang="en-US" dirty="0"/>
              <a:t>Whitney High School in Cerritos California wants to design a Student Management System on Initial level we have two users student and a teacher. The system represent the specific functionality of a student management system. A student can perform only these interactions with the system he can check attendance, timetable as well as test marks on the application or a system. A teacher can interact with all the functionalities of the system. Teacher can also update the attendance of a student and marks of the student. These interactions of both student and a teacher actor together sums up the entire student management application.</a:t>
            </a:r>
          </a:p>
        </p:txBody>
      </p:sp>
    </p:spTree>
    <p:extLst>
      <p:ext uri="{BB962C8B-B14F-4D97-AF65-F5344CB8AC3E}">
        <p14:creationId xmlns:p14="http://schemas.microsoft.com/office/powerpoint/2010/main" val="2392816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3EEA-180B-4441-AEA4-3C0DAE97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System Specifications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85DC1-E2BB-43AE-A7BD-96E22D295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201" y="1548488"/>
            <a:ext cx="6199273" cy="460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1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WRSPM Reference model or</a:t>
            </a:r>
            <a:br>
              <a:rPr lang="en-US" dirty="0"/>
            </a:br>
            <a:r>
              <a:rPr lang="en-US" dirty="0"/>
              <a:t>The World Machine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Capturing the right thing.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11" t="27053" r="31928" b="14911"/>
          <a:stretch/>
        </p:blipFill>
        <p:spPr>
          <a:xfrm>
            <a:off x="182880" y="2612572"/>
            <a:ext cx="8961120" cy="42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77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16" t="27768" r="32128" b="18839"/>
          <a:stretch/>
        </p:blipFill>
        <p:spPr>
          <a:xfrm>
            <a:off x="134982" y="26126"/>
            <a:ext cx="9009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32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881" y="546377"/>
            <a:ext cx="6589199" cy="1280890"/>
          </a:xfrm>
        </p:spPr>
        <p:txBody>
          <a:bodyPr/>
          <a:lstStyle/>
          <a:p>
            <a:r>
              <a:rPr lang="en-US" dirty="0"/>
              <a:t>WRSPM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636" t="33304" r="23194" b="25089"/>
          <a:stretch/>
        </p:blipFill>
        <p:spPr>
          <a:xfrm>
            <a:off x="182880" y="2024742"/>
            <a:ext cx="8961120" cy="483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39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2415" y="2440322"/>
            <a:ext cx="6591985" cy="1468800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802247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design is a process to transform user requirements into some suitable form, which helps the programmer in software coding and implementation.</a:t>
            </a:r>
          </a:p>
          <a:p>
            <a:r>
              <a:rPr lang="en-US" dirty="0"/>
              <a:t>For assessing user requirements, an SRS (Software Requirement Specification) document is created whereas for coding and implementation, there is a need of more specific and detailed requirements in software terms. </a:t>
            </a:r>
          </a:p>
          <a:p>
            <a:r>
              <a:rPr lang="en-US" dirty="0"/>
              <a:t>The output of this process can directly be used into implementation in programming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7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Modularization is a technique to divide a software system into multiple discrete and independent modules, which are expected to be capable of carrying out task(s) independently. </a:t>
            </a:r>
          </a:p>
          <a:p>
            <a:r>
              <a:rPr lang="en-US" dirty="0"/>
              <a:t>These modules may work as basic constructs for the entire software. Designers tend to design modules such that they can be executed and/or compiled separately and independently.</a:t>
            </a:r>
          </a:p>
          <a:p>
            <a:r>
              <a:rPr lang="en-US" dirty="0"/>
              <a:t>Modular design unintentionally follows the rules of ‘divide and conquer’ problem-solving strategy this is because there are many other benefits attached with the modular design of a software.</a:t>
            </a:r>
          </a:p>
        </p:txBody>
      </p:sp>
    </p:spTree>
    <p:extLst>
      <p:ext uri="{BB962C8B-B14F-4D97-AF65-F5344CB8AC3E}">
        <p14:creationId xmlns:p14="http://schemas.microsoft.com/office/powerpoint/2010/main" val="3514063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problem must be broken down in small parts.</a:t>
            </a:r>
          </a:p>
          <a:p>
            <a:endParaRPr lang="en-US" dirty="0"/>
          </a:p>
          <a:p>
            <a:r>
              <a:rPr lang="en-US" dirty="0"/>
              <a:t>Three primary goals,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Decomposability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Composability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Ease of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785557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 of 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Coupling</a:t>
            </a:r>
          </a:p>
          <a:p>
            <a:endParaRPr lang="en-US" dirty="0"/>
          </a:p>
          <a:p>
            <a:r>
              <a:rPr lang="en-US" dirty="0"/>
              <a:t>Cohesion</a:t>
            </a:r>
          </a:p>
          <a:p>
            <a:endParaRPr lang="en-US" dirty="0"/>
          </a:p>
          <a:p>
            <a:r>
              <a:rPr lang="en-US" dirty="0"/>
              <a:t>Information Hiding and Data Encapsulation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2415" y="2440322"/>
            <a:ext cx="6591985" cy="1468800"/>
          </a:xfrm>
        </p:spPr>
        <p:txBody>
          <a:bodyPr/>
          <a:lstStyle/>
          <a:p>
            <a:r>
              <a:rPr lang="en-US" dirty="0"/>
              <a:t>Requirement Gathering</a:t>
            </a:r>
          </a:p>
        </p:txBody>
      </p:sp>
    </p:spTree>
    <p:extLst>
      <p:ext uri="{BB962C8B-B14F-4D97-AF65-F5344CB8AC3E}">
        <p14:creationId xmlns:p14="http://schemas.microsoft.com/office/powerpoint/2010/main" val="4161122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Coupling is a measure that defines the level of inter-dependability among modules of a program.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lower the coupling, the better the program.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78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Tight Coupling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Content Coupling </a:t>
            </a:r>
            <a:r>
              <a:rPr lang="en-US" dirty="0"/>
              <a:t>: Suppose module A directly  rely on local data members of module B.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Common Coupling</a:t>
            </a:r>
            <a:r>
              <a:rPr lang="en-US" dirty="0"/>
              <a:t>: Suppose module A and  B both rely on some global data or variable.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External Coupling</a:t>
            </a:r>
            <a:r>
              <a:rPr lang="en-US" dirty="0"/>
              <a:t>: Suppose A and B both rely on some protocol or standard.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61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Control Coupling: </a:t>
            </a:r>
            <a:r>
              <a:rPr lang="en-US" dirty="0"/>
              <a:t>Suppose module A decides the function of the other module B or changes its logical flow of execution.</a:t>
            </a:r>
          </a:p>
          <a:p>
            <a:endParaRPr lang="en-US" dirty="0"/>
          </a:p>
          <a:p>
            <a:r>
              <a:rPr lang="en-US" b="1" dirty="0"/>
              <a:t>Data Structure Coupling </a:t>
            </a:r>
            <a:r>
              <a:rPr lang="en-US" dirty="0"/>
              <a:t>: Suppose module A and B rely on same composite data structure and change of data structure in one module affect other module.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483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Coupling</a:t>
            </a:r>
            <a:r>
              <a:rPr lang="en-US" dirty="0"/>
              <a:t>: Only parameters are shared between 2 modules.</a:t>
            </a:r>
          </a:p>
          <a:p>
            <a:endParaRPr lang="en-US" dirty="0"/>
          </a:p>
          <a:p>
            <a:r>
              <a:rPr lang="en-US" b="1" dirty="0"/>
              <a:t>Message Coupling</a:t>
            </a:r>
            <a:r>
              <a:rPr lang="en-US" dirty="0"/>
              <a:t>: No centralize communication between modules. Only message passing can be possible between modules.</a:t>
            </a:r>
          </a:p>
          <a:p>
            <a:endParaRPr lang="en-US" dirty="0"/>
          </a:p>
          <a:p>
            <a:r>
              <a:rPr lang="en-US" b="1" dirty="0"/>
              <a:t>No Coupling</a:t>
            </a:r>
            <a:r>
              <a:rPr lang="en-US" dirty="0"/>
              <a:t>: No interaction among modules.</a:t>
            </a:r>
          </a:p>
        </p:txBody>
      </p:sp>
    </p:spTree>
    <p:extLst>
      <p:ext uri="{BB962C8B-B14F-4D97-AF65-F5344CB8AC3E}">
        <p14:creationId xmlns:p14="http://schemas.microsoft.com/office/powerpoint/2010/main" val="1267218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Cohesion is a measure that defines the degree of intra-dependability within elements of a module. </a:t>
            </a:r>
          </a:p>
          <a:p>
            <a:endParaRPr lang="en-US" dirty="0"/>
          </a:p>
          <a:p>
            <a:r>
              <a:rPr lang="en-US" dirty="0"/>
              <a:t>The greater the cohesion, the better is the program design.</a:t>
            </a:r>
          </a:p>
          <a:p>
            <a:endParaRPr lang="en-US" dirty="0"/>
          </a:p>
          <a:p>
            <a:r>
              <a:rPr lang="en-US" dirty="0"/>
              <a:t>Implements a single logical entity or function.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62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632960"/>
          </a:xfrm>
        </p:spPr>
        <p:txBody>
          <a:bodyPr>
            <a:normAutofit/>
          </a:bodyPr>
          <a:lstStyle/>
          <a:p>
            <a:r>
              <a:rPr lang="en-US" b="1" dirty="0"/>
              <a:t>Co-incidental cohesion:</a:t>
            </a:r>
            <a:r>
              <a:rPr lang="en-US" dirty="0"/>
              <a:t> It is unplanned and random cohesion, which might be the result of breaking the program into smaller modules for the sake of modularization.</a:t>
            </a:r>
          </a:p>
          <a:p>
            <a:r>
              <a:rPr lang="en-US" b="1" dirty="0"/>
              <a:t>Temporal Cohesion: </a:t>
            </a:r>
            <a:r>
              <a:rPr lang="en-US" dirty="0"/>
              <a:t>When elements of module are organized such that they are processed at a similar point in time, it is called temporal cohesion.</a:t>
            </a:r>
          </a:p>
          <a:p>
            <a:r>
              <a:rPr lang="en-US" b="1" dirty="0"/>
              <a:t>Procedural cohesion - </a:t>
            </a:r>
            <a:r>
              <a:rPr lang="en-US" dirty="0"/>
              <a:t>When elements of module are grouped together, which are executed sequentially in order to perform a task, it is called procedural cohesion.</a:t>
            </a:r>
          </a:p>
          <a:p>
            <a:r>
              <a:rPr lang="en-US" b="1" dirty="0"/>
              <a:t>Logical cohesion -</a:t>
            </a:r>
            <a:r>
              <a:rPr lang="en-US" dirty="0"/>
              <a:t> When logically categorized elements are put together into a module, it is called logical cohesion.</a:t>
            </a:r>
          </a:p>
        </p:txBody>
      </p:sp>
    </p:spTree>
    <p:extLst>
      <p:ext uri="{BB962C8B-B14F-4D97-AF65-F5344CB8AC3E}">
        <p14:creationId xmlns:p14="http://schemas.microsoft.com/office/powerpoint/2010/main" val="1301363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Communicational cohesion - </a:t>
            </a:r>
            <a:r>
              <a:rPr lang="en-US" dirty="0"/>
              <a:t>When elements of module are grouped together, which are executed sequentially and work on same data (information), it is called communicational cohesion.</a:t>
            </a:r>
          </a:p>
          <a:p>
            <a:endParaRPr lang="en-US" dirty="0"/>
          </a:p>
          <a:p>
            <a:r>
              <a:rPr lang="en-US" b="1" dirty="0"/>
              <a:t>Sequential cohesion - </a:t>
            </a:r>
            <a:r>
              <a:rPr lang="en-US" dirty="0"/>
              <a:t>When elements of module are grouped because the output of one element serves as input to another and so on, it is called sequential cohesion.</a:t>
            </a:r>
          </a:p>
        </p:txBody>
      </p:sp>
    </p:spTree>
    <p:extLst>
      <p:ext uri="{BB962C8B-B14F-4D97-AF65-F5344CB8AC3E}">
        <p14:creationId xmlns:p14="http://schemas.microsoft.com/office/powerpoint/2010/main" val="3010838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Functional Cohesion</a:t>
            </a:r>
            <a:r>
              <a:rPr lang="en-US" dirty="0"/>
              <a:t>: It is considered to be the highest degree of cohesion, and it is highly expected. Elements of module in functional cohesion are grouped because they all contribute to a single well-defined function. It can also be reused.</a:t>
            </a:r>
          </a:p>
        </p:txBody>
      </p:sp>
    </p:spTree>
    <p:extLst>
      <p:ext uri="{BB962C8B-B14F-4D97-AF65-F5344CB8AC3E}">
        <p14:creationId xmlns:p14="http://schemas.microsoft.com/office/powerpoint/2010/main" val="154826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Hide the complexity in “black box”.</a:t>
            </a:r>
          </a:p>
          <a:p>
            <a:endParaRPr lang="en-US" dirty="0"/>
          </a:p>
          <a:p>
            <a:r>
              <a:rPr lang="en-US" dirty="0"/>
              <a:t>How to use system is your concern not how the system provide this functionality.</a:t>
            </a:r>
          </a:p>
          <a:p>
            <a:endParaRPr lang="en-US" dirty="0"/>
          </a:p>
          <a:p>
            <a:r>
              <a:rPr lang="en-US" dirty="0"/>
              <a:t>E.g.: If you want a system which can  sort an array, You are not concerned the type of sorting algorithm used in the system. </a:t>
            </a:r>
          </a:p>
        </p:txBody>
      </p:sp>
    </p:spTree>
    <p:extLst>
      <p:ext uri="{BB962C8B-B14F-4D97-AF65-F5344CB8AC3E}">
        <p14:creationId xmlns:p14="http://schemas.microsoft.com/office/powerpoint/2010/main" val="225861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REQUIREMENTS GATHERING &amp;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097" y="2133600"/>
            <a:ext cx="7267303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sz="2400" b="1" dirty="0"/>
              <a:t>Measure twice, cut once”        </a:t>
            </a:r>
          </a:p>
          <a:p>
            <a:pPr marL="0" indent="0">
              <a:buNone/>
            </a:pPr>
            <a:r>
              <a:rPr lang="en-US" sz="2400" b="1" dirty="0"/>
              <a:t>                                          “Look before you leap”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</a:p>
          <a:p>
            <a:r>
              <a:rPr lang="en-US" dirty="0"/>
              <a:t>What do these sayings have in common? They're about Thinking before Acting.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Why? </a:t>
            </a:r>
          </a:p>
          <a:p>
            <a:r>
              <a:rPr lang="en-US" dirty="0"/>
              <a:t>Because it Saves time, money and effort.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REQUIREMENTS GATHERING?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of </a:t>
            </a:r>
            <a:r>
              <a:rPr lang="en-US" u="sng" dirty="0"/>
              <a:t>Collecting the user needs </a:t>
            </a:r>
            <a:r>
              <a:rPr lang="en-US" dirty="0"/>
              <a:t>to Solve a problem or issues and Achieve an objective.</a:t>
            </a:r>
          </a:p>
          <a:p>
            <a:endParaRPr lang="en-US" dirty="0"/>
          </a:p>
          <a:p>
            <a:r>
              <a:rPr lang="en-US" dirty="0"/>
              <a:t>An important Phase in a project life cycle If the </a:t>
            </a:r>
            <a:r>
              <a:rPr lang="en-US" u="sng" dirty="0"/>
              <a:t>Requirements Gathering is not done properly</a:t>
            </a:r>
            <a:r>
              <a:rPr lang="en-US" dirty="0"/>
              <a:t>, All below phases get incomplete.</a:t>
            </a:r>
          </a:p>
          <a:p>
            <a:endParaRPr lang="en-US" dirty="0"/>
          </a:p>
          <a:p>
            <a:r>
              <a:rPr lang="en-US" dirty="0"/>
              <a:t> No matter how good the Design is </a:t>
            </a:r>
            <a:r>
              <a:rPr lang="en-US" u="sng" dirty="0"/>
              <a:t>Requirements are the foundation of any Project</a:t>
            </a:r>
            <a:r>
              <a:rPr lang="en-US" dirty="0"/>
              <a:t> If you don’t know where you’re going, any road will take you there!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2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REQUIREMENT?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requirement is a capability that a </a:t>
            </a:r>
            <a:r>
              <a:rPr lang="en-US" u="sng" dirty="0"/>
              <a:t>product must possess to satisfy a customer need </a:t>
            </a:r>
            <a:r>
              <a:rPr lang="en-US" dirty="0"/>
              <a:t>or objective.</a:t>
            </a:r>
          </a:p>
          <a:p>
            <a:endParaRPr lang="en-US" dirty="0"/>
          </a:p>
          <a:p>
            <a:r>
              <a:rPr lang="en-US" dirty="0"/>
              <a:t> They help a project team define,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Goals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Scope of the work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They provide objective ways to measure the project's success</a:t>
            </a:r>
          </a:p>
        </p:txBody>
      </p:sp>
    </p:spTree>
    <p:extLst>
      <p:ext uri="{BB962C8B-B14F-4D97-AF65-F5344CB8AC3E}">
        <p14:creationId xmlns:p14="http://schemas.microsoft.com/office/powerpoint/2010/main" val="284225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7355553" cy="1280890"/>
          </a:xfrm>
        </p:spPr>
        <p:txBody>
          <a:bodyPr/>
          <a:lstStyle/>
          <a:p>
            <a:r>
              <a:rPr lang="en-US" dirty="0"/>
              <a:t>Requirement vs Specification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77" t="28973" r="33361" b="15172"/>
          <a:stretch/>
        </p:blipFill>
        <p:spPr>
          <a:xfrm>
            <a:off x="1945200" y="2194560"/>
            <a:ext cx="6368527" cy="402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5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846102" cy="1280890"/>
          </a:xfrm>
        </p:spPr>
        <p:txBody>
          <a:bodyPr/>
          <a:lstStyle/>
          <a:p>
            <a:r>
              <a:rPr lang="en-US"/>
              <a:t>Requirement vs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are user needs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System spec is the usually </a:t>
            </a:r>
            <a:r>
              <a:rPr lang="en-US" u="sng" dirty="0"/>
              <a:t>more precise or constraining statement</a:t>
            </a:r>
            <a:r>
              <a:rPr lang="en-US" dirty="0"/>
              <a:t> of how the system will meet the user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216407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 requirements</a:t>
            </a:r>
          </a:p>
          <a:p>
            <a:r>
              <a:rPr lang="en-US" dirty="0"/>
              <a:t>System must be secured.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System Specification.</a:t>
            </a:r>
          </a:p>
          <a:p>
            <a:r>
              <a:rPr lang="en-US" dirty="0"/>
              <a:t>User must be registered in system before accessing the system.</a:t>
            </a:r>
          </a:p>
          <a:p>
            <a:r>
              <a:rPr lang="en-US" dirty="0"/>
              <a:t>Login should be provided.</a:t>
            </a:r>
          </a:p>
          <a:p>
            <a:r>
              <a:rPr lang="en-US" dirty="0"/>
              <a:t>User can’t access data of other users account.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77516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69" t="30982" r="34352" b="17553"/>
          <a:stretch/>
        </p:blipFill>
        <p:spPr>
          <a:xfrm>
            <a:off x="1685107" y="1905000"/>
            <a:ext cx="6740436" cy="427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64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5991</TotalTime>
  <Words>1044</Words>
  <Application>Microsoft Office PowerPoint</Application>
  <PresentationFormat>On-screen Show (4:3)</PresentationFormat>
  <Paragraphs>115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Wisp</vt:lpstr>
      <vt:lpstr>Process Activities</vt:lpstr>
      <vt:lpstr>Requirement Gathering</vt:lpstr>
      <vt:lpstr>WHY REQUIREMENTS GATHERING &amp; ANALYSIS?</vt:lpstr>
      <vt:lpstr>WHAT IS REQUIREMENTS GATHERING?</vt:lpstr>
      <vt:lpstr>WHAT IS A REQUIREMENT? </vt:lpstr>
      <vt:lpstr>Requirement vs Specification</vt:lpstr>
      <vt:lpstr>Requirement vs Specification</vt:lpstr>
      <vt:lpstr>Example</vt:lpstr>
      <vt:lpstr>Recommendations</vt:lpstr>
      <vt:lpstr>System Requirements </vt:lpstr>
      <vt:lpstr>    System Specifications</vt:lpstr>
      <vt:lpstr>WRSPM Reference model or The World Machine Model</vt:lpstr>
      <vt:lpstr>PowerPoint Presentation</vt:lpstr>
      <vt:lpstr>WRSPM Model</vt:lpstr>
      <vt:lpstr>Design</vt:lpstr>
      <vt:lpstr>Introduction</vt:lpstr>
      <vt:lpstr>Modularization</vt:lpstr>
      <vt:lpstr>Principles of Modularity</vt:lpstr>
      <vt:lpstr>Aspects of Modularity</vt:lpstr>
      <vt:lpstr>Coupling</vt:lpstr>
      <vt:lpstr>Tight Coupling </vt:lpstr>
      <vt:lpstr>Medium Coupling</vt:lpstr>
      <vt:lpstr>Loose Coupling</vt:lpstr>
      <vt:lpstr>Cohesion </vt:lpstr>
      <vt:lpstr>Weak Cohesion</vt:lpstr>
      <vt:lpstr>Medium Cohesion</vt:lpstr>
      <vt:lpstr>Strong Cohesion</vt:lpstr>
      <vt:lpstr>Information Hiding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Sania Yousuf</dc:creator>
  <cp:lastModifiedBy>Muhammad Tauseef</cp:lastModifiedBy>
  <cp:revision>71</cp:revision>
  <dcterms:created xsi:type="dcterms:W3CDTF">2011-01-21T15:00:27Z</dcterms:created>
  <dcterms:modified xsi:type="dcterms:W3CDTF">2020-11-30T05:06:06Z</dcterms:modified>
</cp:coreProperties>
</file>