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82" r:id="rId2"/>
    <p:sldId id="260" r:id="rId3"/>
    <p:sldId id="261" r:id="rId4"/>
    <p:sldId id="262" r:id="rId5"/>
    <p:sldId id="264" r:id="rId6"/>
    <p:sldId id="263" r:id="rId7"/>
    <p:sldId id="265" r:id="rId8"/>
    <p:sldId id="266" r:id="rId9"/>
    <p:sldId id="267" r:id="rId10"/>
    <p:sldId id="269" r:id="rId11"/>
    <p:sldId id="268" r:id="rId12"/>
    <p:sldId id="270" r:id="rId13"/>
    <p:sldId id="271" r:id="rId14"/>
    <p:sldId id="272" r:id="rId15"/>
    <p:sldId id="283" r:id="rId16"/>
    <p:sldId id="273" r:id="rId17"/>
    <p:sldId id="274" r:id="rId18"/>
    <p:sldId id="275" r:id="rId19"/>
    <p:sldId id="276" r:id="rId20"/>
    <p:sldId id="277" r:id="rId21"/>
    <p:sldId id="278" r:id="rId22"/>
    <p:sldId id="280" r:id="rId23"/>
    <p:sldId id="281"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snapToObjects="1">
      <p:cViewPr varScale="1">
        <p:scale>
          <a:sx n="73" d="100"/>
          <a:sy n="73" d="100"/>
        </p:scale>
        <p:origin x="12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pieChart>
        <c:varyColors val="1"/>
        <c:ser>
          <c:idx val="0"/>
          <c:order val="0"/>
          <c:tx>
            <c:strRef>
              <c:f>Sheet1!$B$1</c:f>
              <c:strCache>
                <c:ptCount val="1"/>
                <c:pt idx="0">
                  <c:v>Maintenance Efforts</c:v>
                </c:pt>
              </c:strCache>
            </c:strRef>
          </c:tx>
          <c:spPr>
            <a:solidFill>
              <a:schemeClr val="lt1"/>
            </a:solidFill>
            <a:ln w="15875" cap="rnd" cmpd="sng" algn="ctr">
              <a:solidFill>
                <a:schemeClr val="dk1"/>
              </a:solidFill>
              <a:prstDash val="solid"/>
            </a:ln>
            <a:effectLst/>
          </c:spPr>
          <c:dPt>
            <c:idx val="0"/>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1-FB56-4056-B79C-9F303C495370}"/>
              </c:ext>
            </c:extLst>
          </c:dPt>
          <c:dPt>
            <c:idx val="1"/>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3-81C7-43F6-AA56-85D5B03D1280}"/>
              </c:ext>
            </c:extLst>
          </c:dPt>
          <c:dPt>
            <c:idx val="2"/>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5-81C7-43F6-AA56-85D5B03D1280}"/>
              </c:ext>
            </c:extLst>
          </c:dPt>
          <c:dLbls>
            <c:dLbl>
              <c:idx val="0"/>
              <c:layout>
                <c:manualLayout>
                  <c:x val="-0.12935383858267724"/>
                  <c:y val="0.15662647637795279"/>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FB56-4056-B79C-9F303C49537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15:layout/>
              </c:ext>
            </c:extLst>
          </c:dLbls>
          <c:cat>
            <c:strRef>
              <c:f>Sheet1!$A$2:$A$4</c:f>
              <c:strCache>
                <c:ptCount val="3"/>
                <c:pt idx="0">
                  <c:v>Fault Repair</c:v>
                </c:pt>
                <c:pt idx="1">
                  <c:v>Software Adaption</c:v>
                </c:pt>
                <c:pt idx="2">
                  <c:v>Functionality addition or modification</c:v>
                </c:pt>
              </c:strCache>
            </c:strRef>
          </c:cat>
          <c:val>
            <c:numRef>
              <c:f>Sheet1!$B$2:$B$4</c:f>
              <c:numCache>
                <c:formatCode>General</c:formatCode>
                <c:ptCount val="3"/>
                <c:pt idx="0">
                  <c:v>17</c:v>
                </c:pt>
                <c:pt idx="1">
                  <c:v>18</c:v>
                </c:pt>
                <c:pt idx="2">
                  <c:v>65</c:v>
                </c:pt>
              </c:numCache>
            </c:numRef>
          </c:val>
          <c:extLst>
            <c:ext xmlns:c16="http://schemas.microsoft.com/office/drawing/2014/chart" uri="{C3380CC4-5D6E-409C-BE32-E72D297353CC}">
              <c16:uniqueId val="{00000000-FB56-4056-B79C-9F303C495370}"/>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bg2">
        <a:lumMod val="50000"/>
      </a:schemeClr>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dirty="0" smtClean="0"/>
              <a:t>Types of Maintenance</a:t>
            </a:r>
            <a:endParaRPr lang="en-US" dirty="0"/>
          </a:p>
        </c:rich>
      </c:tx>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pieChart>
        <c:varyColors val="1"/>
        <c:ser>
          <c:idx val="0"/>
          <c:order val="0"/>
          <c:tx>
            <c:strRef>
              <c:f>Sheet1!$B$1</c:f>
              <c:strCache>
                <c:ptCount val="1"/>
                <c:pt idx="0">
                  <c:v>Maintenance Efforts</c:v>
                </c:pt>
              </c:strCache>
            </c:strRef>
          </c:tx>
          <c:spPr>
            <a:solidFill>
              <a:schemeClr val="lt1"/>
            </a:solidFill>
            <a:ln w="15875" cap="rnd" cmpd="sng" algn="ctr">
              <a:solidFill>
                <a:schemeClr val="dk1"/>
              </a:solidFill>
              <a:prstDash val="solid"/>
            </a:ln>
            <a:effectLst/>
          </c:spPr>
          <c:dPt>
            <c:idx val="0"/>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1-60C9-433E-A68F-0140E9F4890A}"/>
              </c:ext>
            </c:extLst>
          </c:dPt>
          <c:dPt>
            <c:idx val="1"/>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3-60C9-433E-A68F-0140E9F4890A}"/>
              </c:ext>
            </c:extLst>
          </c:dPt>
          <c:dPt>
            <c:idx val="2"/>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5-60C9-433E-A68F-0140E9F4890A}"/>
              </c:ext>
            </c:extLst>
          </c:dPt>
          <c:dPt>
            <c:idx val="3"/>
            <c:bubble3D val="0"/>
            <c:spPr>
              <a:solidFill>
                <a:schemeClr val="lt1"/>
              </a:solidFill>
              <a:ln w="15875" cap="rnd" cmpd="sng" algn="ctr">
                <a:solidFill>
                  <a:schemeClr val="dk1"/>
                </a:solidFill>
                <a:prstDash val="solid"/>
              </a:ln>
              <a:effectLst/>
            </c:spPr>
            <c:extLst>
              <c:ext xmlns:c16="http://schemas.microsoft.com/office/drawing/2014/chart" uri="{C3380CC4-5D6E-409C-BE32-E72D297353CC}">
                <c16:uniqueId val="{00000007-7B57-447C-97B1-B7D27CCE1002}"/>
              </c:ext>
            </c:extLst>
          </c:dPt>
          <c:dLbls>
            <c:dLbl>
              <c:idx val="0"/>
              <c:layout>
                <c:manualLayout>
                  <c:x val="-0.12935383858267724"/>
                  <c:y val="0.15662647637795279"/>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60C9-433E-A68F-0140E9F4890A}"/>
                </c:ext>
              </c:extLst>
            </c:dLbl>
            <c:dLbl>
              <c:idx val="2"/>
              <c:layout>
                <c:manualLayout>
                  <c:x val="-4.3773293963254668E-2"/>
                  <c:y val="-7.0209399606299211E-2"/>
                </c:manualLayout>
              </c:layout>
              <c:tx>
                <c:rich>
                  <a:bodyPr/>
                  <a:lstStyle/>
                  <a:p>
                    <a:r>
                      <a:rPr lang="en-US" baseline="0" dirty="0"/>
                      <a:t>
</a:t>
                    </a:r>
                    <a:fld id="{CDFC4D95-CCC7-4B0C-B2C2-EA49AFE56295}"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16160416666666666"/>
                      <c:h val="0.10109375"/>
                    </c:manualLayout>
                  </c15:layout>
                  <c15:dlblFieldTable/>
                  <c15:showDataLabelsRange val="0"/>
                </c:ext>
                <c:ext xmlns:c16="http://schemas.microsoft.com/office/drawing/2014/chart" uri="{C3380CC4-5D6E-409C-BE32-E72D297353CC}">
                  <c16:uniqueId val="{00000005-60C9-433E-A68F-0140E9F4890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15:layout/>
              </c:ext>
            </c:extLst>
          </c:dLbls>
          <c:cat>
            <c:strRef>
              <c:f>Sheet1!$A$2:$A$5</c:f>
              <c:strCache>
                <c:ptCount val="4"/>
                <c:pt idx="0">
                  <c:v>Corrective </c:v>
                </c:pt>
                <c:pt idx="1">
                  <c:v>Adaptive</c:v>
                </c:pt>
                <c:pt idx="2">
                  <c:v>Preventive</c:v>
                </c:pt>
                <c:pt idx="3">
                  <c:v>Perfective</c:v>
                </c:pt>
              </c:strCache>
            </c:strRef>
          </c:cat>
          <c:val>
            <c:numRef>
              <c:f>Sheet1!$B$2:$B$5</c:f>
              <c:numCache>
                <c:formatCode>General</c:formatCode>
                <c:ptCount val="4"/>
                <c:pt idx="0">
                  <c:v>20</c:v>
                </c:pt>
                <c:pt idx="1">
                  <c:v>25</c:v>
                </c:pt>
                <c:pt idx="2">
                  <c:v>5</c:v>
                </c:pt>
                <c:pt idx="3">
                  <c:v>50</c:v>
                </c:pt>
              </c:numCache>
            </c:numRef>
          </c:val>
          <c:extLst>
            <c:ext xmlns:c16="http://schemas.microsoft.com/office/drawing/2014/chart" uri="{C3380CC4-5D6E-409C-BE32-E72D297353CC}">
              <c16:uniqueId val="{00000006-60C9-433E-A68F-0140E9F4890A}"/>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solidFill>
      <a:schemeClr val="bg2">
        <a:lumMod val="50000"/>
      </a:schemeClr>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36C50-C18C-480C-93EE-CA7322B944AD}" type="datetimeFigureOut">
              <a:rPr lang="en-US" smtClean="0"/>
              <a:t>4/14/2020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2F5E6-4D6C-4468-AB3E-CF5480C7E05C}" type="slidenum">
              <a:rPr lang="en-US" smtClean="0"/>
              <a:t>‹#›</a:t>
            </a:fld>
            <a:endParaRPr lang="en-US"/>
          </a:p>
        </p:txBody>
      </p:sp>
    </p:spTree>
    <p:extLst>
      <p:ext uri="{BB962C8B-B14F-4D97-AF65-F5344CB8AC3E}">
        <p14:creationId xmlns:p14="http://schemas.microsoft.com/office/powerpoint/2010/main" val="94820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164011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176186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86AF604-6CBA-6F4A-A6F6-26E48A4D0EE4}"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793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81168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327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692458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27538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382251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24674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7555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56DD26-32A4-2A43-990A-6F7E5E73786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180217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56DD26-32A4-2A43-990A-6F7E5E73786E}"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394634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56DD26-32A4-2A43-990A-6F7E5E73786E}"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273731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343494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1468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86AF604-6CBA-6F4A-A6F6-26E48A4D0EE4}" type="slidenum">
              <a:rPr lang="en-US" smtClean="0"/>
              <a:t>‹#›</a:t>
            </a:fld>
            <a:endParaRPr lang="en-US"/>
          </a:p>
        </p:txBody>
      </p:sp>
    </p:spTree>
    <p:extLst>
      <p:ext uri="{BB962C8B-B14F-4D97-AF65-F5344CB8AC3E}">
        <p14:creationId xmlns:p14="http://schemas.microsoft.com/office/powerpoint/2010/main" val="4316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7A56DD26-32A4-2A43-990A-6F7E5E73786E}" type="datetimeFigureOut">
              <a:rPr lang="en-US" smtClean="0"/>
              <a:t>4/14/2020</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186AF604-6CBA-6F4A-A6F6-26E48A4D0EE4}" type="slidenum">
              <a:rPr lang="en-US" smtClean="0"/>
              <a:t>‹#›</a:t>
            </a:fld>
            <a:endParaRPr lang="en-US"/>
          </a:p>
        </p:txBody>
      </p:sp>
    </p:spTree>
    <p:extLst>
      <p:ext uri="{BB962C8B-B14F-4D97-AF65-F5344CB8AC3E}">
        <p14:creationId xmlns:p14="http://schemas.microsoft.com/office/powerpoint/2010/main" val="1811414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a:t>
            </a:r>
            <a:endParaRPr lang="en-US" dirty="0"/>
          </a:p>
        </p:txBody>
      </p:sp>
      <p:sp>
        <p:nvSpPr>
          <p:cNvPr id="3" name="Text Placeholder 2"/>
          <p:cNvSpPr>
            <a:spLocks noGrp="1"/>
          </p:cNvSpPr>
          <p:nvPr>
            <p:ph type="body" idx="1"/>
          </p:nvPr>
        </p:nvSpPr>
        <p:spPr/>
        <p:txBody>
          <a:bodyPr/>
          <a:lstStyle/>
          <a:p>
            <a:r>
              <a:rPr lang="en-US" dirty="0" smtClean="0"/>
              <a:t>Lehman’s Law, Maintenance</a:t>
            </a:r>
            <a:endParaRPr lang="en-US" dirty="0"/>
          </a:p>
        </p:txBody>
      </p:sp>
    </p:spTree>
    <p:extLst>
      <p:ext uri="{BB962C8B-B14F-4D97-AF65-F5344CB8AC3E}">
        <p14:creationId xmlns:p14="http://schemas.microsoft.com/office/powerpoint/2010/main" val="300535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2415" y="2244378"/>
            <a:ext cx="6591985" cy="1569975"/>
          </a:xfrm>
        </p:spPr>
        <p:txBody>
          <a:bodyPr/>
          <a:lstStyle/>
          <a:p>
            <a:r>
              <a:rPr lang="en-US" dirty="0" smtClean="0"/>
              <a:t>Software Evolution and Maintenance</a:t>
            </a:r>
            <a:endParaRPr lang="en-US" dirty="0"/>
          </a:p>
        </p:txBody>
      </p:sp>
    </p:spTree>
    <p:extLst>
      <p:ext uri="{BB962C8B-B14F-4D97-AF65-F5344CB8AC3E}">
        <p14:creationId xmlns:p14="http://schemas.microsoft.com/office/powerpoint/2010/main" val="208641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a:t>
            </a:r>
            <a:endParaRPr lang="en-US" dirty="0"/>
          </a:p>
        </p:txBody>
      </p:sp>
      <p:sp>
        <p:nvSpPr>
          <p:cNvPr id="3" name="Content Placeholder 2"/>
          <p:cNvSpPr>
            <a:spLocks noGrp="1"/>
          </p:cNvSpPr>
          <p:nvPr>
            <p:ph idx="1"/>
          </p:nvPr>
        </p:nvSpPr>
        <p:spPr/>
        <p:txBody>
          <a:bodyPr/>
          <a:lstStyle/>
          <a:p>
            <a:r>
              <a:rPr lang="en-US" b="1" dirty="0"/>
              <a:t>Software Evolution</a:t>
            </a:r>
            <a:r>
              <a:rPr lang="en-US" dirty="0"/>
              <a:t> is a term which refers to the process of developing </a:t>
            </a:r>
            <a:r>
              <a:rPr lang="en-US" b="1" dirty="0"/>
              <a:t>software</a:t>
            </a:r>
            <a:r>
              <a:rPr lang="en-US" dirty="0"/>
              <a:t> initially, then timely updating it for various reasons, i.e., to add new features or to remove obsolete functionalities etc</a:t>
            </a:r>
            <a:r>
              <a:rPr lang="en-US" dirty="0" smtClean="0"/>
              <a:t>.</a:t>
            </a:r>
          </a:p>
          <a:p>
            <a:endParaRPr lang="en-US" dirty="0"/>
          </a:p>
          <a:p>
            <a:r>
              <a:rPr lang="en-US" dirty="0"/>
              <a:t>The evolution process includes fundamental activities of change analysis, release planning, system implementation and releasing a system to customers</a:t>
            </a:r>
            <a:r>
              <a:rPr lang="en-US" dirty="0" smtClean="0"/>
              <a:t>.</a:t>
            </a:r>
          </a:p>
          <a:p>
            <a:pPr marL="0" indent="0">
              <a:buNone/>
            </a:pPr>
            <a:endParaRPr lang="en-US" dirty="0" smtClean="0"/>
          </a:p>
          <a:p>
            <a:r>
              <a:rPr lang="en-US" dirty="0" smtClean="0"/>
              <a:t>Why we need software evolution or update?</a:t>
            </a:r>
            <a:endParaRPr lang="en-US" dirty="0"/>
          </a:p>
        </p:txBody>
      </p:sp>
    </p:spTree>
    <p:extLst>
      <p:ext uri="{BB962C8B-B14F-4D97-AF65-F5344CB8AC3E}">
        <p14:creationId xmlns:p14="http://schemas.microsoft.com/office/powerpoint/2010/main" val="257014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Evolution</a:t>
            </a:r>
            <a:endParaRPr lang="en-US" dirty="0"/>
          </a:p>
        </p:txBody>
      </p:sp>
      <p:sp>
        <p:nvSpPr>
          <p:cNvPr id="4" name="Rounded Rectangle 3"/>
          <p:cNvSpPr/>
          <p:nvPr/>
        </p:nvSpPr>
        <p:spPr>
          <a:xfrm>
            <a:off x="1780902" y="3600991"/>
            <a:ext cx="1606731"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System Release</a:t>
            </a:r>
            <a:endParaRPr lang="en-US" b="1" dirty="0"/>
          </a:p>
        </p:txBody>
      </p:sp>
      <p:sp>
        <p:nvSpPr>
          <p:cNvPr id="5" name="Rounded Rectangle 4"/>
          <p:cNvSpPr/>
          <p:nvPr/>
        </p:nvSpPr>
        <p:spPr>
          <a:xfrm>
            <a:off x="5137321" y="5244734"/>
            <a:ext cx="1606731"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Release Planning</a:t>
            </a:r>
            <a:endParaRPr lang="en-US" b="1" dirty="0"/>
          </a:p>
        </p:txBody>
      </p:sp>
      <p:sp>
        <p:nvSpPr>
          <p:cNvPr id="6" name="Rounded Rectangle 5"/>
          <p:cNvSpPr/>
          <p:nvPr/>
        </p:nvSpPr>
        <p:spPr>
          <a:xfrm>
            <a:off x="2446908" y="5296982"/>
            <a:ext cx="1606731"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System Update </a:t>
            </a:r>
            <a:endParaRPr lang="en-US" b="1" dirty="0"/>
          </a:p>
        </p:txBody>
      </p:sp>
      <p:sp>
        <p:nvSpPr>
          <p:cNvPr id="7" name="Rounded Rectangle 6"/>
          <p:cNvSpPr/>
          <p:nvPr/>
        </p:nvSpPr>
        <p:spPr>
          <a:xfrm>
            <a:off x="5373187" y="3557450"/>
            <a:ext cx="1606731"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Impact Analysis</a:t>
            </a:r>
            <a:endParaRPr lang="en-US" b="1" dirty="0"/>
          </a:p>
        </p:txBody>
      </p:sp>
      <p:sp>
        <p:nvSpPr>
          <p:cNvPr id="8" name="Rounded Rectangle 7"/>
          <p:cNvSpPr/>
          <p:nvPr/>
        </p:nvSpPr>
        <p:spPr>
          <a:xfrm>
            <a:off x="3387633" y="2174965"/>
            <a:ext cx="1606731" cy="783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Change Request</a:t>
            </a:r>
            <a:endParaRPr lang="en-US" b="1" dirty="0"/>
          </a:p>
        </p:txBody>
      </p:sp>
      <p:sp>
        <p:nvSpPr>
          <p:cNvPr id="9" name="Up Arrow 8"/>
          <p:cNvSpPr/>
          <p:nvPr/>
        </p:nvSpPr>
        <p:spPr>
          <a:xfrm rot="13436579" flipV="1">
            <a:off x="2764662" y="2718122"/>
            <a:ext cx="354933" cy="845647"/>
          </a:xfrm>
          <a:prstGeom prst="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18765720" flipV="1">
            <a:off x="5272127" y="2570745"/>
            <a:ext cx="354933" cy="845647"/>
          </a:xfrm>
          <a:prstGeom prst="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491172" flipV="1">
            <a:off x="5975920" y="4362182"/>
            <a:ext cx="354933" cy="845647"/>
          </a:xfrm>
          <a:prstGeom prst="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4130013" flipV="1">
            <a:off x="4418014" y="5213796"/>
            <a:ext cx="354933" cy="845647"/>
          </a:xfrm>
          <a:prstGeom prst="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9950536" flipV="1">
            <a:off x="2618961" y="4421854"/>
            <a:ext cx="354933" cy="845647"/>
          </a:xfrm>
          <a:prstGeom prst="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16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 of Software Evolution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Continuing Change </a:t>
            </a:r>
            <a:r>
              <a:rPr lang="en-US" dirty="0" smtClean="0"/>
              <a:t>:  </a:t>
            </a:r>
            <a:r>
              <a:rPr lang="en-US" dirty="0"/>
              <a:t>This law states that any software system that represents some real-world reality undergoes continuous change or become progressively less useful in that environment</a:t>
            </a:r>
            <a:r>
              <a:rPr lang="en-US" dirty="0" smtClean="0"/>
              <a:t>.</a:t>
            </a:r>
          </a:p>
          <a:p>
            <a:endParaRPr lang="en-US" dirty="0"/>
          </a:p>
          <a:p>
            <a:r>
              <a:rPr lang="en-US" b="1" dirty="0" smtClean="0"/>
              <a:t>Law of increase Complexity</a:t>
            </a:r>
            <a:r>
              <a:rPr lang="en-US" dirty="0" smtClean="0"/>
              <a:t>: </a:t>
            </a:r>
            <a:r>
              <a:rPr lang="en-US" dirty="0"/>
              <a:t>As an evolving program changes, its structure becomes more complex unless effective efforts are made to avoid this phenomenon</a:t>
            </a:r>
            <a:r>
              <a:rPr lang="en-US" dirty="0" smtClean="0"/>
              <a:t>.</a:t>
            </a:r>
          </a:p>
          <a:p>
            <a:endParaRPr lang="en-US" dirty="0"/>
          </a:p>
          <a:p>
            <a:r>
              <a:rPr lang="en-US" b="1" dirty="0" smtClean="0"/>
              <a:t>Fundamental law of software evolution: </a:t>
            </a:r>
            <a:r>
              <a:rPr lang="en-US" dirty="0" smtClean="0"/>
              <a:t>Software</a:t>
            </a:r>
            <a:r>
              <a:rPr lang="en-US" b="1" dirty="0" smtClean="0"/>
              <a:t> </a:t>
            </a:r>
            <a:r>
              <a:rPr lang="en-US" dirty="0" smtClean="0"/>
              <a:t>evolution </a:t>
            </a:r>
            <a:r>
              <a:rPr lang="en-US" dirty="0"/>
              <a:t>processes are self-regulating with the distribution of product and process measures close to normal.</a:t>
            </a:r>
            <a:endParaRPr lang="en-US" b="1" dirty="0" smtClean="0"/>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28249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a:t>
            </a:r>
            <a:r>
              <a:rPr lang="en-US" dirty="0" smtClean="0"/>
              <a:t>Law </a:t>
            </a:r>
            <a:r>
              <a:rPr lang="en-US" dirty="0"/>
              <a:t>of Software Evolution</a:t>
            </a:r>
          </a:p>
        </p:txBody>
      </p:sp>
      <p:sp>
        <p:nvSpPr>
          <p:cNvPr id="3" name="Content Placeholder 2"/>
          <p:cNvSpPr>
            <a:spLocks noGrp="1"/>
          </p:cNvSpPr>
          <p:nvPr>
            <p:ph idx="1"/>
          </p:nvPr>
        </p:nvSpPr>
        <p:spPr/>
        <p:txBody>
          <a:bodyPr/>
          <a:lstStyle/>
          <a:p>
            <a:r>
              <a:rPr lang="en-US" b="1" dirty="0"/>
              <a:t>Law of conservation of organization stability:</a:t>
            </a:r>
            <a:r>
              <a:rPr lang="en-US" dirty="0"/>
              <a:t/>
            </a:r>
            <a:br>
              <a:rPr lang="en-US" dirty="0"/>
            </a:br>
            <a:r>
              <a:rPr lang="en-US" dirty="0"/>
              <a:t>Over the lifetime of a program, the rate of development of that program is approximately constant and independent of the resource devoted to system development</a:t>
            </a:r>
            <a:r>
              <a:rPr lang="en-US" dirty="0" smtClean="0"/>
              <a:t>.</a:t>
            </a:r>
          </a:p>
          <a:p>
            <a:endParaRPr lang="en-US" dirty="0"/>
          </a:p>
          <a:p>
            <a:r>
              <a:rPr lang="en-US" b="1" dirty="0"/>
              <a:t>Law of conservation of familiarity:</a:t>
            </a:r>
            <a:r>
              <a:rPr lang="en-US" dirty="0"/>
              <a:t/>
            </a:r>
            <a:br>
              <a:rPr lang="en-US" dirty="0"/>
            </a:br>
            <a:r>
              <a:rPr lang="en-US" dirty="0"/>
              <a:t>This law states that during the active lifetime of the program, changes made in the successive release are almost constant.</a:t>
            </a:r>
          </a:p>
          <a:p>
            <a:endParaRPr lang="en-US" dirty="0"/>
          </a:p>
        </p:txBody>
      </p:sp>
    </p:spTree>
    <p:extLst>
      <p:ext uri="{BB962C8B-B14F-4D97-AF65-F5344CB8AC3E}">
        <p14:creationId xmlns:p14="http://schemas.microsoft.com/office/powerpoint/2010/main" val="337936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2415" y="2218253"/>
            <a:ext cx="6591985" cy="1468800"/>
          </a:xfrm>
        </p:spPr>
        <p:txBody>
          <a:bodyPr/>
          <a:lstStyle/>
          <a:p>
            <a:r>
              <a:rPr lang="en-US" dirty="0"/>
              <a:t>Software </a:t>
            </a:r>
            <a:r>
              <a:rPr lang="en-US" dirty="0" smtClean="0"/>
              <a:t>Maintenance</a:t>
            </a:r>
            <a:endParaRPr lang="en-US" dirty="0"/>
          </a:p>
        </p:txBody>
      </p:sp>
    </p:spTree>
    <p:extLst>
      <p:ext uri="{BB962C8B-B14F-4D97-AF65-F5344CB8AC3E}">
        <p14:creationId xmlns:p14="http://schemas.microsoft.com/office/powerpoint/2010/main" val="421186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a:t>
            </a:r>
            <a:endParaRPr lang="en-US" dirty="0"/>
          </a:p>
        </p:txBody>
      </p:sp>
      <p:sp>
        <p:nvSpPr>
          <p:cNvPr id="3" name="Content Placeholder 2"/>
          <p:cNvSpPr>
            <a:spLocks noGrp="1"/>
          </p:cNvSpPr>
          <p:nvPr>
            <p:ph idx="1"/>
          </p:nvPr>
        </p:nvSpPr>
        <p:spPr/>
        <p:txBody>
          <a:bodyPr/>
          <a:lstStyle/>
          <a:p>
            <a:r>
              <a:rPr lang="en-US" dirty="0" smtClean="0"/>
              <a:t>Modifying a program after it has been put into use.</a:t>
            </a:r>
          </a:p>
          <a:p>
            <a:endParaRPr lang="en-US" dirty="0"/>
          </a:p>
          <a:p>
            <a:r>
              <a:rPr lang="en-US" dirty="0" smtClean="0"/>
              <a:t>Changes are implemented by modifying existing components and adding new components to the system.</a:t>
            </a:r>
          </a:p>
          <a:p>
            <a:endParaRPr lang="en-US" dirty="0"/>
          </a:p>
          <a:p>
            <a:r>
              <a:rPr lang="en-US" dirty="0" smtClean="0"/>
              <a:t>Maintenance can’t  be avoidable.</a:t>
            </a:r>
          </a:p>
          <a:p>
            <a:endParaRPr lang="en-US" dirty="0"/>
          </a:p>
          <a:p>
            <a:endParaRPr lang="en-US" dirty="0"/>
          </a:p>
        </p:txBody>
      </p:sp>
    </p:spTree>
    <p:extLst>
      <p:ext uri="{BB962C8B-B14F-4D97-AF65-F5344CB8AC3E}">
        <p14:creationId xmlns:p14="http://schemas.microsoft.com/office/powerpoint/2010/main" val="255428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Maintenance</a:t>
            </a:r>
            <a:endParaRPr lang="en-US" dirty="0"/>
          </a:p>
        </p:txBody>
      </p:sp>
      <p:sp>
        <p:nvSpPr>
          <p:cNvPr id="3" name="Content Placeholder 2"/>
          <p:cNvSpPr>
            <a:spLocks noGrp="1"/>
          </p:cNvSpPr>
          <p:nvPr>
            <p:ph idx="1"/>
          </p:nvPr>
        </p:nvSpPr>
        <p:spPr/>
        <p:txBody>
          <a:bodyPr/>
          <a:lstStyle/>
          <a:p>
            <a:r>
              <a:rPr lang="en-US" dirty="0" smtClean="0"/>
              <a:t>Maintenance to repair software faults.</a:t>
            </a:r>
            <a:endParaRPr lang="en-US" dirty="0"/>
          </a:p>
          <a:p>
            <a:endParaRPr lang="en-US" dirty="0" smtClean="0"/>
          </a:p>
          <a:p>
            <a:r>
              <a:rPr lang="en-US" dirty="0" smtClean="0"/>
              <a:t>Maintenance to adapt software to a different operating environment such new version of OS, hardware upgrade.</a:t>
            </a:r>
          </a:p>
          <a:p>
            <a:endParaRPr lang="en-US" dirty="0"/>
          </a:p>
          <a:p>
            <a:r>
              <a:rPr lang="en-US" dirty="0" smtClean="0"/>
              <a:t>Maintenance to add or modify system’s functionality.</a:t>
            </a:r>
            <a:endParaRPr lang="en-US" dirty="0"/>
          </a:p>
        </p:txBody>
      </p:sp>
    </p:spTree>
    <p:extLst>
      <p:ext uri="{BB962C8B-B14F-4D97-AF65-F5344CB8AC3E}">
        <p14:creationId xmlns:p14="http://schemas.microsoft.com/office/powerpoint/2010/main" val="59244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Maintenance Efforts</a:t>
            </a:r>
            <a:endParaRPr lang="en-US" dirty="0"/>
          </a:p>
        </p:txBody>
      </p:sp>
      <p:graphicFrame>
        <p:nvGraphicFramePr>
          <p:cNvPr id="6" name="Chart 5"/>
          <p:cNvGraphicFramePr/>
          <p:nvPr>
            <p:extLst>
              <p:ext uri="{D42A27DB-BD31-4B8C-83A1-F6EECF244321}">
                <p14:modId xmlns:p14="http://schemas.microsoft.com/office/powerpoint/2010/main" val="958896893"/>
              </p:ext>
            </p:extLst>
          </p:nvPr>
        </p:nvGraphicFramePr>
        <p:xfrm>
          <a:off x="1945201" y="2442029"/>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04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Maintenance</a:t>
            </a:r>
            <a:endParaRPr lang="en-US" dirty="0"/>
          </a:p>
        </p:txBody>
      </p:sp>
      <p:sp>
        <p:nvSpPr>
          <p:cNvPr id="3" name="Content Placeholder 2"/>
          <p:cNvSpPr>
            <a:spLocks noGrp="1"/>
          </p:cNvSpPr>
          <p:nvPr>
            <p:ph idx="1"/>
          </p:nvPr>
        </p:nvSpPr>
        <p:spPr/>
        <p:txBody>
          <a:bodyPr/>
          <a:lstStyle/>
          <a:p>
            <a:r>
              <a:rPr lang="en-US" b="1" dirty="0"/>
              <a:t>Corrective M</a:t>
            </a:r>
            <a:r>
              <a:rPr lang="en-US" b="1" dirty="0" smtClean="0"/>
              <a:t>aintenance</a:t>
            </a:r>
            <a:r>
              <a:rPr lang="en-US" dirty="0" smtClean="0"/>
              <a:t>: Corrective </a:t>
            </a:r>
            <a:r>
              <a:rPr lang="en-US" dirty="0"/>
              <a:t>maintenance deals with the repair of faults or defects found in day-today system functions. A defect can result due to errors in software design, logic and coding</a:t>
            </a:r>
            <a:r>
              <a:rPr lang="en-US" dirty="0" smtClean="0"/>
              <a:t>.</a:t>
            </a:r>
            <a:endParaRPr lang="en-US" dirty="0"/>
          </a:p>
          <a:p>
            <a:endParaRPr lang="en-US" dirty="0" smtClean="0"/>
          </a:p>
          <a:p>
            <a:r>
              <a:rPr lang="en-US" b="1" dirty="0" smtClean="0"/>
              <a:t>Adaptive Maintenance</a:t>
            </a:r>
            <a:r>
              <a:rPr lang="en-US" dirty="0" smtClean="0"/>
              <a:t>:  </a:t>
            </a:r>
            <a:r>
              <a:rPr lang="en-US" dirty="0"/>
              <a:t>Adaptive maintenance is the implementation of changes in a part of the system, which has been affected by a change that occurred in some other part of the system. Adaptive maintenance consists of adapting software to changes in the environment such as the hardware or the operating system.</a:t>
            </a:r>
          </a:p>
        </p:txBody>
      </p:sp>
    </p:spTree>
    <p:extLst>
      <p:ext uri="{BB962C8B-B14F-4D97-AF65-F5344CB8AC3E}">
        <p14:creationId xmlns:p14="http://schemas.microsoft.com/office/powerpoint/2010/main" val="141499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2415" y="2440322"/>
            <a:ext cx="6591985" cy="1468800"/>
          </a:xfrm>
        </p:spPr>
        <p:txBody>
          <a:bodyPr/>
          <a:lstStyle/>
          <a:p>
            <a:r>
              <a:rPr lang="en-US" dirty="0" smtClean="0"/>
              <a:t>Deployment</a:t>
            </a:r>
            <a:endParaRPr lang="en-US" dirty="0"/>
          </a:p>
        </p:txBody>
      </p:sp>
    </p:spTree>
    <p:extLst>
      <p:ext uri="{BB962C8B-B14F-4D97-AF65-F5344CB8AC3E}">
        <p14:creationId xmlns:p14="http://schemas.microsoft.com/office/powerpoint/2010/main" val="416112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Maintenance</a:t>
            </a:r>
          </a:p>
        </p:txBody>
      </p:sp>
      <p:sp>
        <p:nvSpPr>
          <p:cNvPr id="3" name="Content Placeholder 2"/>
          <p:cNvSpPr>
            <a:spLocks noGrp="1"/>
          </p:cNvSpPr>
          <p:nvPr>
            <p:ph idx="1"/>
          </p:nvPr>
        </p:nvSpPr>
        <p:spPr>
          <a:xfrm>
            <a:off x="1942415" y="2133600"/>
            <a:ext cx="6591985" cy="4175760"/>
          </a:xfrm>
        </p:spPr>
        <p:txBody>
          <a:bodyPr>
            <a:normAutofit lnSpcReduction="10000"/>
          </a:bodyPr>
          <a:lstStyle/>
          <a:p>
            <a:r>
              <a:rPr lang="en-US" b="1" dirty="0"/>
              <a:t>Perfective M</a:t>
            </a:r>
            <a:r>
              <a:rPr lang="en-US" b="1" dirty="0" smtClean="0"/>
              <a:t>aintenance</a:t>
            </a:r>
            <a:r>
              <a:rPr lang="en-US" dirty="0" smtClean="0"/>
              <a:t>: Perfective </a:t>
            </a:r>
            <a:r>
              <a:rPr lang="en-US" dirty="0"/>
              <a:t>maintenance mainly deals with implementing new or changed user requirements. Perfective maintenance involves making functional enhancements to the system in addition to the activities to increase the system's performance even when the changes have not been suggested by </a:t>
            </a:r>
            <a:r>
              <a:rPr lang="en-US" dirty="0" smtClean="0"/>
              <a:t>faults.</a:t>
            </a:r>
          </a:p>
          <a:p>
            <a:endParaRPr lang="en-US" dirty="0"/>
          </a:p>
          <a:p>
            <a:r>
              <a:rPr lang="en-US" b="1" dirty="0"/>
              <a:t>Preventive M</a:t>
            </a:r>
            <a:r>
              <a:rPr lang="en-US" b="1" dirty="0" smtClean="0"/>
              <a:t>aintenance</a:t>
            </a:r>
            <a:r>
              <a:rPr lang="en-US" dirty="0" smtClean="0"/>
              <a:t>:  Preventive </a:t>
            </a:r>
            <a:r>
              <a:rPr lang="en-US" dirty="0"/>
              <a:t>maintenance involves performing activities to prevent the occurrence of errors. It tends to reduce the software complexity thereby improving program understandability and increasing software maintainability. It comprises documentation updating, code optimization, and code restructuring.</a:t>
            </a:r>
            <a:endParaRPr lang="en-US" dirty="0" smtClean="0"/>
          </a:p>
          <a:p>
            <a:endParaRPr lang="en-US" dirty="0"/>
          </a:p>
          <a:p>
            <a:endParaRPr lang="en-US" dirty="0"/>
          </a:p>
        </p:txBody>
      </p:sp>
    </p:spTree>
    <p:extLst>
      <p:ext uri="{BB962C8B-B14F-4D97-AF65-F5344CB8AC3E}">
        <p14:creationId xmlns:p14="http://schemas.microsoft.com/office/powerpoint/2010/main" val="3984365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7943382" cy="1280890"/>
          </a:xfrm>
        </p:spPr>
        <p:txBody>
          <a:bodyPr/>
          <a:lstStyle/>
          <a:p>
            <a:r>
              <a:rPr lang="en-US" dirty="0" smtClean="0"/>
              <a:t>Distribution of </a:t>
            </a:r>
            <a:r>
              <a:rPr lang="en-US" dirty="0"/>
              <a:t>Type of Maintenance</a:t>
            </a:r>
          </a:p>
        </p:txBody>
      </p:sp>
      <p:graphicFrame>
        <p:nvGraphicFramePr>
          <p:cNvPr id="4" name="Chart 3"/>
          <p:cNvGraphicFramePr/>
          <p:nvPr>
            <p:extLst>
              <p:ext uri="{D42A27DB-BD31-4B8C-83A1-F6EECF244321}">
                <p14:modId xmlns:p14="http://schemas.microsoft.com/office/powerpoint/2010/main" val="3192118832"/>
              </p:ext>
            </p:extLst>
          </p:nvPr>
        </p:nvGraphicFramePr>
        <p:xfrm>
          <a:off x="1945201" y="2206898"/>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4697665" y="5334322"/>
            <a:ext cx="822661" cy="253916"/>
          </a:xfrm>
          <a:prstGeom prst="rect">
            <a:avLst/>
          </a:prstGeom>
          <a:noFill/>
        </p:spPr>
        <p:txBody>
          <a:bodyPr wrap="none" rtlCol="0">
            <a:spAutoFit/>
          </a:bodyPr>
          <a:lstStyle/>
          <a:p>
            <a:r>
              <a:rPr lang="en-US" sz="1050" dirty="0" smtClean="0">
                <a:latin typeface="Arial" panose="020B0604020202020204" pitchFamily="34" charset="0"/>
                <a:cs typeface="Arial" panose="020B0604020202020204" pitchFamily="34" charset="0"/>
              </a:rPr>
              <a:t>Preventive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48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a:t>
            </a:r>
            <a:endParaRPr lang="en-US" dirty="0"/>
          </a:p>
        </p:txBody>
      </p:sp>
      <p:sp>
        <p:nvSpPr>
          <p:cNvPr id="3" name="Content Placeholder 2"/>
          <p:cNvSpPr>
            <a:spLocks noGrp="1"/>
          </p:cNvSpPr>
          <p:nvPr>
            <p:ph idx="1"/>
          </p:nvPr>
        </p:nvSpPr>
        <p:spPr/>
        <p:txBody>
          <a:bodyPr/>
          <a:lstStyle/>
          <a:p>
            <a:r>
              <a:rPr lang="en-US" dirty="0" smtClean="0"/>
              <a:t>Usually maintenance cost is 2 to 100 times more than the development cost.</a:t>
            </a:r>
          </a:p>
          <a:p>
            <a:endParaRPr lang="en-US" dirty="0"/>
          </a:p>
          <a:p>
            <a:r>
              <a:rPr lang="en-US" dirty="0" smtClean="0"/>
              <a:t>Affected by both technical and non-technical factors.</a:t>
            </a:r>
          </a:p>
          <a:p>
            <a:endParaRPr lang="en-US" dirty="0"/>
          </a:p>
          <a:p>
            <a:r>
              <a:rPr lang="en-US" dirty="0" smtClean="0"/>
              <a:t>Ageing software can have high support costs.  </a:t>
            </a:r>
            <a:endParaRPr lang="en-US" dirty="0"/>
          </a:p>
        </p:txBody>
      </p:sp>
    </p:spTree>
    <p:extLst>
      <p:ext uri="{BB962C8B-B14F-4D97-AF65-F5344CB8AC3E}">
        <p14:creationId xmlns:p14="http://schemas.microsoft.com/office/powerpoint/2010/main" val="32690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 Factors</a:t>
            </a:r>
            <a:endParaRPr lang="en-US" dirty="0"/>
          </a:p>
        </p:txBody>
      </p:sp>
      <p:sp>
        <p:nvSpPr>
          <p:cNvPr id="3" name="Content Placeholder 2"/>
          <p:cNvSpPr>
            <a:spLocks noGrp="1"/>
          </p:cNvSpPr>
          <p:nvPr>
            <p:ph idx="1"/>
          </p:nvPr>
        </p:nvSpPr>
        <p:spPr/>
        <p:txBody>
          <a:bodyPr/>
          <a:lstStyle/>
          <a:p>
            <a:r>
              <a:rPr lang="en-US" dirty="0" smtClean="0"/>
              <a:t>Team Stability</a:t>
            </a:r>
          </a:p>
          <a:p>
            <a:endParaRPr lang="en-US" dirty="0"/>
          </a:p>
          <a:p>
            <a:r>
              <a:rPr lang="en-US" dirty="0" smtClean="0"/>
              <a:t>Contractual responsibility.</a:t>
            </a:r>
          </a:p>
          <a:p>
            <a:endParaRPr lang="en-US" dirty="0"/>
          </a:p>
          <a:p>
            <a:r>
              <a:rPr lang="en-US" dirty="0" smtClean="0"/>
              <a:t>Staff skills</a:t>
            </a:r>
          </a:p>
          <a:p>
            <a:endParaRPr lang="en-US" dirty="0"/>
          </a:p>
          <a:p>
            <a:r>
              <a:rPr lang="en-US" dirty="0" smtClean="0"/>
              <a:t>Program age and structure</a:t>
            </a:r>
          </a:p>
          <a:p>
            <a:endParaRPr lang="en-US" dirty="0"/>
          </a:p>
          <a:p>
            <a:endParaRPr lang="en-US" dirty="0"/>
          </a:p>
        </p:txBody>
      </p:sp>
    </p:spTree>
    <p:extLst>
      <p:ext uri="{BB962C8B-B14F-4D97-AF65-F5344CB8AC3E}">
        <p14:creationId xmlns:p14="http://schemas.microsoft.com/office/powerpoint/2010/main" val="286166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498" y="624110"/>
            <a:ext cx="7329428" cy="1280890"/>
          </a:xfrm>
        </p:spPr>
        <p:txBody>
          <a:bodyPr/>
          <a:lstStyle/>
          <a:p>
            <a:r>
              <a:rPr lang="en-US" dirty="0" smtClean="0"/>
              <a:t>Problem Facing by Maintainers</a:t>
            </a:r>
            <a:endParaRPr lang="en-US" dirty="0"/>
          </a:p>
        </p:txBody>
      </p:sp>
      <p:sp>
        <p:nvSpPr>
          <p:cNvPr id="3" name="Content Placeholder 2"/>
          <p:cNvSpPr>
            <a:spLocks noGrp="1"/>
          </p:cNvSpPr>
          <p:nvPr>
            <p:ph idx="1"/>
          </p:nvPr>
        </p:nvSpPr>
        <p:spPr/>
        <p:txBody>
          <a:bodyPr/>
          <a:lstStyle/>
          <a:p>
            <a:pPr marL="0" indent="0">
              <a:buNone/>
            </a:pPr>
            <a:r>
              <a:rPr lang="en-US" b="1" dirty="0" smtClean="0"/>
              <a:t>Top Five problems</a:t>
            </a:r>
          </a:p>
          <a:p>
            <a:pPr marL="0" indent="0">
              <a:buNone/>
            </a:pPr>
            <a:endParaRPr lang="en-US" dirty="0" smtClean="0"/>
          </a:p>
          <a:p>
            <a:r>
              <a:rPr lang="en-US" dirty="0" smtClean="0"/>
              <a:t>Poor quality of documentation.</a:t>
            </a:r>
          </a:p>
          <a:p>
            <a:r>
              <a:rPr lang="en-US" dirty="0" smtClean="0"/>
              <a:t>User demands for enhancement.</a:t>
            </a:r>
          </a:p>
          <a:p>
            <a:r>
              <a:rPr lang="en-US" dirty="0" smtClean="0"/>
              <a:t>Difficulty in meeting schedule commitments.</a:t>
            </a:r>
          </a:p>
          <a:p>
            <a:r>
              <a:rPr lang="en-US" dirty="0" smtClean="0"/>
              <a:t>Turnover in user organization.</a:t>
            </a:r>
          </a:p>
          <a:p>
            <a:r>
              <a:rPr lang="en-US" dirty="0" smtClean="0"/>
              <a:t>Limited understanding, 47% of software maintenance efforts are devoted to understanding the software. </a:t>
            </a:r>
          </a:p>
        </p:txBody>
      </p:sp>
    </p:spTree>
    <p:extLst>
      <p:ext uri="{BB962C8B-B14F-4D97-AF65-F5344CB8AC3E}">
        <p14:creationId xmlns:p14="http://schemas.microsoft.com/office/powerpoint/2010/main" val="141685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Deployment </a:t>
            </a:r>
            <a:endParaRPr lang="en-US" dirty="0"/>
          </a:p>
        </p:txBody>
      </p:sp>
      <p:sp>
        <p:nvSpPr>
          <p:cNvPr id="5" name="Content Placeholder 4"/>
          <p:cNvSpPr>
            <a:spLocks noGrp="1"/>
          </p:cNvSpPr>
          <p:nvPr>
            <p:ph idx="1"/>
          </p:nvPr>
        </p:nvSpPr>
        <p:spPr/>
        <p:txBody>
          <a:bodyPr/>
          <a:lstStyle/>
          <a:p>
            <a:r>
              <a:rPr lang="en-US" dirty="0"/>
              <a:t>Finally, a time has come where you will deliver products to the client. </a:t>
            </a:r>
            <a:endParaRPr lang="en-US" dirty="0" smtClean="0"/>
          </a:p>
          <a:p>
            <a:endParaRPr lang="en-US" dirty="0" smtClean="0"/>
          </a:p>
          <a:p>
            <a:r>
              <a:rPr lang="en-US" dirty="0" smtClean="0"/>
              <a:t>This </a:t>
            </a:r>
            <a:r>
              <a:rPr lang="en-US" dirty="0"/>
              <a:t>could be considered the last phase of SDLC in many of the cases, off course if you are not responsible for the maintenance</a:t>
            </a:r>
            <a:r>
              <a:rPr lang="en-US" dirty="0" smtClean="0"/>
              <a:t>.</a:t>
            </a:r>
          </a:p>
          <a:p>
            <a:endParaRPr lang="en-US" dirty="0" smtClean="0"/>
          </a:p>
          <a:p>
            <a:r>
              <a:rPr lang="en-US" dirty="0"/>
              <a:t>If you are the part of maintenance phase then there is one more phase for you called maintenance</a:t>
            </a:r>
            <a:r>
              <a:rPr lang="en-US" dirty="0" smtClean="0"/>
              <a:t>. </a:t>
            </a:r>
            <a:endParaRPr lang="en-US" dirty="0"/>
          </a:p>
        </p:txBody>
      </p:sp>
    </p:spTree>
    <p:extLst>
      <p:ext uri="{BB962C8B-B14F-4D97-AF65-F5344CB8AC3E}">
        <p14:creationId xmlns:p14="http://schemas.microsoft.com/office/powerpoint/2010/main" val="225879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a:t>The objective of deployment phase is to make the developed software operational in a live environment</a:t>
            </a:r>
            <a:r>
              <a:rPr lang="en-US" dirty="0" smtClean="0"/>
              <a:t>.</a:t>
            </a:r>
          </a:p>
          <a:p>
            <a:endParaRPr lang="en-US" dirty="0"/>
          </a:p>
          <a:p>
            <a:r>
              <a:rPr lang="en-US" dirty="0" smtClean="0"/>
              <a:t> </a:t>
            </a:r>
            <a:r>
              <a:rPr lang="en-US" dirty="0"/>
              <a:t>A deployment in the operational environment comes only after the product is fully tested and accepted by the business in the acceptance stage of the testing phase</a:t>
            </a:r>
            <a:r>
              <a:rPr lang="en-US" dirty="0" smtClean="0"/>
              <a:t>.</a:t>
            </a:r>
          </a:p>
          <a:p>
            <a:endParaRPr lang="en-US" dirty="0"/>
          </a:p>
          <a:p>
            <a:r>
              <a:rPr lang="en-US" dirty="0"/>
              <a:t>W</a:t>
            </a:r>
            <a:r>
              <a:rPr lang="en-US" dirty="0" smtClean="0"/>
              <a:t>e </a:t>
            </a:r>
            <a:r>
              <a:rPr lang="en-US" dirty="0"/>
              <a:t>may need to provide training to the real time users and post-deployment review is done in this phase.</a:t>
            </a:r>
          </a:p>
        </p:txBody>
      </p:sp>
    </p:spTree>
    <p:extLst>
      <p:ext uri="{BB962C8B-B14F-4D97-AF65-F5344CB8AC3E}">
        <p14:creationId xmlns:p14="http://schemas.microsoft.com/office/powerpoint/2010/main" val="384508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Deployment</a:t>
            </a:r>
            <a:endParaRPr lang="en-US" dirty="0"/>
          </a:p>
        </p:txBody>
      </p:sp>
      <p:sp>
        <p:nvSpPr>
          <p:cNvPr id="4" name="Rounded Rectangle 3"/>
          <p:cNvSpPr/>
          <p:nvPr/>
        </p:nvSpPr>
        <p:spPr>
          <a:xfrm>
            <a:off x="2179381" y="5950130"/>
            <a:ext cx="3450710" cy="809898"/>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Preparation and Procedures</a:t>
            </a:r>
          </a:p>
        </p:txBody>
      </p:sp>
      <p:sp>
        <p:nvSpPr>
          <p:cNvPr id="5" name="Rounded Rectangle 4"/>
          <p:cNvSpPr/>
          <p:nvPr/>
        </p:nvSpPr>
        <p:spPr>
          <a:xfrm>
            <a:off x="3912173" y="3061056"/>
            <a:ext cx="2893576" cy="809898"/>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a:t>Ownership Transfer</a:t>
            </a:r>
            <a:endParaRPr lang="en-US" b="1" dirty="0"/>
          </a:p>
        </p:txBody>
      </p:sp>
      <p:sp>
        <p:nvSpPr>
          <p:cNvPr id="6" name="Rounded Rectangle 5"/>
          <p:cNvSpPr/>
          <p:nvPr/>
        </p:nvSpPr>
        <p:spPr>
          <a:xfrm>
            <a:off x="3190224" y="4517563"/>
            <a:ext cx="2975446" cy="809898"/>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a:t>Product Deployment</a:t>
            </a:r>
            <a:endParaRPr lang="en-US" b="1" dirty="0"/>
          </a:p>
        </p:txBody>
      </p:sp>
      <p:sp>
        <p:nvSpPr>
          <p:cNvPr id="7" name="Rounded Rectangle 6"/>
          <p:cNvSpPr/>
          <p:nvPr/>
        </p:nvSpPr>
        <p:spPr>
          <a:xfrm>
            <a:off x="4826573" y="1673130"/>
            <a:ext cx="3063393" cy="809898"/>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Closing the deployment phase</a:t>
            </a:r>
          </a:p>
        </p:txBody>
      </p:sp>
      <p:sp>
        <p:nvSpPr>
          <p:cNvPr id="8" name="Up Arrow 7"/>
          <p:cNvSpPr/>
          <p:nvPr/>
        </p:nvSpPr>
        <p:spPr>
          <a:xfrm>
            <a:off x="4180114" y="5327461"/>
            <a:ext cx="267941" cy="622669"/>
          </a:xfrm>
          <a:prstGeom prst="upArrow">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 name="Up Arrow 8"/>
          <p:cNvSpPr/>
          <p:nvPr/>
        </p:nvSpPr>
        <p:spPr>
          <a:xfrm>
            <a:off x="4677947" y="3870954"/>
            <a:ext cx="267941" cy="622669"/>
          </a:xfrm>
          <a:prstGeom prst="upArrow">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Up Arrow 9"/>
          <p:cNvSpPr/>
          <p:nvPr/>
        </p:nvSpPr>
        <p:spPr>
          <a:xfrm>
            <a:off x="5630091" y="2483028"/>
            <a:ext cx="267941" cy="581121"/>
          </a:xfrm>
          <a:prstGeom prst="upArrow">
            <a:avLst/>
          </a:prstGeom>
          <a:solidFill>
            <a:srgbClr val="00B0F0"/>
          </a:solid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1115733" y="1504403"/>
            <a:ext cx="2522424" cy="2308324"/>
          </a:xfrm>
          <a:prstGeom prst="rect">
            <a:avLst/>
          </a:prstGeom>
        </p:spPr>
        <p:txBody>
          <a:bodyPr wrap="square">
            <a:spAutoFit/>
          </a:bodyPr>
          <a:lstStyle/>
          <a:p>
            <a:r>
              <a:rPr lang="en-US" dirty="0"/>
              <a:t>There are various phases of the deployment process the project team must follow to ensure the code and technology deploy appropriately. </a:t>
            </a:r>
          </a:p>
        </p:txBody>
      </p:sp>
    </p:spTree>
    <p:extLst>
      <p:ext uri="{BB962C8B-B14F-4D97-AF65-F5344CB8AC3E}">
        <p14:creationId xmlns:p14="http://schemas.microsoft.com/office/powerpoint/2010/main" val="8051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and Procedures</a:t>
            </a:r>
            <a:br>
              <a:rPr lang="en-US" b="1" dirty="0"/>
            </a:br>
            <a:endParaRPr lang="en-US" dirty="0"/>
          </a:p>
        </p:txBody>
      </p:sp>
      <p:sp>
        <p:nvSpPr>
          <p:cNvPr id="3" name="Content Placeholder 2"/>
          <p:cNvSpPr>
            <a:spLocks noGrp="1"/>
          </p:cNvSpPr>
          <p:nvPr>
            <p:ph idx="1"/>
          </p:nvPr>
        </p:nvSpPr>
        <p:spPr>
          <a:xfrm>
            <a:off x="1942415" y="2133600"/>
            <a:ext cx="6591985" cy="4724400"/>
          </a:xfrm>
        </p:spPr>
        <p:txBody>
          <a:bodyPr>
            <a:normAutofit/>
          </a:bodyPr>
          <a:lstStyle/>
          <a:p>
            <a:r>
              <a:rPr lang="en-US" dirty="0" smtClean="0"/>
              <a:t>In </a:t>
            </a:r>
            <a:r>
              <a:rPr lang="en-US" dirty="0"/>
              <a:t>the </a:t>
            </a:r>
            <a:r>
              <a:rPr lang="en-US" b="1" dirty="0"/>
              <a:t>preparation and procedures phase</a:t>
            </a:r>
            <a:r>
              <a:rPr lang="en-US" dirty="0"/>
              <a:t>, the project team installs the software and conducts another test to ensure successful installation. </a:t>
            </a:r>
            <a:endParaRPr lang="en-US" dirty="0" smtClean="0"/>
          </a:p>
          <a:p>
            <a:r>
              <a:rPr lang="en-US" dirty="0" smtClean="0"/>
              <a:t>Once </a:t>
            </a:r>
            <a:r>
              <a:rPr lang="en-US" dirty="0"/>
              <a:t>the installation is complete, the project team creates operating procedures, which include instructions for how the software should work in the information technology environment. </a:t>
            </a:r>
            <a:endParaRPr lang="en-US" dirty="0" smtClean="0"/>
          </a:p>
          <a:p>
            <a:r>
              <a:rPr lang="en-US" dirty="0" smtClean="0"/>
              <a:t>If </a:t>
            </a:r>
            <a:r>
              <a:rPr lang="en-US" dirty="0"/>
              <a:t>there are issues with system functionality, the operating instructions also provide a mitigation plan to help the end user repair the issue. </a:t>
            </a:r>
          </a:p>
        </p:txBody>
      </p:sp>
    </p:spTree>
    <p:extLst>
      <p:ext uri="{BB962C8B-B14F-4D97-AF65-F5344CB8AC3E}">
        <p14:creationId xmlns:p14="http://schemas.microsoft.com/office/powerpoint/2010/main" val="30512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Deployment</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Under </a:t>
            </a:r>
            <a:r>
              <a:rPr lang="en-US" dirty="0"/>
              <a:t>the </a:t>
            </a:r>
            <a:r>
              <a:rPr lang="en-US" b="1" dirty="0"/>
              <a:t>product deployment phase</a:t>
            </a:r>
            <a:r>
              <a:rPr lang="en-US" dirty="0"/>
              <a:t>, the project team implements the programming and coding to each system location</a:t>
            </a:r>
            <a:r>
              <a:rPr lang="en-US" dirty="0" smtClean="0"/>
              <a:t>.</a:t>
            </a:r>
          </a:p>
          <a:p>
            <a:endParaRPr lang="en-US" dirty="0" smtClean="0"/>
          </a:p>
          <a:p>
            <a:r>
              <a:rPr lang="en-US" dirty="0" smtClean="0"/>
              <a:t> </a:t>
            </a:r>
            <a:r>
              <a:rPr lang="en-US" dirty="0"/>
              <a:t>For example, say a company has two regional worksites in </a:t>
            </a:r>
            <a:r>
              <a:rPr lang="en-US" dirty="0" smtClean="0"/>
              <a:t>Karachi </a:t>
            </a:r>
            <a:r>
              <a:rPr lang="en-US" dirty="0"/>
              <a:t>and </a:t>
            </a:r>
            <a:r>
              <a:rPr lang="en-US" dirty="0" smtClean="0"/>
              <a:t>Islamabad </a:t>
            </a:r>
            <a:r>
              <a:rPr lang="en-US" dirty="0"/>
              <a:t>and over 5,000 computer systems. The deployment phase includes pushing the program and coding to each regional site and each computer system. </a:t>
            </a:r>
          </a:p>
          <a:p>
            <a:endParaRPr lang="en-US" dirty="0"/>
          </a:p>
        </p:txBody>
      </p:sp>
    </p:spTree>
    <p:extLst>
      <p:ext uri="{BB962C8B-B14F-4D97-AF65-F5344CB8AC3E}">
        <p14:creationId xmlns:p14="http://schemas.microsoft.com/office/powerpoint/2010/main" val="297661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Ownership Transfer</a:t>
            </a:r>
            <a:br>
              <a:rPr lang="en-US" b="1" dirty="0"/>
            </a:br>
            <a:endParaRPr lang="en-US" dirty="0"/>
          </a:p>
        </p:txBody>
      </p:sp>
      <p:sp>
        <p:nvSpPr>
          <p:cNvPr id="3" name="Content Placeholder 2"/>
          <p:cNvSpPr>
            <a:spLocks noGrp="1"/>
          </p:cNvSpPr>
          <p:nvPr>
            <p:ph idx="1"/>
          </p:nvPr>
        </p:nvSpPr>
        <p:spPr/>
        <p:txBody>
          <a:bodyPr/>
          <a:lstStyle/>
          <a:p>
            <a:r>
              <a:rPr lang="en-US" dirty="0" smtClean="0"/>
              <a:t>Once </a:t>
            </a:r>
            <a:r>
              <a:rPr lang="en-US" dirty="0"/>
              <a:t>the program and code deploy to each system, the project team's work is complete. </a:t>
            </a:r>
            <a:endParaRPr lang="en-US" dirty="0" smtClean="0"/>
          </a:p>
          <a:p>
            <a:endParaRPr lang="en-US" dirty="0" smtClean="0"/>
          </a:p>
          <a:p>
            <a:r>
              <a:rPr lang="en-US" dirty="0" smtClean="0"/>
              <a:t>They </a:t>
            </a:r>
            <a:r>
              <a:rPr lang="en-US" dirty="0"/>
              <a:t>can </a:t>
            </a:r>
            <a:r>
              <a:rPr lang="en-US" b="1" dirty="0"/>
              <a:t>transfer ownership</a:t>
            </a:r>
            <a:r>
              <a:rPr lang="en-US" dirty="0"/>
              <a:t> to the </a:t>
            </a:r>
            <a:r>
              <a:rPr lang="en-US" dirty="0" smtClean="0"/>
              <a:t>maintenance team </a:t>
            </a:r>
            <a:r>
              <a:rPr lang="en-US" dirty="0"/>
              <a:t>who is now responsible for maintaining the system functionality. </a:t>
            </a:r>
            <a:endParaRPr lang="en-US" dirty="0" smtClean="0"/>
          </a:p>
          <a:p>
            <a:endParaRPr lang="en-US" dirty="0"/>
          </a:p>
          <a:p>
            <a:r>
              <a:rPr lang="en-US" dirty="0" smtClean="0"/>
              <a:t>The </a:t>
            </a:r>
            <a:r>
              <a:rPr lang="en-US" dirty="0"/>
              <a:t>project team transfers ownership of the program and code, along with all operating procedures, to the maintenance </a:t>
            </a:r>
            <a:r>
              <a:rPr lang="en-US" dirty="0" smtClean="0"/>
              <a:t>team. </a:t>
            </a:r>
            <a:endParaRPr lang="en-US" dirty="0"/>
          </a:p>
          <a:p>
            <a:endParaRPr lang="en-US" dirty="0"/>
          </a:p>
        </p:txBody>
      </p:sp>
    </p:spTree>
    <p:extLst>
      <p:ext uri="{BB962C8B-B14F-4D97-AF65-F5344CB8AC3E}">
        <p14:creationId xmlns:p14="http://schemas.microsoft.com/office/powerpoint/2010/main" val="71186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Closing the deployment phase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After successful deployment of software and transfer ownership of software to maintenance team, the phase of deployment is closed.</a:t>
            </a:r>
          </a:p>
          <a:p>
            <a:endParaRPr lang="en-US" dirty="0"/>
          </a:p>
          <a:p>
            <a:r>
              <a:rPr lang="en-US" dirty="0" smtClean="0"/>
              <a:t>After Deployment next phase is software evolution and maintenance. </a:t>
            </a:r>
            <a:endParaRPr lang="en-US" dirty="0"/>
          </a:p>
        </p:txBody>
      </p:sp>
    </p:spTree>
    <p:extLst>
      <p:ext uri="{BB962C8B-B14F-4D97-AF65-F5344CB8AC3E}">
        <p14:creationId xmlns:p14="http://schemas.microsoft.com/office/powerpoint/2010/main" val="27133033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7492</TotalTime>
  <Words>939</Words>
  <Application>Microsoft Office PowerPoint</Application>
  <PresentationFormat>On-screen Show (4:3)</PresentationFormat>
  <Paragraphs>116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Wisp</vt:lpstr>
      <vt:lpstr>Software Evolution</vt:lpstr>
      <vt:lpstr>Deployment</vt:lpstr>
      <vt:lpstr>Deployment </vt:lpstr>
      <vt:lpstr>Deployment</vt:lpstr>
      <vt:lpstr>Phases of Deployment</vt:lpstr>
      <vt:lpstr>Preparation and Procedures </vt:lpstr>
      <vt:lpstr>Product Deployment </vt:lpstr>
      <vt:lpstr>Ownership Transfer </vt:lpstr>
      <vt:lpstr>Closing the deployment phase </vt:lpstr>
      <vt:lpstr>Software Evolution and Maintenance</vt:lpstr>
      <vt:lpstr>Software Evolution</vt:lpstr>
      <vt:lpstr>Software Evolution</vt:lpstr>
      <vt:lpstr>Lehman’s Law of Software Evolution</vt:lpstr>
      <vt:lpstr>Lehman’s Law of Software Evolution</vt:lpstr>
      <vt:lpstr>Software Maintenance</vt:lpstr>
      <vt:lpstr>Software Maintenance </vt:lpstr>
      <vt:lpstr>Causes of Maintenance</vt:lpstr>
      <vt:lpstr>Distribution of Maintenance Efforts</vt:lpstr>
      <vt:lpstr>Type of Maintenance</vt:lpstr>
      <vt:lpstr>Type of Maintenance</vt:lpstr>
      <vt:lpstr>Distribution of Type of Maintenance</vt:lpstr>
      <vt:lpstr>Maintenance Cost</vt:lpstr>
      <vt:lpstr>Maintenance Cost Factors</vt:lpstr>
      <vt:lpstr>Problem Facing by Maintainers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Sania Yousuf</dc:creator>
  <cp:lastModifiedBy>Sania Yousuf</cp:lastModifiedBy>
  <cp:revision>117</cp:revision>
  <dcterms:created xsi:type="dcterms:W3CDTF">2011-01-21T15:00:27Z</dcterms:created>
  <dcterms:modified xsi:type="dcterms:W3CDTF">2020-04-14T06:51:42Z</dcterms:modified>
</cp:coreProperties>
</file>