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7" r:id="rId2"/>
    <p:sldId id="309" r:id="rId3"/>
    <p:sldId id="310" r:id="rId4"/>
    <p:sldId id="311" r:id="rId5"/>
    <p:sldId id="312" r:id="rId6"/>
    <p:sldId id="313" r:id="rId7"/>
    <p:sldId id="314" r:id="rId8"/>
    <p:sldId id="322" r:id="rId9"/>
    <p:sldId id="323" r:id="rId10"/>
    <p:sldId id="324" r:id="rId11"/>
    <p:sldId id="321" r:id="rId12"/>
    <p:sldId id="316" r:id="rId13"/>
    <p:sldId id="317" r:id="rId14"/>
    <p:sldId id="318" r:id="rId15"/>
    <p:sldId id="326" r:id="rId16"/>
    <p:sldId id="319" r:id="rId17"/>
    <p:sldId id="320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>
      <p:cViewPr varScale="1">
        <p:scale>
          <a:sx n="49" d="100"/>
          <a:sy n="49" d="100"/>
        </p:scale>
        <p:origin x="149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0100" y="2775711"/>
            <a:ext cx="5060950" cy="5856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5100" y="2770123"/>
            <a:ext cx="5226050" cy="551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51000" y="762000"/>
            <a:ext cx="9664700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400" y="357631"/>
            <a:ext cx="6339840" cy="770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2395220"/>
            <a:ext cx="10084435" cy="4213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500" y="9116528"/>
            <a:ext cx="304800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C6963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://www.refactoring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4953000" y="520700"/>
              <a:ext cx="3060700" cy="63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7500" y="1231900"/>
              <a:ext cx="9829800" cy="63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7500" y="357631"/>
            <a:ext cx="9836785" cy="1481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715" algn="ctr">
              <a:lnSpc>
                <a:spcPts val="5710"/>
              </a:lnSpc>
              <a:spcBef>
                <a:spcPts val="135"/>
              </a:spcBef>
            </a:pPr>
            <a:r>
              <a:rPr spc="-10" dirty="0"/>
              <a:t>Refactoring:</a:t>
            </a:r>
          </a:p>
          <a:p>
            <a:pPr algn="ctr">
              <a:lnSpc>
                <a:spcPts val="5710"/>
              </a:lnSpc>
              <a:tabLst>
                <a:tab pos="6301740" algn="l"/>
              </a:tabLst>
            </a:pPr>
            <a:r>
              <a:rPr spc="5" dirty="0"/>
              <a:t>Improving </a:t>
            </a:r>
            <a:r>
              <a:rPr spc="75" dirty="0"/>
              <a:t>the</a:t>
            </a:r>
            <a:r>
              <a:rPr spc="15" dirty="0"/>
              <a:t> </a:t>
            </a:r>
            <a:r>
              <a:rPr spc="-30" dirty="0"/>
              <a:t>Design</a:t>
            </a:r>
            <a:r>
              <a:rPr spc="10" dirty="0"/>
              <a:t> </a:t>
            </a:r>
            <a:r>
              <a:rPr spc="-140" dirty="0"/>
              <a:t>of	</a:t>
            </a:r>
            <a:r>
              <a:rPr spc="-50" dirty="0"/>
              <a:t>Existing</a:t>
            </a:r>
            <a:r>
              <a:rPr spc="-75" dirty="0"/>
              <a:t> </a:t>
            </a:r>
            <a:r>
              <a:rPr spc="95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0100" y="2782823"/>
            <a:ext cx="8374380" cy="491673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1435100">
              <a:lnSpc>
                <a:spcPts val="3100"/>
              </a:lnSpc>
              <a:spcBef>
                <a:spcPts val="305"/>
              </a:spcBef>
              <a:tabLst>
                <a:tab pos="1106805" algn="l"/>
              </a:tabLst>
            </a:pPr>
            <a:r>
              <a:rPr sz="2650" spc="130" dirty="0">
                <a:solidFill>
                  <a:srgbClr val="6C6963"/>
                </a:solidFill>
                <a:latin typeface="Times New Roman"/>
                <a:cs typeface="Times New Roman"/>
              </a:rPr>
              <a:t>One</a:t>
            </a:r>
            <a:r>
              <a:rPr sz="265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-7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2650" spc="50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2650" spc="-5" dirty="0">
                <a:solidFill>
                  <a:srgbClr val="6C6963"/>
                </a:solidFill>
                <a:latin typeface="Times New Roman"/>
                <a:cs typeface="Times New Roman"/>
              </a:rPr>
              <a:t>best </a:t>
            </a:r>
            <a:r>
              <a:rPr sz="2650" spc="-10" dirty="0">
                <a:solidFill>
                  <a:srgbClr val="6C6963"/>
                </a:solidFill>
                <a:latin typeface="Times New Roman"/>
                <a:cs typeface="Times New Roman"/>
              </a:rPr>
              <a:t>references </a:t>
            </a:r>
            <a:r>
              <a:rPr sz="2650" spc="60" dirty="0">
                <a:solidFill>
                  <a:srgbClr val="6C6963"/>
                </a:solidFill>
                <a:latin typeface="Times New Roman"/>
                <a:cs typeface="Times New Roman"/>
              </a:rPr>
              <a:t>on </a:t>
            </a:r>
            <a:r>
              <a:rPr sz="2650" spc="-25" dirty="0">
                <a:solidFill>
                  <a:srgbClr val="6C6963"/>
                </a:solidFill>
                <a:latin typeface="Times New Roman"/>
                <a:cs typeface="Times New Roman"/>
              </a:rPr>
              <a:t>software</a:t>
            </a:r>
            <a:r>
              <a:rPr sz="2650" spc="-12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6C6963"/>
                </a:solidFill>
                <a:latin typeface="Times New Roman"/>
                <a:cs typeface="Times New Roman"/>
              </a:rPr>
              <a:t>refactoring,  </a:t>
            </a:r>
            <a:r>
              <a:rPr sz="2650" spc="-5" dirty="0">
                <a:solidFill>
                  <a:srgbClr val="6C6963"/>
                </a:solidFill>
                <a:latin typeface="Times New Roman"/>
                <a:cs typeface="Times New Roman"/>
              </a:rPr>
              <a:t>with </a:t>
            </a:r>
            <a:r>
              <a:rPr sz="2650" spc="-25" dirty="0">
                <a:solidFill>
                  <a:srgbClr val="6C6963"/>
                </a:solidFill>
                <a:latin typeface="Times New Roman"/>
                <a:cs typeface="Times New Roman"/>
              </a:rPr>
              <a:t>illustrative </a:t>
            </a:r>
            <a:r>
              <a:rPr sz="2650" spc="-10" dirty="0">
                <a:solidFill>
                  <a:srgbClr val="6C6963"/>
                </a:solidFill>
                <a:latin typeface="Times New Roman"/>
                <a:cs typeface="Times New Roman"/>
              </a:rPr>
              <a:t>examples </a:t>
            </a:r>
            <a:r>
              <a:rPr sz="2650" spc="15" dirty="0">
                <a:solidFill>
                  <a:srgbClr val="6C6963"/>
                </a:solidFill>
                <a:latin typeface="Times New Roman"/>
                <a:cs typeface="Times New Roman"/>
              </a:rPr>
              <a:t>in</a:t>
            </a:r>
            <a:r>
              <a:rPr sz="2650" spc="6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6C6963"/>
                </a:solidFill>
                <a:latin typeface="Times New Roman"/>
                <a:cs typeface="Times New Roman"/>
              </a:rPr>
              <a:t>Java:</a:t>
            </a:r>
            <a:endParaRPr sz="2650" dirty="0">
              <a:latin typeface="Times New Roman"/>
              <a:cs typeface="Times New Roman"/>
            </a:endParaRPr>
          </a:p>
          <a:p>
            <a:pPr marL="469900">
              <a:lnSpc>
                <a:spcPts val="3140"/>
              </a:lnSpc>
              <a:spcBef>
                <a:spcPts val="2530"/>
              </a:spcBef>
              <a:tabLst>
                <a:tab pos="4838065" algn="l"/>
              </a:tabLst>
            </a:pPr>
            <a:r>
              <a:rPr sz="2650" i="1" spc="-210" dirty="0">
                <a:solidFill>
                  <a:srgbClr val="6C6963"/>
                </a:solidFill>
                <a:latin typeface="Times New Roman"/>
                <a:cs typeface="Times New Roman"/>
              </a:rPr>
              <a:t>Refactoring:  Improving  </a:t>
            </a:r>
            <a:r>
              <a:rPr sz="2650" i="1" spc="-225" dirty="0">
                <a:solidFill>
                  <a:srgbClr val="6C6963"/>
                </a:solidFill>
                <a:latin typeface="Times New Roman"/>
                <a:cs typeface="Times New Roman"/>
              </a:rPr>
              <a:t>the</a:t>
            </a:r>
            <a:r>
              <a:rPr sz="2650" i="1" spc="-44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i="1" spc="-220" dirty="0">
                <a:solidFill>
                  <a:srgbClr val="6C6963"/>
                </a:solidFill>
                <a:latin typeface="Times New Roman"/>
                <a:cs typeface="Times New Roman"/>
              </a:rPr>
              <a:t>Design</a:t>
            </a:r>
            <a:r>
              <a:rPr sz="2650" i="1" spc="2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i="1" spc="-21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2650" i="1" spc="-140" dirty="0">
                <a:solidFill>
                  <a:srgbClr val="6C6963"/>
                </a:solidFill>
                <a:latin typeface="Times New Roman"/>
                <a:cs typeface="Times New Roman"/>
              </a:rPr>
              <a:t>Existing</a:t>
            </a:r>
            <a:r>
              <a:rPr sz="2650" i="1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i="1" spc="-229" dirty="0">
                <a:solidFill>
                  <a:srgbClr val="6C6963"/>
                </a:solidFill>
                <a:latin typeface="Times New Roman"/>
                <a:cs typeface="Times New Roman"/>
              </a:rPr>
              <a:t>Code.</a:t>
            </a:r>
            <a:endParaRPr sz="2650" dirty="0">
              <a:latin typeface="Times New Roman"/>
              <a:cs typeface="Times New Roman"/>
            </a:endParaRPr>
          </a:p>
          <a:p>
            <a:pPr marL="469900">
              <a:lnSpc>
                <a:spcPts val="3140"/>
              </a:lnSpc>
            </a:pPr>
            <a:r>
              <a:rPr sz="2650" spc="65" dirty="0">
                <a:solidFill>
                  <a:srgbClr val="6C6963"/>
                </a:solidFill>
                <a:latin typeface="Times New Roman"/>
                <a:cs typeface="Times New Roman"/>
              </a:rPr>
              <a:t>Martin </a:t>
            </a:r>
            <a:r>
              <a:rPr sz="2650" spc="-90" dirty="0">
                <a:solidFill>
                  <a:srgbClr val="6C6963"/>
                </a:solidFill>
                <a:latin typeface="Times New Roman"/>
                <a:cs typeface="Times New Roman"/>
              </a:rPr>
              <a:t>Fowler. </a:t>
            </a:r>
            <a:r>
              <a:rPr sz="2650" spc="-5" dirty="0">
                <a:solidFill>
                  <a:srgbClr val="6C6963"/>
                </a:solidFill>
                <a:latin typeface="Times New Roman"/>
                <a:cs typeface="Times New Roman"/>
              </a:rPr>
              <a:t>Addison </a:t>
            </a:r>
            <a:r>
              <a:rPr sz="2650" spc="-130" dirty="0">
                <a:solidFill>
                  <a:srgbClr val="6C6963"/>
                </a:solidFill>
                <a:latin typeface="Times New Roman"/>
                <a:cs typeface="Times New Roman"/>
              </a:rPr>
              <a:t>Wesley, </a:t>
            </a:r>
            <a:r>
              <a:rPr sz="2650" spc="15" dirty="0">
                <a:solidFill>
                  <a:srgbClr val="6C6963"/>
                </a:solidFill>
                <a:latin typeface="Times New Roman"/>
                <a:cs typeface="Times New Roman"/>
              </a:rPr>
              <a:t>2000. </a:t>
            </a:r>
            <a:r>
              <a:rPr sz="2650" spc="-10" dirty="0">
                <a:solidFill>
                  <a:srgbClr val="6C6963"/>
                </a:solidFill>
                <a:latin typeface="Times New Roman"/>
                <a:cs typeface="Times New Roman"/>
              </a:rPr>
              <a:t>ISBN:</a:t>
            </a:r>
            <a:r>
              <a:rPr sz="2650" spc="18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15" dirty="0">
                <a:solidFill>
                  <a:srgbClr val="6C6963"/>
                </a:solidFill>
                <a:latin typeface="Times New Roman"/>
                <a:cs typeface="Times New Roman"/>
              </a:rPr>
              <a:t>0201485672</a:t>
            </a:r>
            <a:endParaRPr sz="2650" dirty="0">
              <a:latin typeface="Times New Roman"/>
              <a:cs typeface="Times New Roman"/>
            </a:endParaRPr>
          </a:p>
          <a:p>
            <a:pPr marL="12700" marR="3836670" indent="457200">
              <a:lnSpc>
                <a:spcPct val="182400"/>
              </a:lnSpc>
              <a:tabLst>
                <a:tab pos="1822450" algn="l"/>
              </a:tabLst>
            </a:pPr>
            <a:r>
              <a:rPr sz="2650" spc="-10" dirty="0">
                <a:solidFill>
                  <a:srgbClr val="6C6963"/>
                </a:solidFill>
                <a:latin typeface="Times New Roman"/>
                <a:cs typeface="Times New Roman"/>
              </a:rPr>
              <a:t>See </a:t>
            </a:r>
            <a:r>
              <a:rPr sz="2650" spc="-35" dirty="0">
                <a:solidFill>
                  <a:srgbClr val="6C6963"/>
                </a:solidFill>
                <a:latin typeface="Times New Roman"/>
                <a:cs typeface="Times New Roman"/>
              </a:rPr>
              <a:t>also </a:t>
            </a:r>
            <a:r>
              <a:rPr sz="2650" u="heavy" spc="-35" dirty="0">
                <a:solidFill>
                  <a:srgbClr val="34A5DA"/>
                </a:solidFill>
                <a:uFill>
                  <a:solidFill>
                    <a:srgbClr val="34A5DA"/>
                  </a:solidFill>
                </a:uFill>
                <a:latin typeface="Times New Roman"/>
                <a:cs typeface="Times New Roman"/>
                <a:hlinkClick r:id="rId4"/>
              </a:rPr>
              <a:t>www.refactoring.com </a:t>
            </a:r>
            <a:r>
              <a:rPr sz="2650" spc="-35" dirty="0">
                <a:solidFill>
                  <a:srgbClr val="34A5DA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6C6963"/>
                </a:solidFill>
                <a:latin typeface="Times New Roman"/>
                <a:cs typeface="Times New Roman"/>
              </a:rPr>
              <a:t>Overview</a:t>
            </a:r>
            <a:r>
              <a:rPr sz="2650" spc="1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-7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2650" spc="-15" dirty="0">
                <a:solidFill>
                  <a:srgbClr val="6C6963"/>
                </a:solidFill>
                <a:latin typeface="Times New Roman"/>
                <a:cs typeface="Times New Roman"/>
              </a:rPr>
              <a:t>this</a:t>
            </a:r>
            <a:r>
              <a:rPr sz="265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25" dirty="0">
                <a:solidFill>
                  <a:srgbClr val="6C6963"/>
                </a:solidFill>
                <a:latin typeface="Times New Roman"/>
                <a:cs typeface="Times New Roman"/>
              </a:rPr>
              <a:t>presentation</a:t>
            </a:r>
            <a:endParaRPr sz="2650" dirty="0">
              <a:latin typeface="Times New Roman"/>
              <a:cs typeface="Times New Roman"/>
            </a:endParaRPr>
          </a:p>
          <a:p>
            <a:pPr marL="948690" indent="-403225">
              <a:lnSpc>
                <a:spcPct val="100000"/>
              </a:lnSpc>
              <a:spcBef>
                <a:spcPts val="2620"/>
              </a:spcBef>
              <a:buAutoNum type="alphaUcPeriod"/>
              <a:tabLst>
                <a:tab pos="949325" algn="l"/>
              </a:tabLst>
            </a:pPr>
            <a:r>
              <a:rPr sz="2650" spc="5" dirty="0">
                <a:solidFill>
                  <a:srgbClr val="6C6963"/>
                </a:solidFill>
                <a:latin typeface="Times New Roman"/>
                <a:cs typeface="Times New Roman"/>
              </a:rPr>
              <a:t>Refactoring</a:t>
            </a:r>
            <a:r>
              <a:rPr sz="265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-35" dirty="0">
                <a:solidFill>
                  <a:srgbClr val="6C6963"/>
                </a:solidFill>
                <a:latin typeface="Times New Roman"/>
                <a:cs typeface="Times New Roman"/>
              </a:rPr>
              <a:t>basics</a:t>
            </a:r>
            <a:endParaRPr sz="2650" dirty="0">
              <a:latin typeface="Times New Roman"/>
              <a:cs typeface="Times New Roman"/>
            </a:endParaRPr>
          </a:p>
          <a:p>
            <a:pPr marL="923290" indent="-377825">
              <a:lnSpc>
                <a:spcPct val="100000"/>
              </a:lnSpc>
              <a:spcBef>
                <a:spcPts val="2620"/>
              </a:spcBef>
              <a:buAutoNum type="alphaUcPeriod"/>
              <a:tabLst>
                <a:tab pos="923925" algn="l"/>
                <a:tab pos="2860675" algn="l"/>
              </a:tabLst>
            </a:pPr>
            <a:r>
              <a:rPr sz="2650" spc="5" dirty="0">
                <a:solidFill>
                  <a:srgbClr val="6C6963"/>
                </a:solidFill>
                <a:latin typeface="Times New Roman"/>
                <a:cs typeface="Times New Roman"/>
              </a:rPr>
              <a:t>Categories</a:t>
            </a:r>
            <a:r>
              <a:rPr sz="2650" spc="2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650" spc="-7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2650" spc="5" dirty="0" smtClean="0">
                <a:solidFill>
                  <a:srgbClr val="6C6963"/>
                </a:solidFill>
                <a:latin typeface="Times New Roman"/>
                <a:cs typeface="Times New Roman"/>
              </a:rPr>
              <a:t>refactoring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42500" y="5981700"/>
            <a:ext cx="2286000" cy="293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58700" y="9093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C6963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30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3900" y="1068832"/>
            <a:ext cx="648144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910257" y="-34047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l="20718" t="34375" r="21889" b="27084"/>
          <a:stretch/>
        </p:blipFill>
        <p:spPr>
          <a:xfrm>
            <a:off x="1244600" y="2387219"/>
            <a:ext cx="9829800" cy="66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3900" y="1068832"/>
            <a:ext cx="648144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969000" y="-34047"/>
            <a:ext cx="7017425" cy="5646635"/>
            <a:chOff x="5987374" y="0"/>
            <a:chExt cx="7017425" cy="5646635"/>
          </a:xfrm>
        </p:grpSpPr>
        <p:sp>
          <p:nvSpPr>
            <p:cNvPr id="81" name="object 81"/>
            <p:cNvSpPr/>
            <p:nvPr/>
          </p:nvSpPr>
          <p:spPr>
            <a:xfrm>
              <a:off x="5987374" y="5221820"/>
              <a:ext cx="901065" cy="424815"/>
            </a:xfrm>
            <a:custGeom>
              <a:avLst/>
              <a:gdLst/>
              <a:ahLst/>
              <a:cxnLst/>
              <a:rect l="l" t="t" r="r" b="b"/>
              <a:pathLst>
                <a:path w="901065" h="424814">
                  <a:moveTo>
                    <a:pt x="584123" y="0"/>
                  </a:moveTo>
                  <a:lnTo>
                    <a:pt x="584123" y="106108"/>
                  </a:lnTo>
                  <a:lnTo>
                    <a:pt x="0" y="106108"/>
                  </a:lnTo>
                  <a:lnTo>
                    <a:pt x="0" y="318338"/>
                  </a:lnTo>
                  <a:lnTo>
                    <a:pt x="584123" y="318338"/>
                  </a:lnTo>
                  <a:lnTo>
                    <a:pt x="584123" y="424459"/>
                  </a:lnTo>
                  <a:lnTo>
                    <a:pt x="900849" y="212229"/>
                  </a:lnTo>
                  <a:lnTo>
                    <a:pt x="584123" y="0"/>
                  </a:lnTo>
                  <a:close/>
                </a:path>
              </a:pathLst>
            </a:custGeom>
            <a:solidFill>
              <a:srgbClr val="00A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87374" y="5221820"/>
              <a:ext cx="901065" cy="424815"/>
            </a:xfrm>
            <a:custGeom>
              <a:avLst/>
              <a:gdLst/>
              <a:ahLst/>
              <a:cxnLst/>
              <a:rect l="l" t="t" r="r" b="b"/>
              <a:pathLst>
                <a:path w="901065" h="424814">
                  <a:moveTo>
                    <a:pt x="584117" y="318347"/>
                  </a:moveTo>
                  <a:lnTo>
                    <a:pt x="584117" y="424461"/>
                  </a:lnTo>
                  <a:lnTo>
                    <a:pt x="900852" y="212230"/>
                  </a:lnTo>
                  <a:lnTo>
                    <a:pt x="584117" y="0"/>
                  </a:lnTo>
                  <a:lnTo>
                    <a:pt x="584117" y="106115"/>
                  </a:lnTo>
                  <a:lnTo>
                    <a:pt x="0" y="106115"/>
                  </a:lnTo>
                  <a:lnTo>
                    <a:pt x="0" y="318347"/>
                  </a:lnTo>
                  <a:lnTo>
                    <a:pt x="584117" y="3183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28631" y="0"/>
              <a:ext cx="2076168" cy="18245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5"/>
          <a:srcRect l="29502" t="18751" r="28917" b="6250"/>
          <a:stretch/>
        </p:blipFill>
        <p:spPr>
          <a:xfrm>
            <a:off x="622299" y="2845069"/>
            <a:ext cx="5118101" cy="5486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6"/>
          <a:srcRect l="20718" t="34375" r="21889" b="27084"/>
          <a:stretch/>
        </p:blipFill>
        <p:spPr>
          <a:xfrm>
            <a:off x="6870066" y="3276600"/>
            <a:ext cx="581723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4025900" y="1231900"/>
            <a:ext cx="49784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1068832"/>
            <a:ext cx="11392535" cy="7073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258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2. </a:t>
            </a:r>
            <a:r>
              <a:rPr sz="4850" spc="50" dirty="0">
                <a:solidFill>
                  <a:srgbClr val="6C6963"/>
                </a:solidFill>
                <a:latin typeface="Times New Roman"/>
                <a:cs typeface="Times New Roman"/>
              </a:rPr>
              <a:t>Extract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hierarchy</a:t>
            </a:r>
            <a:endParaRPr sz="4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4000" b="1" spc="40" dirty="0">
                <a:solidFill>
                  <a:srgbClr val="6C6963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  <a:p>
            <a:pPr marL="469900" marR="5080">
              <a:lnSpc>
                <a:spcPts val="4600"/>
              </a:lnSpc>
              <a:spcBef>
                <a:spcPts val="4120"/>
              </a:spcBef>
            </a:pPr>
            <a:r>
              <a:rPr sz="4000" spc="-15" dirty="0">
                <a:solidFill>
                  <a:srgbClr val="6C6963"/>
                </a:solidFill>
                <a:latin typeface="Times New Roman"/>
                <a:cs typeface="Times New Roman"/>
              </a:rPr>
              <a:t>An </a:t>
            </a:r>
            <a:r>
              <a:rPr sz="4000" spc="-55" dirty="0">
                <a:solidFill>
                  <a:srgbClr val="6C6963"/>
                </a:solidFill>
                <a:latin typeface="Times New Roman"/>
                <a:cs typeface="Times New Roman"/>
              </a:rPr>
              <a:t>overly-complex </a:t>
            </a:r>
            <a:r>
              <a:rPr sz="4000" spc="-105" dirty="0">
                <a:solidFill>
                  <a:srgbClr val="6C6963"/>
                </a:solidFill>
                <a:latin typeface="Times New Roman"/>
                <a:cs typeface="Times New Roman"/>
              </a:rPr>
              <a:t>class </a:t>
            </a:r>
            <a:r>
              <a:rPr sz="4000" spc="85" dirty="0">
                <a:solidFill>
                  <a:srgbClr val="6C6963"/>
                </a:solidFill>
                <a:latin typeface="Times New Roman"/>
                <a:cs typeface="Times New Roman"/>
              </a:rPr>
              <a:t>that </a:t>
            </a:r>
            <a:r>
              <a:rPr sz="4000" spc="-160" dirty="0">
                <a:solidFill>
                  <a:srgbClr val="6C6963"/>
                </a:solidFill>
                <a:latin typeface="Times New Roman"/>
                <a:cs typeface="Times New Roman"/>
              </a:rPr>
              <a:t>is </a:t>
            </a:r>
            <a:r>
              <a:rPr sz="4000" spc="5" dirty="0">
                <a:solidFill>
                  <a:srgbClr val="6C6963"/>
                </a:solidFill>
                <a:latin typeface="Times New Roman"/>
                <a:cs typeface="Times New Roman"/>
              </a:rPr>
              <a:t>doing </a:t>
            </a:r>
            <a:r>
              <a:rPr sz="4000" spc="30" dirty="0">
                <a:solidFill>
                  <a:srgbClr val="6C6963"/>
                </a:solidFill>
                <a:latin typeface="Times New Roman"/>
                <a:cs typeface="Times New Roman"/>
              </a:rPr>
              <a:t>too </a:t>
            </a:r>
            <a:r>
              <a:rPr sz="4000" spc="45" dirty="0">
                <a:solidFill>
                  <a:srgbClr val="6C6963"/>
                </a:solidFill>
                <a:latin typeface="Times New Roman"/>
                <a:cs typeface="Times New Roman"/>
              </a:rPr>
              <a:t>much </a:t>
            </a:r>
            <a:r>
              <a:rPr sz="4000" spc="-55" dirty="0">
                <a:solidFill>
                  <a:srgbClr val="6C6963"/>
                </a:solidFill>
                <a:latin typeface="Times New Roman"/>
                <a:cs typeface="Times New Roman"/>
              </a:rPr>
              <a:t>work,  </a:t>
            </a:r>
            <a:r>
              <a:rPr sz="4000" spc="65" dirty="0">
                <a:solidFill>
                  <a:srgbClr val="6C6963"/>
                </a:solidFill>
                <a:latin typeface="Times New Roman"/>
                <a:cs typeface="Times New Roman"/>
              </a:rPr>
              <a:t>at </a:t>
            </a:r>
            <a:r>
              <a:rPr sz="4000" spc="-40" dirty="0">
                <a:solidFill>
                  <a:srgbClr val="6C6963"/>
                </a:solidFill>
                <a:latin typeface="Times New Roman"/>
                <a:cs typeface="Times New Roman"/>
              </a:rPr>
              <a:t>least </a:t>
            </a:r>
            <a:r>
              <a:rPr sz="4000" spc="15" dirty="0">
                <a:solidFill>
                  <a:srgbClr val="6C6963"/>
                </a:solidFill>
                <a:latin typeface="Times New Roman"/>
                <a:cs typeface="Times New Roman"/>
              </a:rPr>
              <a:t>in </a:t>
            </a:r>
            <a:r>
              <a:rPr sz="4000" spc="100" dirty="0">
                <a:solidFill>
                  <a:srgbClr val="6C6963"/>
                </a:solidFill>
                <a:latin typeface="Times New Roman"/>
                <a:cs typeface="Times New Roman"/>
              </a:rPr>
              <a:t>part </a:t>
            </a:r>
            <a:r>
              <a:rPr sz="4000" spc="55" dirty="0">
                <a:solidFill>
                  <a:srgbClr val="6C6963"/>
                </a:solidFill>
                <a:latin typeface="Times New Roman"/>
                <a:cs typeface="Times New Roman"/>
              </a:rPr>
              <a:t>through </a:t>
            </a:r>
            <a:r>
              <a:rPr sz="4000" spc="30" dirty="0">
                <a:solidFill>
                  <a:srgbClr val="6C6963"/>
                </a:solidFill>
                <a:latin typeface="Times New Roman"/>
                <a:cs typeface="Times New Roman"/>
              </a:rPr>
              <a:t>many </a:t>
            </a:r>
            <a:r>
              <a:rPr sz="4000" spc="15" dirty="0">
                <a:solidFill>
                  <a:srgbClr val="6C6963"/>
                </a:solidFill>
                <a:latin typeface="Times New Roman"/>
                <a:cs typeface="Times New Roman"/>
              </a:rPr>
              <a:t>conditional</a:t>
            </a:r>
            <a:r>
              <a:rPr sz="4000" spc="-21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6C6963"/>
                </a:solidFill>
                <a:latin typeface="Times New Roman"/>
                <a:cs typeface="Times New Roman"/>
              </a:rPr>
              <a:t>statements.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4000" b="1" spc="-35" dirty="0">
                <a:solidFill>
                  <a:srgbClr val="6C6963"/>
                </a:solidFill>
                <a:latin typeface="Arial"/>
                <a:cs typeface="Arial"/>
              </a:rPr>
              <a:t>Solution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marL="469900" marR="1247140">
              <a:lnSpc>
                <a:spcPts val="4600"/>
              </a:lnSpc>
            </a:pPr>
            <a:r>
              <a:rPr sz="4000" spc="120" dirty="0">
                <a:solidFill>
                  <a:srgbClr val="6C6963"/>
                </a:solidFill>
                <a:latin typeface="Times New Roman"/>
                <a:cs typeface="Times New Roman"/>
              </a:rPr>
              <a:t>Turn </a:t>
            </a:r>
            <a:r>
              <a:rPr sz="4000" spc="-105" dirty="0">
                <a:solidFill>
                  <a:srgbClr val="6C6963"/>
                </a:solidFill>
                <a:latin typeface="Times New Roman"/>
                <a:cs typeface="Times New Roman"/>
              </a:rPr>
              <a:t>class </a:t>
            </a:r>
            <a:r>
              <a:rPr sz="4000" spc="25" dirty="0">
                <a:solidFill>
                  <a:srgbClr val="6C6963"/>
                </a:solidFill>
                <a:latin typeface="Times New Roman"/>
                <a:cs typeface="Times New Roman"/>
              </a:rPr>
              <a:t>into </a:t>
            </a:r>
            <a:r>
              <a:rPr sz="4000" spc="110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4000" spc="10" dirty="0">
                <a:solidFill>
                  <a:srgbClr val="6C6963"/>
                </a:solidFill>
                <a:latin typeface="Times New Roman"/>
                <a:cs typeface="Times New Roman"/>
              </a:rPr>
              <a:t>hierarchy </a:t>
            </a:r>
            <a:r>
              <a:rPr sz="4000" dirty="0">
                <a:solidFill>
                  <a:srgbClr val="6C6963"/>
                </a:solidFill>
                <a:latin typeface="Times New Roman"/>
                <a:cs typeface="Times New Roman"/>
              </a:rPr>
              <a:t>where </a:t>
            </a:r>
            <a:r>
              <a:rPr sz="4000" spc="30" dirty="0">
                <a:solidFill>
                  <a:srgbClr val="6C6963"/>
                </a:solidFill>
                <a:latin typeface="Times New Roman"/>
                <a:cs typeface="Times New Roman"/>
              </a:rPr>
              <a:t>each</a:t>
            </a:r>
            <a:r>
              <a:rPr sz="4000" spc="-12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000" spc="-70" dirty="0">
                <a:solidFill>
                  <a:srgbClr val="6C6963"/>
                </a:solidFill>
                <a:latin typeface="Times New Roman"/>
                <a:cs typeface="Times New Roman"/>
              </a:rPr>
              <a:t>subclass  </a:t>
            </a:r>
            <a:r>
              <a:rPr sz="4000" spc="5" dirty="0">
                <a:solidFill>
                  <a:srgbClr val="6C6963"/>
                </a:solidFill>
                <a:latin typeface="Times New Roman"/>
                <a:cs typeface="Times New Roman"/>
              </a:rPr>
              <a:t>represents </a:t>
            </a:r>
            <a:r>
              <a:rPr sz="4000" spc="110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4000" spc="-50" dirty="0">
                <a:solidFill>
                  <a:srgbClr val="6C6963"/>
                </a:solidFill>
                <a:latin typeface="Times New Roman"/>
                <a:cs typeface="Times New Roman"/>
              </a:rPr>
              <a:t>special</a:t>
            </a:r>
            <a:r>
              <a:rPr sz="4000" spc="-10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000" spc="-60" dirty="0">
                <a:solidFill>
                  <a:srgbClr val="6C6963"/>
                </a:solidFill>
                <a:latin typeface="Times New Roman"/>
                <a:cs typeface="Times New Roman"/>
              </a:rPr>
              <a:t>case.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8631" y="0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4025900" y="1231900"/>
            <a:ext cx="49784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13200" y="1068832"/>
            <a:ext cx="4970780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2. </a:t>
            </a:r>
            <a:r>
              <a:rPr sz="4850" spc="50" dirty="0">
                <a:solidFill>
                  <a:srgbClr val="6C6963"/>
                </a:solidFill>
                <a:latin typeface="Times New Roman"/>
                <a:cs typeface="Times New Roman"/>
              </a:rPr>
              <a:t>Extract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hierarchy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2382520"/>
            <a:ext cx="11116945" cy="6442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1" spc="-50" dirty="0">
                <a:solidFill>
                  <a:srgbClr val="6C6963"/>
                </a:solidFill>
                <a:latin typeface="Arial"/>
                <a:cs typeface="Arial"/>
              </a:rPr>
              <a:t>Approach</a:t>
            </a:r>
            <a:endParaRPr sz="2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60"/>
              </a:spcBef>
            </a:pPr>
            <a:r>
              <a:rPr sz="2950" spc="35" dirty="0">
                <a:solidFill>
                  <a:srgbClr val="6C6963"/>
                </a:solidFill>
                <a:latin typeface="Times New Roman"/>
                <a:cs typeface="Times New Roman"/>
              </a:rPr>
              <a:t>Create </a:t>
            </a:r>
            <a:r>
              <a:rPr sz="2950" spc="65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2950" spc="-65" dirty="0">
                <a:solidFill>
                  <a:srgbClr val="6C6963"/>
                </a:solidFill>
                <a:latin typeface="Times New Roman"/>
                <a:cs typeface="Times New Roman"/>
              </a:rPr>
              <a:t>subclass </a:t>
            </a:r>
            <a:r>
              <a:rPr sz="2950" spc="-45" dirty="0">
                <a:solidFill>
                  <a:srgbClr val="6C6963"/>
                </a:solidFill>
                <a:latin typeface="Times New Roman"/>
                <a:cs typeface="Times New Roman"/>
              </a:rPr>
              <a:t>for </a:t>
            </a:r>
            <a:r>
              <a:rPr sz="2950" spc="5" dirty="0">
                <a:solidFill>
                  <a:srgbClr val="6C6963"/>
                </a:solidFill>
                <a:latin typeface="Times New Roman"/>
                <a:cs typeface="Times New Roman"/>
              </a:rPr>
              <a:t>each </a:t>
            </a:r>
            <a:r>
              <a:rPr sz="2950" spc="-50" dirty="0">
                <a:solidFill>
                  <a:srgbClr val="6C6963"/>
                </a:solidFill>
                <a:latin typeface="Times New Roman"/>
                <a:cs typeface="Times New Roman"/>
              </a:rPr>
              <a:t>special</a:t>
            </a:r>
            <a:r>
              <a:rPr sz="2950" spc="-3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950" spc="-55" dirty="0">
                <a:solidFill>
                  <a:srgbClr val="6C6963"/>
                </a:solidFill>
                <a:latin typeface="Times New Roman"/>
                <a:cs typeface="Times New Roman"/>
              </a:rPr>
              <a:t>case.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469900" marR="5080">
              <a:lnSpc>
                <a:spcPts val="3300"/>
              </a:lnSpc>
              <a:tabLst>
                <a:tab pos="2215515" algn="l"/>
              </a:tabLst>
            </a:pPr>
            <a:r>
              <a:rPr sz="2950" spc="-20" dirty="0">
                <a:solidFill>
                  <a:srgbClr val="6C6963"/>
                </a:solidFill>
                <a:latin typeface="Times New Roman"/>
                <a:cs typeface="Times New Roman"/>
              </a:rPr>
              <a:t>Use</a:t>
            </a:r>
            <a:r>
              <a:rPr sz="295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6C6963"/>
                </a:solidFill>
                <a:latin typeface="Times New Roman"/>
                <a:cs typeface="Times New Roman"/>
              </a:rPr>
              <a:t>one</a:t>
            </a:r>
            <a:r>
              <a:rPr sz="295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950" spc="-10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2950" spc="30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2950" spc="-85" dirty="0">
                <a:solidFill>
                  <a:srgbClr val="6C6963"/>
                </a:solidFill>
                <a:latin typeface="Times New Roman"/>
                <a:cs typeface="Times New Roman"/>
              </a:rPr>
              <a:t>following </a:t>
            </a:r>
            <a:r>
              <a:rPr sz="2950" spc="-25" dirty="0">
                <a:solidFill>
                  <a:srgbClr val="6C6963"/>
                </a:solidFill>
                <a:latin typeface="Times New Roman"/>
                <a:cs typeface="Times New Roman"/>
              </a:rPr>
              <a:t>refactorings </a:t>
            </a:r>
            <a:r>
              <a:rPr sz="2950" spc="1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2950" spc="60" dirty="0">
                <a:solidFill>
                  <a:srgbClr val="6C6963"/>
                </a:solidFill>
                <a:latin typeface="Times New Roman"/>
                <a:cs typeface="Times New Roman"/>
              </a:rPr>
              <a:t>return </a:t>
            </a:r>
            <a:r>
              <a:rPr sz="2950" spc="30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2950" spc="25" dirty="0">
                <a:solidFill>
                  <a:srgbClr val="6C6963"/>
                </a:solidFill>
                <a:latin typeface="Times New Roman"/>
                <a:cs typeface="Times New Roman"/>
              </a:rPr>
              <a:t>appropriate </a:t>
            </a:r>
            <a:r>
              <a:rPr sz="2950" spc="-65" dirty="0">
                <a:solidFill>
                  <a:srgbClr val="6C6963"/>
                </a:solidFill>
                <a:latin typeface="Times New Roman"/>
                <a:cs typeface="Times New Roman"/>
              </a:rPr>
              <a:t>subclass  </a:t>
            </a:r>
            <a:r>
              <a:rPr sz="2950" spc="-45" dirty="0">
                <a:solidFill>
                  <a:srgbClr val="6C6963"/>
                </a:solidFill>
                <a:latin typeface="Times New Roman"/>
                <a:cs typeface="Times New Roman"/>
              </a:rPr>
              <a:t>for </a:t>
            </a:r>
            <a:r>
              <a:rPr sz="2950" spc="5" dirty="0">
                <a:solidFill>
                  <a:srgbClr val="6C6963"/>
                </a:solidFill>
                <a:latin typeface="Times New Roman"/>
                <a:cs typeface="Times New Roman"/>
              </a:rPr>
              <a:t>each</a:t>
            </a:r>
            <a:r>
              <a:rPr sz="2950" spc="3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950" spc="-10" dirty="0">
                <a:solidFill>
                  <a:srgbClr val="6C6963"/>
                </a:solidFill>
                <a:latin typeface="Times New Roman"/>
                <a:cs typeface="Times New Roman"/>
              </a:rPr>
              <a:t>variation:</a:t>
            </a:r>
            <a:endParaRPr sz="2950">
              <a:latin typeface="Times New Roman"/>
              <a:cs typeface="Times New Roman"/>
            </a:endParaRPr>
          </a:p>
          <a:p>
            <a:pPr marL="927100" marR="4180204">
              <a:lnSpc>
                <a:spcPts val="6200"/>
              </a:lnSpc>
              <a:spcBef>
                <a:spcPts val="580"/>
              </a:spcBef>
            </a:pP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replace </a:t>
            </a:r>
            <a:r>
              <a:rPr sz="2950" spc="5" dirty="0">
                <a:solidFill>
                  <a:srgbClr val="18679A"/>
                </a:solidFill>
                <a:latin typeface="Times New Roman"/>
                <a:cs typeface="Times New Roman"/>
              </a:rPr>
              <a:t>constructor </a:t>
            </a:r>
            <a:r>
              <a:rPr sz="2950" spc="-30" dirty="0">
                <a:solidFill>
                  <a:srgbClr val="18679A"/>
                </a:solidFill>
                <a:latin typeface="Times New Roman"/>
                <a:cs typeface="Times New Roman"/>
              </a:rPr>
              <a:t>with </a:t>
            </a:r>
            <a:r>
              <a:rPr sz="2950" spc="-25" dirty="0">
                <a:solidFill>
                  <a:srgbClr val="18679A"/>
                </a:solidFill>
                <a:latin typeface="Times New Roman"/>
                <a:cs typeface="Times New Roman"/>
              </a:rPr>
              <a:t>factory </a:t>
            </a:r>
            <a:r>
              <a:rPr sz="2950" spc="30" dirty="0">
                <a:solidFill>
                  <a:srgbClr val="18679A"/>
                </a:solidFill>
                <a:latin typeface="Times New Roman"/>
                <a:cs typeface="Times New Roman"/>
              </a:rPr>
              <a:t>method  </a:t>
            </a: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replace </a:t>
            </a:r>
            <a:r>
              <a:rPr sz="2950" spc="-15" dirty="0">
                <a:solidFill>
                  <a:srgbClr val="18679A"/>
                </a:solidFill>
                <a:latin typeface="Times New Roman"/>
                <a:cs typeface="Times New Roman"/>
              </a:rPr>
              <a:t>type </a:t>
            </a:r>
            <a:r>
              <a:rPr sz="2950" spc="-10" dirty="0">
                <a:solidFill>
                  <a:srgbClr val="18679A"/>
                </a:solidFill>
                <a:latin typeface="Times New Roman"/>
                <a:cs typeface="Times New Roman"/>
              </a:rPr>
              <a:t>code </a:t>
            </a:r>
            <a:r>
              <a:rPr sz="2950" spc="-30" dirty="0">
                <a:solidFill>
                  <a:srgbClr val="18679A"/>
                </a:solidFill>
                <a:latin typeface="Times New Roman"/>
                <a:cs typeface="Times New Roman"/>
              </a:rPr>
              <a:t>with</a:t>
            </a: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 </a:t>
            </a:r>
            <a:r>
              <a:rPr sz="2950" spc="-70" dirty="0">
                <a:solidFill>
                  <a:srgbClr val="18679A"/>
                </a:solidFill>
                <a:latin typeface="Times New Roman"/>
                <a:cs typeface="Times New Roman"/>
              </a:rPr>
              <a:t>subclasses</a:t>
            </a:r>
            <a:endParaRPr sz="2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110"/>
              </a:spcBef>
            </a:pP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replace </a:t>
            </a:r>
            <a:r>
              <a:rPr sz="2950" spc="-15" dirty="0">
                <a:solidFill>
                  <a:srgbClr val="18679A"/>
                </a:solidFill>
                <a:latin typeface="Times New Roman"/>
                <a:cs typeface="Times New Roman"/>
              </a:rPr>
              <a:t>type </a:t>
            </a:r>
            <a:r>
              <a:rPr sz="2950" spc="-10" dirty="0">
                <a:solidFill>
                  <a:srgbClr val="18679A"/>
                </a:solidFill>
                <a:latin typeface="Times New Roman"/>
                <a:cs typeface="Times New Roman"/>
              </a:rPr>
              <a:t>code </a:t>
            </a:r>
            <a:r>
              <a:rPr sz="2950" spc="-30" dirty="0">
                <a:solidFill>
                  <a:srgbClr val="18679A"/>
                </a:solidFill>
                <a:latin typeface="Times New Roman"/>
                <a:cs typeface="Times New Roman"/>
              </a:rPr>
              <a:t>with</a:t>
            </a:r>
            <a:r>
              <a:rPr sz="2950" spc="5" dirty="0">
                <a:solidFill>
                  <a:srgbClr val="18679A"/>
                </a:solidFill>
                <a:latin typeface="Times New Roman"/>
                <a:cs typeface="Times New Roman"/>
              </a:rPr>
              <a:t> </a:t>
            </a:r>
            <a:r>
              <a:rPr sz="2950" spc="30" dirty="0">
                <a:solidFill>
                  <a:srgbClr val="18679A"/>
                </a:solidFill>
                <a:latin typeface="Times New Roman"/>
                <a:cs typeface="Times New Roman"/>
              </a:rPr>
              <a:t>state/strategy</a:t>
            </a:r>
            <a:endParaRPr sz="2950">
              <a:latin typeface="Times New Roman"/>
              <a:cs typeface="Times New Roman"/>
            </a:endParaRPr>
          </a:p>
          <a:p>
            <a:pPr marL="927100" marR="3536315" indent="-457200">
              <a:lnSpc>
                <a:spcPts val="6300"/>
              </a:lnSpc>
              <a:spcBef>
                <a:spcPts val="570"/>
              </a:spcBef>
            </a:pPr>
            <a:r>
              <a:rPr sz="2950" spc="-25" dirty="0">
                <a:solidFill>
                  <a:srgbClr val="6C6963"/>
                </a:solidFill>
                <a:latin typeface="Times New Roman"/>
                <a:cs typeface="Times New Roman"/>
              </a:rPr>
              <a:t>Take </a:t>
            </a:r>
            <a:r>
              <a:rPr sz="2950" spc="5" dirty="0">
                <a:solidFill>
                  <a:srgbClr val="6C6963"/>
                </a:solidFill>
                <a:latin typeface="Times New Roman"/>
                <a:cs typeface="Times New Roman"/>
              </a:rPr>
              <a:t>methods </a:t>
            </a:r>
            <a:r>
              <a:rPr sz="2950" spc="-30" dirty="0">
                <a:solidFill>
                  <a:srgbClr val="6C6963"/>
                </a:solidFill>
                <a:latin typeface="Times New Roman"/>
                <a:cs typeface="Times New Roman"/>
              </a:rPr>
              <a:t>with </a:t>
            </a:r>
            <a:r>
              <a:rPr sz="2950" spc="-5" dirty="0">
                <a:solidFill>
                  <a:srgbClr val="6C6963"/>
                </a:solidFill>
                <a:latin typeface="Times New Roman"/>
                <a:cs typeface="Times New Roman"/>
              </a:rPr>
              <a:t>conditional </a:t>
            </a:r>
            <a:r>
              <a:rPr sz="2950" spc="-75" dirty="0">
                <a:solidFill>
                  <a:srgbClr val="6C6963"/>
                </a:solidFill>
                <a:latin typeface="Times New Roman"/>
                <a:cs typeface="Times New Roman"/>
              </a:rPr>
              <a:t>logic </a:t>
            </a:r>
            <a:r>
              <a:rPr sz="2950" spc="65" dirty="0">
                <a:solidFill>
                  <a:srgbClr val="6C6963"/>
                </a:solidFill>
                <a:latin typeface="Times New Roman"/>
                <a:cs typeface="Times New Roman"/>
              </a:rPr>
              <a:t>and </a:t>
            </a:r>
            <a:r>
              <a:rPr sz="2950" spc="-30" dirty="0">
                <a:solidFill>
                  <a:srgbClr val="6C6963"/>
                </a:solidFill>
                <a:latin typeface="Times New Roman"/>
                <a:cs typeface="Times New Roman"/>
              </a:rPr>
              <a:t>apply:  </a:t>
            </a: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replace conditional </a:t>
            </a:r>
            <a:r>
              <a:rPr sz="2950" spc="-30" dirty="0">
                <a:solidFill>
                  <a:srgbClr val="18679A"/>
                </a:solidFill>
                <a:latin typeface="Times New Roman"/>
                <a:cs typeface="Times New Roman"/>
              </a:rPr>
              <a:t>with</a:t>
            </a:r>
            <a:r>
              <a:rPr sz="2950" spc="-10" dirty="0">
                <a:solidFill>
                  <a:srgbClr val="18679A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18679A"/>
                </a:solidFill>
                <a:latin typeface="Times New Roman"/>
                <a:cs typeface="Times New Roman"/>
              </a:rPr>
              <a:t>polymorphism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98278" y="386156"/>
            <a:ext cx="1798521" cy="151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" y="4633214"/>
            <a:ext cx="6176645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different charges </a:t>
            </a:r>
            <a:r>
              <a:rPr sz="3300" spc="-40" dirty="0">
                <a:solidFill>
                  <a:srgbClr val="6C6963"/>
                </a:solidFill>
                <a:latin typeface="Times New Roman"/>
                <a:cs typeface="Times New Roman"/>
              </a:rPr>
              <a:t>for</a:t>
            </a:r>
            <a:r>
              <a:rPr sz="3300" spc="4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75" dirty="0">
                <a:solidFill>
                  <a:srgbClr val="6C6963"/>
                </a:solidFill>
                <a:latin typeface="Times New Roman"/>
                <a:cs typeface="Times New Roman"/>
              </a:rPr>
              <a:t>summer/winter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7300" y="5534914"/>
            <a:ext cx="10817860" cy="1445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different </a:t>
            </a:r>
            <a:r>
              <a:rPr sz="3300" spc="25" dirty="0">
                <a:solidFill>
                  <a:srgbClr val="6C6963"/>
                </a:solidFill>
                <a:latin typeface="Times New Roman"/>
                <a:cs typeface="Times New Roman"/>
              </a:rPr>
              <a:t>tax</a:t>
            </a:r>
            <a:r>
              <a:rPr sz="3300" spc="1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rates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40"/>
              </a:spcBef>
            </a:pP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different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solidFill>
                  <a:srgbClr val="6C6963"/>
                </a:solidFill>
                <a:latin typeface="Times New Roman"/>
                <a:cs typeface="Times New Roman"/>
              </a:rPr>
              <a:t>billing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6C6963"/>
                </a:solidFill>
                <a:latin typeface="Times New Roman"/>
                <a:cs typeface="Times New Roman"/>
              </a:rPr>
              <a:t>plans</a:t>
            </a: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40" dirty="0">
                <a:solidFill>
                  <a:srgbClr val="6C6963"/>
                </a:solidFill>
                <a:latin typeface="Times New Roman"/>
                <a:cs typeface="Times New Roman"/>
              </a:rPr>
              <a:t>for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10" dirty="0">
                <a:solidFill>
                  <a:srgbClr val="6C6963"/>
                </a:solidFill>
                <a:latin typeface="Times New Roman"/>
                <a:cs typeface="Times New Roman"/>
              </a:rPr>
              <a:t>personal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810" dirty="0">
                <a:solidFill>
                  <a:srgbClr val="6C6963"/>
                </a:solidFill>
                <a:latin typeface="Times New Roman"/>
                <a:cs typeface="Times New Roman"/>
              </a:rPr>
              <a:t>/</a:t>
            </a: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55" dirty="0">
                <a:solidFill>
                  <a:srgbClr val="6C6963"/>
                </a:solidFill>
                <a:latin typeface="Times New Roman"/>
                <a:cs typeface="Times New Roman"/>
              </a:rPr>
              <a:t>business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810" dirty="0">
                <a:solidFill>
                  <a:srgbClr val="6C6963"/>
                </a:solidFill>
                <a:latin typeface="Times New Roman"/>
                <a:cs typeface="Times New Roman"/>
              </a:rPr>
              <a:t>/</a:t>
            </a: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15" dirty="0">
                <a:solidFill>
                  <a:srgbClr val="6C6963"/>
                </a:solidFill>
                <a:latin typeface="Times New Roman"/>
                <a:cs typeface="Times New Roman"/>
              </a:rPr>
              <a:t>government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810" dirty="0">
                <a:solidFill>
                  <a:srgbClr val="6C6963"/>
                </a:solidFill>
                <a:latin typeface="Times New Roman"/>
                <a:cs typeface="Times New Roman"/>
              </a:rPr>
              <a:t>/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15" dirty="0">
                <a:solidFill>
                  <a:srgbClr val="6C6963"/>
                </a:solidFill>
                <a:latin typeface="Times New Roman"/>
                <a:cs typeface="Times New Roman"/>
              </a:rPr>
              <a:t>…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7351014"/>
            <a:ext cx="5087620" cy="101409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375"/>
              </a:spcBef>
            </a:pPr>
            <a:r>
              <a:rPr sz="3300" spc="30" dirty="0">
                <a:solidFill>
                  <a:srgbClr val="6C6963"/>
                </a:solidFill>
                <a:latin typeface="Times New Roman"/>
                <a:cs typeface="Times New Roman"/>
              </a:rPr>
              <a:t>reduced </a:t>
            </a:r>
            <a:r>
              <a:rPr sz="3300" dirty="0">
                <a:solidFill>
                  <a:srgbClr val="6C6963"/>
                </a:solidFill>
                <a:latin typeface="Times New Roman"/>
                <a:cs typeface="Times New Roman"/>
              </a:rPr>
              <a:t>rates </a:t>
            </a:r>
            <a:r>
              <a:rPr sz="3300" spc="-40" dirty="0">
                <a:solidFill>
                  <a:srgbClr val="6C6963"/>
                </a:solidFill>
                <a:latin typeface="Times New Roman"/>
                <a:cs typeface="Times New Roman"/>
              </a:rPr>
              <a:t>for </a:t>
            </a:r>
            <a:r>
              <a:rPr sz="3300" spc="-5" dirty="0">
                <a:solidFill>
                  <a:srgbClr val="6C6963"/>
                </a:solidFill>
                <a:latin typeface="Times New Roman"/>
                <a:cs typeface="Times New Roman"/>
              </a:rPr>
              <a:t>persons </a:t>
            </a: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with  </a:t>
            </a:r>
            <a:r>
              <a:rPr sz="3300" spc="-50" dirty="0">
                <a:solidFill>
                  <a:srgbClr val="6C6963"/>
                </a:solidFill>
                <a:latin typeface="Times New Roman"/>
                <a:cs typeface="Times New Roman"/>
              </a:rPr>
              <a:t>disabilities </a:t>
            </a:r>
            <a:r>
              <a:rPr sz="3300" spc="60" dirty="0">
                <a:solidFill>
                  <a:srgbClr val="6C6963"/>
                </a:solidFill>
                <a:latin typeface="Times New Roman"/>
                <a:cs typeface="Times New Roman"/>
              </a:rPr>
              <a:t>or </a:t>
            </a:r>
            <a:r>
              <a:rPr sz="3300" spc="-60" dirty="0">
                <a:solidFill>
                  <a:srgbClr val="6C6963"/>
                </a:solidFill>
                <a:latin typeface="Times New Roman"/>
                <a:cs typeface="Times New Roman"/>
              </a:rPr>
              <a:t>social</a:t>
            </a: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30" dirty="0">
                <a:solidFill>
                  <a:srgbClr val="6C6963"/>
                </a:solidFill>
                <a:latin typeface="Times New Roman"/>
                <a:cs typeface="Times New Roman"/>
              </a:rPr>
              <a:t>security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47630" y="4314190"/>
            <a:ext cx="2072005" cy="2926080"/>
            <a:chOff x="10247630" y="4314190"/>
            <a:chExt cx="2072005" cy="2926080"/>
          </a:xfrm>
        </p:grpSpPr>
        <p:sp>
          <p:nvSpPr>
            <p:cNvPr id="6" name="object 6"/>
            <p:cNvSpPr/>
            <p:nvPr/>
          </p:nvSpPr>
          <p:spPr>
            <a:xfrm>
              <a:off x="11281473" y="5621020"/>
              <a:ext cx="0" cy="1544320"/>
            </a:xfrm>
            <a:custGeom>
              <a:avLst/>
              <a:gdLst/>
              <a:ahLst/>
              <a:cxnLst/>
              <a:rect l="l" t="t" r="r" b="b"/>
              <a:pathLst>
                <a:path h="1544320">
                  <a:moveTo>
                    <a:pt x="3574" y="1544142"/>
                  </a:moveTo>
                  <a:lnTo>
                    <a:pt x="3545" y="1531442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37785" y="7152475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87375" y="0"/>
                  </a:moveTo>
                  <a:lnTo>
                    <a:pt x="0" y="0"/>
                  </a:lnTo>
                  <a:lnTo>
                    <a:pt x="43687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53980" y="4320540"/>
              <a:ext cx="2059305" cy="1300480"/>
            </a:xfrm>
            <a:custGeom>
              <a:avLst/>
              <a:gdLst/>
              <a:ahLst/>
              <a:cxnLst/>
              <a:rect l="l" t="t" r="r" b="b"/>
              <a:pathLst>
                <a:path w="2059304" h="1300479">
                  <a:moveTo>
                    <a:pt x="0" y="0"/>
                  </a:moveTo>
                  <a:lnTo>
                    <a:pt x="2059089" y="0"/>
                  </a:lnTo>
                  <a:lnTo>
                    <a:pt x="2059089" y="1300480"/>
                  </a:lnTo>
                  <a:lnTo>
                    <a:pt x="0" y="130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53980" y="4320540"/>
              <a:ext cx="2059305" cy="1300480"/>
            </a:xfrm>
            <a:custGeom>
              <a:avLst/>
              <a:gdLst/>
              <a:ahLst/>
              <a:cxnLst/>
              <a:rect l="l" t="t" r="r" b="b"/>
              <a:pathLst>
                <a:path w="2059304" h="1300479">
                  <a:moveTo>
                    <a:pt x="0" y="0"/>
                  </a:moveTo>
                  <a:lnTo>
                    <a:pt x="2059089" y="0"/>
                  </a:lnTo>
                  <a:lnTo>
                    <a:pt x="2059089" y="1300480"/>
                  </a:lnTo>
                  <a:lnTo>
                    <a:pt x="0" y="13004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53980" y="4320540"/>
            <a:ext cx="205930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0132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Customer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30879" y="7233501"/>
            <a:ext cx="2505710" cy="1313180"/>
            <a:chOff x="10030879" y="7233501"/>
            <a:chExt cx="2505710" cy="1313180"/>
          </a:xfrm>
        </p:grpSpPr>
        <p:sp>
          <p:nvSpPr>
            <p:cNvPr id="12" name="object 12"/>
            <p:cNvSpPr/>
            <p:nvPr/>
          </p:nvSpPr>
          <p:spPr>
            <a:xfrm>
              <a:off x="10037229" y="7239851"/>
              <a:ext cx="2493010" cy="1300480"/>
            </a:xfrm>
            <a:custGeom>
              <a:avLst/>
              <a:gdLst/>
              <a:ahLst/>
              <a:cxnLst/>
              <a:rect l="l" t="t" r="r" b="b"/>
              <a:pathLst>
                <a:path w="2493009" h="1300479">
                  <a:moveTo>
                    <a:pt x="0" y="0"/>
                  </a:moveTo>
                  <a:lnTo>
                    <a:pt x="2492590" y="0"/>
                  </a:lnTo>
                  <a:lnTo>
                    <a:pt x="2492590" y="1300474"/>
                  </a:lnTo>
                  <a:lnTo>
                    <a:pt x="0" y="1300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37229" y="7239851"/>
              <a:ext cx="2493010" cy="1300480"/>
            </a:xfrm>
            <a:custGeom>
              <a:avLst/>
              <a:gdLst/>
              <a:ahLst/>
              <a:cxnLst/>
              <a:rect l="l" t="t" r="r" b="b"/>
              <a:pathLst>
                <a:path w="2493009" h="1300479">
                  <a:moveTo>
                    <a:pt x="0" y="0"/>
                  </a:moveTo>
                  <a:lnTo>
                    <a:pt x="2492590" y="0"/>
                  </a:lnTo>
                  <a:lnTo>
                    <a:pt x="2492590" y="1300480"/>
                  </a:lnTo>
                  <a:lnTo>
                    <a:pt x="0" y="13004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37229" y="7239851"/>
            <a:ext cx="2493010" cy="1300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Billing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Scheme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755900" y="1231900"/>
            <a:ext cx="7493000" cy="635000"/>
            <a:chOff x="2755900" y="1231900"/>
            <a:chExt cx="7493000" cy="635000"/>
          </a:xfrm>
        </p:grpSpPr>
        <p:sp>
          <p:nvSpPr>
            <p:cNvPr id="18" name="object 18"/>
            <p:cNvSpPr/>
            <p:nvPr/>
          </p:nvSpPr>
          <p:spPr>
            <a:xfrm>
              <a:off x="2755900" y="1231900"/>
              <a:ext cx="4978400" cy="63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8600" y="1231900"/>
              <a:ext cx="2400300" cy="635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0100" y="1068832"/>
            <a:ext cx="10550525" cy="3194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2. </a:t>
            </a:r>
            <a:r>
              <a:rPr sz="4850" spc="50" dirty="0">
                <a:solidFill>
                  <a:srgbClr val="6C6963"/>
                </a:solidFill>
                <a:latin typeface="Times New Roman"/>
                <a:cs typeface="Times New Roman"/>
              </a:rPr>
              <a:t>Extract </a:t>
            </a: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hierarchy</a:t>
            </a:r>
            <a:r>
              <a:rPr sz="4850" spc="-5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-95" dirty="0">
                <a:solidFill>
                  <a:srgbClr val="6C6963"/>
                </a:solidFill>
                <a:latin typeface="Times New Roman"/>
                <a:cs typeface="Times New Roman"/>
              </a:rPr>
              <a:t>(example)</a:t>
            </a:r>
            <a:endParaRPr sz="4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Calculating </a:t>
            </a:r>
            <a:r>
              <a:rPr sz="3300" spc="-35" dirty="0">
                <a:solidFill>
                  <a:srgbClr val="6C6963"/>
                </a:solidFill>
                <a:latin typeface="Times New Roman"/>
                <a:cs typeface="Times New Roman"/>
              </a:rPr>
              <a:t>electricity</a:t>
            </a:r>
            <a:r>
              <a:rPr sz="3300" spc="-1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85" dirty="0">
                <a:solidFill>
                  <a:srgbClr val="6C6963"/>
                </a:solidFill>
                <a:latin typeface="Times New Roman"/>
                <a:cs typeface="Times New Roman"/>
              </a:rPr>
              <a:t>bills.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  <a:tabLst>
                <a:tab pos="1336675" algn="l"/>
              </a:tabLst>
            </a:pPr>
            <a:r>
              <a:rPr sz="3300" spc="-35" dirty="0">
                <a:solidFill>
                  <a:srgbClr val="6C6963"/>
                </a:solidFill>
                <a:latin typeface="Times New Roman"/>
                <a:cs typeface="Times New Roman"/>
              </a:rPr>
              <a:t>Lots</a:t>
            </a: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10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3300" spc="5" dirty="0">
                <a:solidFill>
                  <a:srgbClr val="6C6963"/>
                </a:solidFill>
                <a:latin typeface="Times New Roman"/>
                <a:cs typeface="Times New Roman"/>
              </a:rPr>
              <a:t>conditional </a:t>
            </a:r>
            <a:r>
              <a:rPr sz="3300" spc="-75" dirty="0">
                <a:solidFill>
                  <a:srgbClr val="6C6963"/>
                </a:solidFill>
                <a:latin typeface="Times New Roman"/>
                <a:cs typeface="Times New Roman"/>
              </a:rPr>
              <a:t>logic </a:t>
            </a:r>
            <a:r>
              <a:rPr sz="3300" spc="35" dirty="0">
                <a:solidFill>
                  <a:srgbClr val="6C6963"/>
                </a:solidFill>
                <a:latin typeface="Times New Roman"/>
                <a:cs typeface="Times New Roman"/>
              </a:rPr>
              <a:t>needed </a:t>
            </a:r>
            <a:r>
              <a:rPr sz="3300" spc="2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300" spc="-50" dirty="0">
                <a:solidFill>
                  <a:srgbClr val="6C6963"/>
                </a:solidFill>
                <a:latin typeface="Times New Roman"/>
                <a:cs typeface="Times New Roman"/>
              </a:rPr>
              <a:t>cover </a:t>
            </a:r>
            <a:r>
              <a:rPr sz="3300" spc="20" dirty="0">
                <a:solidFill>
                  <a:srgbClr val="6C6963"/>
                </a:solidFill>
                <a:latin typeface="Times New Roman"/>
                <a:cs typeface="Times New Roman"/>
              </a:rPr>
              <a:t>many </a:t>
            </a: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different</a:t>
            </a:r>
            <a:r>
              <a:rPr sz="3300" spc="9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70" dirty="0">
                <a:solidFill>
                  <a:srgbClr val="6C6963"/>
                </a:solidFill>
                <a:latin typeface="Times New Roman"/>
                <a:cs typeface="Times New Roman"/>
              </a:rPr>
              <a:t>cases: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28631" y="0"/>
            <a:ext cx="2076168" cy="182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755900" y="1231900"/>
            <a:ext cx="7493000" cy="635000"/>
            <a:chOff x="2755900" y="1231900"/>
            <a:chExt cx="7493000" cy="635000"/>
          </a:xfrm>
        </p:grpSpPr>
        <p:sp>
          <p:nvSpPr>
            <p:cNvPr id="18" name="object 18"/>
            <p:cNvSpPr/>
            <p:nvPr/>
          </p:nvSpPr>
          <p:spPr>
            <a:xfrm>
              <a:off x="2755900" y="1231900"/>
              <a:ext cx="4978400" cy="63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8600" y="1231900"/>
              <a:ext cx="2400300" cy="635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0100" y="1068832"/>
            <a:ext cx="10550525" cy="12715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2. </a:t>
            </a:r>
            <a:r>
              <a:rPr sz="4850" spc="50" dirty="0">
                <a:solidFill>
                  <a:srgbClr val="6C6963"/>
                </a:solidFill>
                <a:latin typeface="Times New Roman"/>
                <a:cs typeface="Times New Roman"/>
              </a:rPr>
              <a:t>Extract </a:t>
            </a: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hierarchy</a:t>
            </a:r>
            <a:r>
              <a:rPr sz="4850" spc="-5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-95" dirty="0">
                <a:solidFill>
                  <a:srgbClr val="6C6963"/>
                </a:solidFill>
                <a:latin typeface="Times New Roman"/>
                <a:cs typeface="Times New Roman"/>
              </a:rPr>
              <a:t>(example)</a:t>
            </a:r>
            <a:endParaRPr sz="4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28631" y="0"/>
            <a:ext cx="2076168" cy="182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25988" t="14584" r="27159" b="7292"/>
          <a:stretch/>
        </p:blipFill>
        <p:spPr>
          <a:xfrm>
            <a:off x="1409700" y="2444348"/>
            <a:ext cx="10274300" cy="66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900" y="533400"/>
            <a:ext cx="41783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900" y="364236"/>
            <a:ext cx="419989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175" dirty="0"/>
              <a:t>Big</a:t>
            </a:r>
            <a:r>
              <a:rPr sz="5000" spc="-75" dirty="0"/>
              <a:t> </a:t>
            </a:r>
            <a:r>
              <a:rPr sz="5000" spc="-30" dirty="0"/>
              <a:t>refactorings: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781300" y="1257300"/>
            <a:ext cx="7454900" cy="1371600"/>
            <a:chOff x="2781300" y="1257300"/>
            <a:chExt cx="7454900" cy="1371600"/>
          </a:xfrm>
        </p:grpSpPr>
        <p:sp>
          <p:nvSpPr>
            <p:cNvPr id="5" name="object 5"/>
            <p:cNvSpPr/>
            <p:nvPr/>
          </p:nvSpPr>
          <p:spPr>
            <a:xfrm>
              <a:off x="2781300" y="1257300"/>
              <a:ext cx="7454900" cy="647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6500" y="1981200"/>
              <a:ext cx="295910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8600" y="1088136"/>
            <a:ext cx="7466330" cy="1516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273300" marR="5080" indent="-2260600">
              <a:lnSpc>
                <a:spcPts val="5700"/>
              </a:lnSpc>
              <a:spcBef>
                <a:spcPts val="570"/>
              </a:spcBef>
            </a:pPr>
            <a:r>
              <a:rPr sz="5000" spc="10" dirty="0">
                <a:solidFill>
                  <a:srgbClr val="6C6963"/>
                </a:solidFill>
                <a:latin typeface="Times New Roman"/>
                <a:cs typeface="Times New Roman"/>
              </a:rPr>
              <a:t>3. </a:t>
            </a:r>
            <a:r>
              <a:rPr sz="5000" spc="35" dirty="0">
                <a:solidFill>
                  <a:srgbClr val="6C6963"/>
                </a:solidFill>
                <a:latin typeface="Times New Roman"/>
                <a:cs typeface="Times New Roman"/>
              </a:rPr>
              <a:t>Convert </a:t>
            </a:r>
            <a:r>
              <a:rPr sz="5000" spc="45" dirty="0">
                <a:solidFill>
                  <a:srgbClr val="6C6963"/>
                </a:solidFill>
                <a:latin typeface="Times New Roman"/>
                <a:cs typeface="Times New Roman"/>
              </a:rPr>
              <a:t>procedural</a:t>
            </a:r>
            <a:r>
              <a:rPr sz="5000" spc="-5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5000" spc="-50" dirty="0">
                <a:solidFill>
                  <a:srgbClr val="6C6963"/>
                </a:solidFill>
                <a:latin typeface="Times New Roman"/>
                <a:cs typeface="Times New Roman"/>
              </a:rPr>
              <a:t>design  </a:t>
            </a:r>
            <a:r>
              <a:rPr sz="5000" spc="30" dirty="0">
                <a:solidFill>
                  <a:srgbClr val="6C6963"/>
                </a:solidFill>
                <a:latin typeface="Times New Roman"/>
                <a:cs typeface="Times New Roman"/>
              </a:rPr>
              <a:t>into</a:t>
            </a:r>
            <a:r>
              <a:rPr sz="50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5000" spc="-45" dirty="0">
                <a:solidFill>
                  <a:srgbClr val="6C6963"/>
                </a:solidFill>
                <a:latin typeface="Times New Roman"/>
                <a:cs typeface="Times New Roman"/>
              </a:rPr>
              <a:t>objects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" y="2786379"/>
            <a:ext cx="11268710" cy="5605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b="1" spc="25" dirty="0">
                <a:solidFill>
                  <a:srgbClr val="6C6963"/>
                </a:solidFill>
                <a:latin typeface="Arial"/>
                <a:cs typeface="Arial"/>
              </a:rPr>
              <a:t>Problem</a:t>
            </a:r>
            <a:endParaRPr sz="33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80"/>
              </a:spcBef>
            </a:pPr>
            <a:r>
              <a:rPr sz="3350" spc="-160" dirty="0">
                <a:solidFill>
                  <a:srgbClr val="6C6963"/>
                </a:solidFill>
                <a:latin typeface="Times New Roman"/>
                <a:cs typeface="Times New Roman"/>
              </a:rPr>
              <a:t>You </a:t>
            </a:r>
            <a:r>
              <a:rPr sz="3350" spc="-30" dirty="0">
                <a:solidFill>
                  <a:srgbClr val="6C6963"/>
                </a:solidFill>
                <a:latin typeface="Times New Roman"/>
                <a:cs typeface="Times New Roman"/>
              </a:rPr>
              <a:t>have </a:t>
            </a:r>
            <a:r>
              <a:rPr sz="3350" dirty="0">
                <a:solidFill>
                  <a:srgbClr val="6C6963"/>
                </a:solidFill>
                <a:latin typeface="Times New Roman"/>
                <a:cs typeface="Times New Roman"/>
              </a:rPr>
              <a:t>code </a:t>
            </a:r>
            <a:r>
              <a:rPr sz="3350" spc="5" dirty="0">
                <a:solidFill>
                  <a:srgbClr val="6C6963"/>
                </a:solidFill>
                <a:latin typeface="Times New Roman"/>
                <a:cs typeface="Times New Roman"/>
              </a:rPr>
              <a:t>written in </a:t>
            </a:r>
            <a:r>
              <a:rPr sz="3350" spc="85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3350" spc="25" dirty="0">
                <a:solidFill>
                  <a:srgbClr val="6C6963"/>
                </a:solidFill>
                <a:latin typeface="Times New Roman"/>
                <a:cs typeface="Times New Roman"/>
              </a:rPr>
              <a:t>procedural</a:t>
            </a:r>
            <a:r>
              <a:rPr sz="3350" spc="9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90" dirty="0">
                <a:solidFill>
                  <a:srgbClr val="6C6963"/>
                </a:solidFill>
                <a:latin typeface="Times New Roman"/>
                <a:cs typeface="Times New Roman"/>
              </a:rPr>
              <a:t>style.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3350" b="1" spc="-35" dirty="0">
                <a:solidFill>
                  <a:srgbClr val="6C6963"/>
                </a:solidFill>
                <a:latin typeface="Arial"/>
                <a:cs typeface="Arial"/>
              </a:rPr>
              <a:t>Solution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469900" marR="5080">
              <a:lnSpc>
                <a:spcPts val="3800"/>
              </a:lnSpc>
            </a:pPr>
            <a:r>
              <a:rPr sz="3350" spc="90" dirty="0">
                <a:solidFill>
                  <a:srgbClr val="6C6963"/>
                </a:solidFill>
                <a:latin typeface="Times New Roman"/>
                <a:cs typeface="Times New Roman"/>
              </a:rPr>
              <a:t>Turn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65" dirty="0">
                <a:solidFill>
                  <a:srgbClr val="6C6963"/>
                </a:solidFill>
                <a:latin typeface="Times New Roman"/>
                <a:cs typeface="Times New Roman"/>
              </a:rPr>
              <a:t>data </a:t>
            </a:r>
            <a:r>
              <a:rPr sz="3350" spc="-5" dirty="0">
                <a:solidFill>
                  <a:srgbClr val="6C6963"/>
                </a:solidFill>
                <a:latin typeface="Times New Roman"/>
                <a:cs typeface="Times New Roman"/>
              </a:rPr>
              <a:t>records </a:t>
            </a:r>
            <a:r>
              <a:rPr sz="3350" spc="15" dirty="0">
                <a:solidFill>
                  <a:srgbClr val="6C6963"/>
                </a:solidFill>
                <a:latin typeface="Times New Roman"/>
                <a:cs typeface="Times New Roman"/>
              </a:rPr>
              <a:t>into </a:t>
            </a:r>
            <a:r>
              <a:rPr sz="3350" spc="-40" dirty="0">
                <a:solidFill>
                  <a:srgbClr val="6C6963"/>
                </a:solidFill>
                <a:latin typeface="Times New Roman"/>
                <a:cs typeface="Times New Roman"/>
              </a:rPr>
              <a:t>objects, </a:t>
            </a:r>
            <a:r>
              <a:rPr sz="3350" spc="15" dirty="0">
                <a:solidFill>
                  <a:srgbClr val="6C6963"/>
                </a:solidFill>
                <a:latin typeface="Times New Roman"/>
                <a:cs typeface="Times New Roman"/>
              </a:rPr>
              <a:t>break </a:t>
            </a:r>
            <a:r>
              <a:rPr sz="3350" spc="75" dirty="0">
                <a:solidFill>
                  <a:srgbClr val="6C6963"/>
                </a:solidFill>
                <a:latin typeface="Times New Roman"/>
                <a:cs typeface="Times New Roman"/>
              </a:rPr>
              <a:t>up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-25" dirty="0">
                <a:solidFill>
                  <a:srgbClr val="6C6963"/>
                </a:solidFill>
                <a:latin typeface="Times New Roman"/>
                <a:cs typeface="Times New Roman"/>
              </a:rPr>
              <a:t>behaviour,</a:t>
            </a:r>
            <a:r>
              <a:rPr sz="3350" spc="-28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85" dirty="0">
                <a:solidFill>
                  <a:srgbClr val="6C6963"/>
                </a:solidFill>
                <a:latin typeface="Times New Roman"/>
                <a:cs typeface="Times New Roman"/>
              </a:rPr>
              <a:t>and  </a:t>
            </a:r>
            <a:r>
              <a:rPr sz="3350" spc="-60" dirty="0">
                <a:solidFill>
                  <a:srgbClr val="6C6963"/>
                </a:solidFill>
                <a:latin typeface="Times New Roman"/>
                <a:cs typeface="Times New Roman"/>
              </a:rPr>
              <a:t>move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10" dirty="0">
                <a:solidFill>
                  <a:srgbClr val="6C6963"/>
                </a:solidFill>
                <a:latin typeface="Times New Roman"/>
                <a:cs typeface="Times New Roman"/>
              </a:rPr>
              <a:t>behaviour </a:t>
            </a:r>
            <a:r>
              <a:rPr sz="3350" spc="2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</a:t>
            </a:r>
            <a:r>
              <a:rPr sz="3350" spc="-2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40" dirty="0">
                <a:solidFill>
                  <a:srgbClr val="6C6963"/>
                </a:solidFill>
                <a:latin typeface="Times New Roman"/>
                <a:cs typeface="Times New Roman"/>
              </a:rPr>
              <a:t>objects.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z="3350" b="1" spc="50" dirty="0">
                <a:solidFill>
                  <a:srgbClr val="6C6963"/>
                </a:solidFill>
                <a:latin typeface="Arial"/>
                <a:cs typeface="Arial"/>
              </a:rPr>
              <a:t>Smaller </a:t>
            </a:r>
            <a:r>
              <a:rPr sz="3350" b="1" spc="-5" dirty="0">
                <a:solidFill>
                  <a:srgbClr val="6C6963"/>
                </a:solidFill>
                <a:latin typeface="Arial"/>
                <a:cs typeface="Arial"/>
              </a:rPr>
              <a:t>refactorings</a:t>
            </a:r>
            <a:r>
              <a:rPr sz="3350" b="1" spc="-245" dirty="0">
                <a:solidFill>
                  <a:srgbClr val="6C6963"/>
                </a:solidFill>
                <a:latin typeface="Arial"/>
                <a:cs typeface="Arial"/>
              </a:rPr>
              <a:t> </a:t>
            </a:r>
            <a:r>
              <a:rPr sz="3350" b="1" spc="-95" dirty="0">
                <a:solidFill>
                  <a:srgbClr val="6C6963"/>
                </a:solidFill>
                <a:latin typeface="Arial"/>
                <a:cs typeface="Arial"/>
              </a:rPr>
              <a:t>used</a:t>
            </a:r>
            <a:endParaRPr sz="33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80"/>
              </a:spcBef>
            </a:pPr>
            <a:r>
              <a:rPr sz="3350" spc="15" dirty="0">
                <a:solidFill>
                  <a:srgbClr val="004479"/>
                </a:solidFill>
                <a:latin typeface="Times New Roman"/>
                <a:cs typeface="Times New Roman"/>
              </a:rPr>
              <a:t>extract </a:t>
            </a:r>
            <a:r>
              <a:rPr sz="3350" spc="40" dirty="0">
                <a:solidFill>
                  <a:srgbClr val="004479"/>
                </a:solidFill>
                <a:latin typeface="Times New Roman"/>
                <a:cs typeface="Times New Roman"/>
              </a:rPr>
              <a:t>method, </a:t>
            </a:r>
            <a:r>
              <a:rPr sz="3350" spc="-60" dirty="0">
                <a:solidFill>
                  <a:srgbClr val="004479"/>
                </a:solidFill>
                <a:latin typeface="Times New Roman"/>
                <a:cs typeface="Times New Roman"/>
              </a:rPr>
              <a:t>move </a:t>
            </a:r>
            <a:r>
              <a:rPr sz="3350" spc="40" dirty="0">
                <a:solidFill>
                  <a:srgbClr val="004479"/>
                </a:solidFill>
                <a:latin typeface="Times New Roman"/>
                <a:cs typeface="Times New Roman"/>
              </a:rPr>
              <a:t>method,</a:t>
            </a:r>
            <a:r>
              <a:rPr sz="3350" dirty="0">
                <a:solidFill>
                  <a:srgbClr val="004479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004479"/>
                </a:solidFill>
                <a:latin typeface="Times New Roman"/>
                <a:cs typeface="Times New Roman"/>
              </a:rPr>
              <a:t>…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98278" y="386156"/>
            <a:ext cx="1798521" cy="151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900" y="533400"/>
            <a:ext cx="41783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900" y="364236"/>
            <a:ext cx="419989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-175" dirty="0"/>
              <a:t>Big</a:t>
            </a:r>
            <a:r>
              <a:rPr sz="5000" spc="-75" dirty="0"/>
              <a:t> </a:t>
            </a:r>
            <a:r>
              <a:rPr sz="5000" spc="-30" dirty="0"/>
              <a:t>refactorings: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975100" y="1257300"/>
            <a:ext cx="5054600" cy="1371600"/>
            <a:chOff x="3975100" y="1257300"/>
            <a:chExt cx="5054600" cy="1371600"/>
          </a:xfrm>
        </p:grpSpPr>
        <p:sp>
          <p:nvSpPr>
            <p:cNvPr id="5" name="object 5"/>
            <p:cNvSpPr/>
            <p:nvPr/>
          </p:nvSpPr>
          <p:spPr>
            <a:xfrm>
              <a:off x="3975100" y="1257300"/>
              <a:ext cx="5054600" cy="647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3700" y="1981200"/>
              <a:ext cx="458470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5100" y="1088136"/>
            <a:ext cx="5045075" cy="1516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4000" marR="5080" indent="-241300">
              <a:lnSpc>
                <a:spcPts val="5700"/>
              </a:lnSpc>
              <a:spcBef>
                <a:spcPts val="570"/>
              </a:spcBef>
            </a:pPr>
            <a:r>
              <a:rPr sz="5000" spc="10" dirty="0">
                <a:solidFill>
                  <a:srgbClr val="6C6963"/>
                </a:solidFill>
                <a:latin typeface="Times New Roman"/>
                <a:cs typeface="Times New Roman"/>
              </a:rPr>
              <a:t>4. </a:t>
            </a:r>
            <a:r>
              <a:rPr sz="5000" spc="65" dirty="0">
                <a:solidFill>
                  <a:srgbClr val="6C6963"/>
                </a:solidFill>
                <a:latin typeface="Times New Roman"/>
                <a:cs typeface="Times New Roman"/>
              </a:rPr>
              <a:t>Separate</a:t>
            </a:r>
            <a:r>
              <a:rPr sz="5000" spc="-6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5000" spc="75" dirty="0">
                <a:solidFill>
                  <a:srgbClr val="6C6963"/>
                </a:solidFill>
                <a:latin typeface="Times New Roman"/>
                <a:cs typeface="Times New Roman"/>
              </a:rPr>
              <a:t>domain  </a:t>
            </a:r>
            <a:r>
              <a:rPr sz="5000" spc="-20" dirty="0">
                <a:solidFill>
                  <a:srgbClr val="6C6963"/>
                </a:solidFill>
                <a:latin typeface="Times New Roman"/>
                <a:cs typeface="Times New Roman"/>
              </a:rPr>
              <a:t>from</a:t>
            </a:r>
            <a:r>
              <a:rPr sz="5000" spc="-1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5000" spc="30" dirty="0">
                <a:solidFill>
                  <a:srgbClr val="6C6963"/>
                </a:solidFill>
                <a:latin typeface="Times New Roman"/>
                <a:cs typeface="Times New Roman"/>
              </a:rPr>
              <a:t>presentation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" y="2829814"/>
            <a:ext cx="11338560" cy="553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b="1" spc="15" dirty="0">
                <a:solidFill>
                  <a:srgbClr val="6C6963"/>
                </a:solidFill>
                <a:latin typeface="Arial"/>
                <a:cs typeface="Arial"/>
              </a:rPr>
              <a:t>Goal</a:t>
            </a:r>
            <a:endParaRPr sz="3300">
              <a:latin typeface="Arial"/>
              <a:cs typeface="Arial"/>
            </a:endParaRPr>
          </a:p>
          <a:p>
            <a:pPr marL="469900" marR="987425">
              <a:lnSpc>
                <a:spcPts val="3800"/>
              </a:lnSpc>
              <a:spcBef>
                <a:spcPts val="3400"/>
              </a:spcBef>
            </a:pPr>
            <a:r>
              <a:rPr sz="3300" spc="60" dirty="0">
                <a:solidFill>
                  <a:srgbClr val="6C6963"/>
                </a:solidFill>
                <a:latin typeface="Times New Roman"/>
                <a:cs typeface="Times New Roman"/>
              </a:rPr>
              <a:t>Change </a:t>
            </a:r>
            <a:r>
              <a:rPr sz="3300" spc="90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3300" spc="-20" dirty="0">
                <a:solidFill>
                  <a:srgbClr val="6C6963"/>
                </a:solidFill>
                <a:latin typeface="Times New Roman"/>
                <a:cs typeface="Times New Roman"/>
              </a:rPr>
              <a:t>two-tier </a:t>
            </a:r>
            <a:r>
              <a:rPr sz="3300" spc="-35" dirty="0">
                <a:solidFill>
                  <a:srgbClr val="6C6963"/>
                </a:solidFill>
                <a:latin typeface="Times New Roman"/>
                <a:cs typeface="Times New Roman"/>
              </a:rPr>
              <a:t>design </a:t>
            </a:r>
            <a:r>
              <a:rPr sz="3300" spc="-65" dirty="0">
                <a:solidFill>
                  <a:srgbClr val="6C6963"/>
                </a:solidFill>
                <a:latin typeface="Times New Roman"/>
                <a:cs typeface="Times New Roman"/>
              </a:rPr>
              <a:t>(user </a:t>
            </a:r>
            <a:r>
              <a:rPr sz="3300" spc="35" dirty="0">
                <a:solidFill>
                  <a:srgbClr val="6C6963"/>
                </a:solidFill>
                <a:latin typeface="Times New Roman"/>
                <a:cs typeface="Times New Roman"/>
              </a:rPr>
              <a:t>interface/database) </a:t>
            </a:r>
            <a:r>
              <a:rPr sz="3300" spc="20" dirty="0">
                <a:solidFill>
                  <a:srgbClr val="6C6963"/>
                </a:solidFill>
                <a:latin typeface="Times New Roman"/>
                <a:cs typeface="Times New Roman"/>
              </a:rPr>
              <a:t>into </a:t>
            </a:r>
            <a:r>
              <a:rPr sz="3300" spc="90" dirty="0">
                <a:solidFill>
                  <a:srgbClr val="6C6963"/>
                </a:solidFill>
                <a:latin typeface="Times New Roman"/>
                <a:cs typeface="Times New Roman"/>
              </a:rPr>
              <a:t>a a  </a:t>
            </a:r>
            <a:r>
              <a:rPr sz="3300" spc="20" dirty="0">
                <a:solidFill>
                  <a:srgbClr val="6C6963"/>
                </a:solidFill>
                <a:latin typeface="Times New Roman"/>
                <a:cs typeface="Times New Roman"/>
              </a:rPr>
              <a:t>three-tier </a:t>
            </a:r>
            <a:r>
              <a:rPr sz="3300" spc="35" dirty="0">
                <a:solidFill>
                  <a:srgbClr val="6C6963"/>
                </a:solidFill>
                <a:latin typeface="Times New Roman"/>
                <a:cs typeface="Times New Roman"/>
              </a:rPr>
              <a:t>one </a:t>
            </a:r>
            <a:r>
              <a:rPr sz="3300" spc="25" dirty="0">
                <a:solidFill>
                  <a:srgbClr val="6C6963"/>
                </a:solidFill>
                <a:latin typeface="Times New Roman"/>
                <a:cs typeface="Times New Roman"/>
              </a:rPr>
              <a:t>(UI/business</a:t>
            </a:r>
            <a:r>
              <a:rPr sz="3300" spc="-6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25" dirty="0">
                <a:solidFill>
                  <a:srgbClr val="6C6963"/>
                </a:solidFill>
                <a:latin typeface="Times New Roman"/>
                <a:cs typeface="Times New Roman"/>
              </a:rPr>
              <a:t>logic/database).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300" b="1" spc="-35" dirty="0">
                <a:solidFill>
                  <a:srgbClr val="6C6963"/>
                </a:solidFill>
                <a:latin typeface="Arial"/>
                <a:cs typeface="Arial"/>
              </a:rPr>
              <a:t>Solution</a:t>
            </a:r>
            <a:endParaRPr sz="3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40"/>
              </a:spcBef>
            </a:pPr>
            <a:r>
              <a:rPr sz="3300" spc="40" dirty="0">
                <a:solidFill>
                  <a:srgbClr val="6C6963"/>
                </a:solidFill>
                <a:latin typeface="Times New Roman"/>
                <a:cs typeface="Times New Roman"/>
              </a:rPr>
              <a:t>Separate </a:t>
            </a:r>
            <a:r>
              <a:rPr sz="3300" spc="45" dirty="0">
                <a:solidFill>
                  <a:srgbClr val="6C6963"/>
                </a:solidFill>
                <a:latin typeface="Times New Roman"/>
                <a:cs typeface="Times New Roman"/>
              </a:rPr>
              <a:t>domain </a:t>
            </a:r>
            <a:r>
              <a:rPr sz="3300" spc="-75" dirty="0">
                <a:solidFill>
                  <a:srgbClr val="6C6963"/>
                </a:solidFill>
                <a:latin typeface="Times New Roman"/>
                <a:cs typeface="Times New Roman"/>
              </a:rPr>
              <a:t>logic </a:t>
            </a:r>
            <a:r>
              <a:rPr sz="3300" spc="20" dirty="0">
                <a:solidFill>
                  <a:srgbClr val="6C6963"/>
                </a:solidFill>
                <a:latin typeface="Times New Roman"/>
                <a:cs typeface="Times New Roman"/>
              </a:rPr>
              <a:t>into </a:t>
            </a:r>
            <a:r>
              <a:rPr sz="3300" spc="25" dirty="0">
                <a:solidFill>
                  <a:srgbClr val="6C6963"/>
                </a:solidFill>
                <a:latin typeface="Times New Roman"/>
                <a:cs typeface="Times New Roman"/>
              </a:rPr>
              <a:t>separate </a:t>
            </a:r>
            <a:r>
              <a:rPr sz="3300" spc="45" dirty="0">
                <a:solidFill>
                  <a:srgbClr val="6C6963"/>
                </a:solidFill>
                <a:latin typeface="Times New Roman"/>
                <a:cs typeface="Times New Roman"/>
              </a:rPr>
              <a:t>domain</a:t>
            </a:r>
            <a:r>
              <a:rPr sz="3300" spc="-3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00" spc="-90" dirty="0">
                <a:solidFill>
                  <a:srgbClr val="6C6963"/>
                </a:solidFill>
                <a:latin typeface="Times New Roman"/>
                <a:cs typeface="Times New Roman"/>
              </a:rPr>
              <a:t>classes.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3300" b="1" spc="50" dirty="0">
                <a:solidFill>
                  <a:srgbClr val="6C6963"/>
                </a:solidFill>
                <a:latin typeface="Arial"/>
                <a:cs typeface="Arial"/>
              </a:rPr>
              <a:t>Smaller </a:t>
            </a:r>
            <a:r>
              <a:rPr sz="3300" b="1" dirty="0">
                <a:solidFill>
                  <a:srgbClr val="6C6963"/>
                </a:solidFill>
                <a:latin typeface="Arial"/>
                <a:cs typeface="Arial"/>
              </a:rPr>
              <a:t>refactorings</a:t>
            </a:r>
            <a:r>
              <a:rPr sz="3300" b="1" spc="-235" dirty="0">
                <a:solidFill>
                  <a:srgbClr val="6C6963"/>
                </a:solidFill>
                <a:latin typeface="Arial"/>
                <a:cs typeface="Arial"/>
              </a:rPr>
              <a:t> </a:t>
            </a:r>
            <a:r>
              <a:rPr sz="3300" b="1" spc="-90" dirty="0">
                <a:solidFill>
                  <a:srgbClr val="6C6963"/>
                </a:solidFill>
                <a:latin typeface="Arial"/>
                <a:cs typeface="Arial"/>
              </a:rPr>
              <a:t>used</a:t>
            </a:r>
            <a:endParaRPr sz="3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40"/>
              </a:spcBef>
            </a:pPr>
            <a:r>
              <a:rPr sz="3300" spc="15" dirty="0">
                <a:solidFill>
                  <a:srgbClr val="004479"/>
                </a:solidFill>
                <a:latin typeface="Times New Roman"/>
                <a:cs typeface="Times New Roman"/>
              </a:rPr>
              <a:t>extract </a:t>
            </a:r>
            <a:r>
              <a:rPr sz="3300" spc="45" dirty="0">
                <a:solidFill>
                  <a:srgbClr val="004479"/>
                </a:solidFill>
                <a:latin typeface="Times New Roman"/>
                <a:cs typeface="Times New Roman"/>
              </a:rPr>
              <a:t>method, </a:t>
            </a:r>
            <a:r>
              <a:rPr sz="3300" spc="-55" dirty="0">
                <a:solidFill>
                  <a:srgbClr val="004479"/>
                </a:solidFill>
                <a:latin typeface="Times New Roman"/>
                <a:cs typeface="Times New Roman"/>
              </a:rPr>
              <a:t>move </a:t>
            </a:r>
            <a:r>
              <a:rPr sz="3300" spc="55" dirty="0">
                <a:solidFill>
                  <a:srgbClr val="004479"/>
                </a:solidFill>
                <a:latin typeface="Times New Roman"/>
                <a:cs typeface="Times New Roman"/>
              </a:rPr>
              <a:t>method/field, </a:t>
            </a:r>
            <a:r>
              <a:rPr sz="3300" spc="5" dirty="0">
                <a:solidFill>
                  <a:srgbClr val="004479"/>
                </a:solidFill>
                <a:latin typeface="Times New Roman"/>
                <a:cs typeface="Times New Roman"/>
              </a:rPr>
              <a:t>duplicate </a:t>
            </a:r>
            <a:r>
              <a:rPr sz="3300" spc="-20" dirty="0">
                <a:solidFill>
                  <a:srgbClr val="004479"/>
                </a:solidFill>
                <a:latin typeface="Times New Roman"/>
                <a:cs typeface="Times New Roman"/>
              </a:rPr>
              <a:t>observed </a:t>
            </a:r>
            <a:r>
              <a:rPr sz="3300" spc="55" dirty="0">
                <a:solidFill>
                  <a:srgbClr val="004479"/>
                </a:solidFill>
                <a:latin typeface="Times New Roman"/>
                <a:cs typeface="Times New Roman"/>
              </a:rPr>
              <a:t>data,</a:t>
            </a:r>
            <a:r>
              <a:rPr sz="3300" spc="15" dirty="0">
                <a:solidFill>
                  <a:srgbClr val="004479"/>
                </a:solidFill>
                <a:latin typeface="Times New Roman"/>
                <a:cs typeface="Times New Roman"/>
              </a:rPr>
              <a:t> …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98278" y="386156"/>
            <a:ext cx="1798521" cy="151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3289300" y="520700"/>
              <a:ext cx="6451600" cy="63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73400" y="1231900"/>
              <a:ext cx="6870700" cy="63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60700" y="357631"/>
            <a:ext cx="6896100" cy="14814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215900">
              <a:lnSpc>
                <a:spcPts val="5600"/>
              </a:lnSpc>
              <a:spcBef>
                <a:spcPts val="505"/>
              </a:spcBef>
              <a:tabLst>
                <a:tab pos="3748404" algn="l"/>
              </a:tabLst>
            </a:pPr>
            <a:r>
              <a:rPr dirty="0"/>
              <a:t>Categories</a:t>
            </a:r>
            <a:r>
              <a:rPr spc="25" dirty="0"/>
              <a:t> </a:t>
            </a:r>
            <a:r>
              <a:rPr spc="-140" dirty="0"/>
              <a:t>of	</a:t>
            </a:r>
            <a:r>
              <a:rPr spc="-20" dirty="0"/>
              <a:t>refactorings  </a:t>
            </a:r>
            <a:r>
              <a:rPr spc="-30" dirty="0"/>
              <a:t>(according </a:t>
            </a:r>
            <a:r>
              <a:rPr spc="45" dirty="0"/>
              <a:t>to</a:t>
            </a:r>
            <a:r>
              <a:rPr dirty="0"/>
              <a:t> </a:t>
            </a:r>
            <a:r>
              <a:rPr spc="-80" dirty="0"/>
              <a:t>[Fowler2000])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800100" y="2775711"/>
            <a:ext cx="5060950" cy="5254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Small</a:t>
            </a:r>
            <a:r>
              <a:rPr spc="-10" dirty="0"/>
              <a:t> </a:t>
            </a:r>
            <a:r>
              <a:rPr spc="-25" dirty="0"/>
              <a:t>refactorings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/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50" spc="-45" dirty="0"/>
              <a:t>(de)composing </a:t>
            </a:r>
            <a:r>
              <a:rPr sz="2350" spc="5" dirty="0"/>
              <a:t>methods</a:t>
            </a:r>
            <a:r>
              <a:rPr sz="2350" spc="40" dirty="0"/>
              <a:t> </a:t>
            </a:r>
            <a:r>
              <a:rPr sz="2350" spc="15" dirty="0"/>
              <a:t>[9]</a:t>
            </a:r>
            <a:endParaRPr sz="2350" dirty="0"/>
          </a:p>
          <a:p>
            <a:pPr marL="469900" marR="294005">
              <a:lnSpc>
                <a:spcPts val="7100"/>
              </a:lnSpc>
              <a:spcBef>
                <a:spcPts val="850"/>
              </a:spcBef>
            </a:pPr>
            <a:r>
              <a:rPr sz="2350" spc="-30" dirty="0"/>
              <a:t>moving </a:t>
            </a:r>
            <a:r>
              <a:rPr sz="2350" spc="-20" dirty="0"/>
              <a:t>features </a:t>
            </a:r>
            <a:r>
              <a:rPr sz="2350" spc="-5" dirty="0"/>
              <a:t>between </a:t>
            </a:r>
            <a:r>
              <a:rPr sz="2350" spc="-25" dirty="0"/>
              <a:t>objects </a:t>
            </a:r>
            <a:r>
              <a:rPr sz="2350" spc="15" dirty="0"/>
              <a:t>[8]  </a:t>
            </a:r>
            <a:r>
              <a:rPr sz="2350" spc="-5" dirty="0"/>
              <a:t>organizing </a:t>
            </a:r>
            <a:r>
              <a:rPr sz="2350" spc="40" dirty="0"/>
              <a:t>data</a:t>
            </a:r>
            <a:r>
              <a:rPr sz="2350" dirty="0"/>
              <a:t> </a:t>
            </a:r>
            <a:r>
              <a:rPr sz="2350" spc="10" dirty="0"/>
              <a:t>[</a:t>
            </a:r>
            <a:r>
              <a:rPr sz="2350" spc="10" dirty="0" smtClean="0"/>
              <a:t>16]</a:t>
            </a:r>
            <a:endParaRPr lang="en-US" sz="2350" dirty="0"/>
          </a:p>
          <a:p>
            <a:pPr marL="469900" marR="294005">
              <a:lnSpc>
                <a:spcPts val="7100"/>
              </a:lnSpc>
              <a:spcBef>
                <a:spcPts val="850"/>
              </a:spcBef>
            </a:pPr>
            <a:r>
              <a:rPr sz="2350" spc="-15" dirty="0" smtClean="0"/>
              <a:t>dealing </a:t>
            </a:r>
            <a:r>
              <a:rPr sz="2350" spc="-20" dirty="0"/>
              <a:t>with </a:t>
            </a:r>
            <a:r>
              <a:rPr sz="2350" spc="-10" dirty="0"/>
              <a:t>generalisation </a:t>
            </a:r>
            <a:r>
              <a:rPr sz="2350" spc="10" dirty="0"/>
              <a:t>[12]  </a:t>
            </a:r>
            <a:r>
              <a:rPr sz="2350" spc="-50" dirty="0"/>
              <a:t>simplifying </a:t>
            </a:r>
            <a:r>
              <a:rPr sz="2350" spc="30" dirty="0"/>
              <a:t>method </a:t>
            </a:r>
            <a:r>
              <a:rPr sz="2350" spc="-65" dirty="0"/>
              <a:t>calls</a:t>
            </a:r>
            <a:r>
              <a:rPr sz="2350" spc="10" dirty="0"/>
              <a:t> [15]</a:t>
            </a:r>
            <a:endParaRPr sz="2350" dirty="0"/>
          </a:p>
        </p:txBody>
      </p:sp>
      <p:sp>
        <p:nvSpPr>
          <p:cNvPr id="7" name="object 7"/>
          <p:cNvSpPr txBox="1"/>
          <p:nvPr/>
        </p:nvSpPr>
        <p:spPr>
          <a:xfrm>
            <a:off x="6418326" y="2805391"/>
            <a:ext cx="5755005" cy="499745"/>
          </a:xfrm>
          <a:prstGeom prst="rect">
            <a:avLst/>
          </a:prstGeom>
          <a:solidFill>
            <a:srgbClr val="E7E6C4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3170"/>
              </a:lnSpc>
            </a:pPr>
            <a:r>
              <a:rPr sz="2800" b="1" spc="-50" dirty="0">
                <a:latin typeface="Arial"/>
                <a:cs typeface="Arial"/>
              </a:rPr>
              <a:t>Big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refactorings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7700" y="3759200"/>
            <a:ext cx="450469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2400" spc="50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2400" spc="2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solidFill>
                  <a:srgbClr val="6C6963"/>
                </a:solidFill>
                <a:latin typeface="Times New Roman"/>
                <a:cs typeface="Times New Roman"/>
              </a:rPr>
              <a:t>Extract</a:t>
            </a:r>
            <a:r>
              <a:rPr sz="2400" spc="-5" dirty="0">
                <a:solidFill>
                  <a:srgbClr val="6C6963"/>
                </a:solidFill>
                <a:latin typeface="Times New Roman"/>
                <a:cs typeface="Times New Roman"/>
              </a:rPr>
              <a:t> hierarchy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253500"/>
              </a:lnSpc>
            </a:pPr>
            <a:r>
              <a:rPr sz="2400" spc="5" dirty="0">
                <a:solidFill>
                  <a:srgbClr val="6C6963"/>
                </a:solidFill>
                <a:latin typeface="Times New Roman"/>
                <a:cs typeface="Times New Roman"/>
              </a:rPr>
              <a:t>Convert </a:t>
            </a:r>
            <a:r>
              <a:rPr sz="2400" spc="15" dirty="0">
                <a:solidFill>
                  <a:srgbClr val="6C6963"/>
                </a:solidFill>
                <a:latin typeface="Times New Roman"/>
                <a:cs typeface="Times New Roman"/>
              </a:rPr>
              <a:t>procedural </a:t>
            </a:r>
            <a:r>
              <a:rPr sz="2400" spc="-30" dirty="0">
                <a:solidFill>
                  <a:srgbClr val="6C6963"/>
                </a:solidFill>
                <a:latin typeface="Times New Roman"/>
                <a:cs typeface="Times New Roman"/>
              </a:rPr>
              <a:t>design </a:t>
            </a:r>
            <a:r>
              <a:rPr sz="2400" spc="1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6C6963"/>
                </a:solidFill>
                <a:latin typeface="Times New Roman"/>
                <a:cs typeface="Times New Roman"/>
              </a:rPr>
              <a:t>objects  </a:t>
            </a:r>
            <a:r>
              <a:rPr sz="2400" spc="20" dirty="0">
                <a:solidFill>
                  <a:srgbClr val="6C6963"/>
                </a:solidFill>
                <a:latin typeface="Times New Roman"/>
                <a:cs typeface="Times New Roman"/>
              </a:rPr>
              <a:t>Separate </a:t>
            </a:r>
            <a:r>
              <a:rPr sz="2400" spc="25" dirty="0">
                <a:solidFill>
                  <a:srgbClr val="6C6963"/>
                </a:solidFill>
                <a:latin typeface="Times New Roman"/>
                <a:cs typeface="Times New Roman"/>
              </a:rPr>
              <a:t>domain </a:t>
            </a:r>
            <a:r>
              <a:rPr sz="2400" spc="-20" dirty="0">
                <a:solidFill>
                  <a:srgbClr val="6C6963"/>
                </a:solidFill>
                <a:latin typeface="Times New Roman"/>
                <a:cs typeface="Times New Roman"/>
              </a:rPr>
              <a:t>from</a:t>
            </a:r>
            <a:r>
              <a:rPr sz="2400" spc="-6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6C6963"/>
                </a:solidFill>
                <a:latin typeface="Times New Roman"/>
                <a:cs typeface="Times New Roman"/>
              </a:rPr>
              <a:t>presentation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3300" y="762000"/>
            <a:ext cx="5918200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495300"/>
            <a:ext cx="592963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-280" dirty="0"/>
              <a:t>Big</a:t>
            </a:r>
            <a:r>
              <a:rPr sz="7400" spc="-80" dirty="0"/>
              <a:t> </a:t>
            </a:r>
            <a:r>
              <a:rPr sz="7400" spc="-50" dirty="0"/>
              <a:t>refactorings</a:t>
            </a:r>
            <a:endParaRPr sz="7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00100" y="3810000"/>
            <a:ext cx="949706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4835" algn="l"/>
                <a:tab pos="3422650" algn="l"/>
                <a:tab pos="5217160" algn="l"/>
                <a:tab pos="5838825" algn="l"/>
                <a:tab pos="6922134" algn="l"/>
                <a:tab pos="7538720" algn="l"/>
                <a:tab pos="7938770" algn="l"/>
              </a:tabLst>
            </a:pPr>
            <a:r>
              <a:rPr sz="4200" spc="20" dirty="0">
                <a:solidFill>
                  <a:srgbClr val="6C6963"/>
                </a:solidFill>
                <a:latin typeface="Times New Roman"/>
                <a:cs typeface="Times New Roman"/>
              </a:rPr>
              <a:t>Require	</a:t>
            </a:r>
            <a:r>
              <a:rPr sz="4200" spc="100" dirty="0">
                <a:solidFill>
                  <a:srgbClr val="6C6963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6C6963"/>
                </a:solidFill>
                <a:latin typeface="Times New Roman"/>
                <a:cs typeface="Times New Roman"/>
              </a:rPr>
              <a:t>large	</a:t>
            </a:r>
            <a:r>
              <a:rPr sz="4200" spc="75" dirty="0">
                <a:solidFill>
                  <a:srgbClr val="6C6963"/>
                </a:solidFill>
                <a:latin typeface="Times New Roman"/>
                <a:cs typeface="Times New Roman"/>
              </a:rPr>
              <a:t>amount	</a:t>
            </a:r>
            <a:r>
              <a:rPr sz="4200" spc="-135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4200" dirty="0">
                <a:solidFill>
                  <a:srgbClr val="6C6963"/>
                </a:solidFill>
                <a:latin typeface="Times New Roman"/>
                <a:cs typeface="Times New Roman"/>
              </a:rPr>
              <a:t>time	</a:t>
            </a:r>
            <a:r>
              <a:rPr sz="4200" spc="15" dirty="0">
                <a:solidFill>
                  <a:srgbClr val="6C6963"/>
                </a:solidFill>
                <a:latin typeface="Times New Roman"/>
                <a:cs typeface="Times New Roman"/>
              </a:rPr>
              <a:t>(&gt;	</a:t>
            </a:r>
            <a:r>
              <a:rPr sz="4200" dirty="0">
                <a:solidFill>
                  <a:srgbClr val="6C6963"/>
                </a:solidFill>
                <a:latin typeface="Times New Roman"/>
                <a:cs typeface="Times New Roman"/>
              </a:rPr>
              <a:t>1	month)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385445">
              <a:lnSpc>
                <a:spcPts val="4800"/>
              </a:lnSpc>
              <a:tabLst>
                <a:tab pos="1854835" algn="l"/>
                <a:tab pos="2891790" algn="l"/>
                <a:tab pos="3798570" algn="l"/>
                <a:tab pos="4420235" algn="l"/>
                <a:tab pos="6819265" algn="l"/>
              </a:tabLst>
            </a:pPr>
            <a:r>
              <a:rPr sz="4200" spc="20" dirty="0">
                <a:solidFill>
                  <a:srgbClr val="6C6963"/>
                </a:solidFill>
                <a:latin typeface="Times New Roman"/>
                <a:cs typeface="Times New Roman"/>
              </a:rPr>
              <a:t>Require	</a:t>
            </a:r>
            <a:r>
              <a:rPr sz="4200" spc="100" dirty="0">
                <a:solidFill>
                  <a:srgbClr val="6C6963"/>
                </a:solidFill>
                <a:latin typeface="Times New Roman"/>
                <a:cs typeface="Times New Roman"/>
              </a:rPr>
              <a:t>a</a:t>
            </a:r>
            <a:r>
              <a:rPr sz="4200" spc="2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200" spc="5" dirty="0">
                <a:solidFill>
                  <a:srgbClr val="6C6963"/>
                </a:solidFill>
                <a:latin typeface="Times New Roman"/>
                <a:cs typeface="Times New Roman"/>
              </a:rPr>
              <a:t>degree	</a:t>
            </a:r>
            <a:r>
              <a:rPr sz="4200" spc="-135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4200" spc="35" dirty="0">
                <a:solidFill>
                  <a:srgbClr val="6C6963"/>
                </a:solidFill>
                <a:latin typeface="Times New Roman"/>
                <a:cs typeface="Times New Roman"/>
              </a:rPr>
              <a:t>agreement	among</a:t>
            </a:r>
            <a:r>
              <a:rPr sz="4200" spc="-7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200" spc="50" dirty="0">
                <a:solidFill>
                  <a:srgbClr val="6C6963"/>
                </a:solidFill>
                <a:latin typeface="Times New Roman"/>
                <a:cs typeface="Times New Roman"/>
              </a:rPr>
              <a:t>the  </a:t>
            </a:r>
            <a:r>
              <a:rPr sz="4200" spc="-10" dirty="0">
                <a:solidFill>
                  <a:srgbClr val="6C6963"/>
                </a:solidFill>
                <a:latin typeface="Times New Roman"/>
                <a:cs typeface="Times New Roman"/>
              </a:rPr>
              <a:t>development	</a:t>
            </a:r>
            <a:r>
              <a:rPr sz="4200" spc="55" dirty="0">
                <a:solidFill>
                  <a:srgbClr val="6C6963"/>
                </a:solidFill>
                <a:latin typeface="Times New Roman"/>
                <a:cs typeface="Times New Roman"/>
              </a:rPr>
              <a:t>team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  <a:tabLst>
                <a:tab pos="812165" algn="l"/>
                <a:tab pos="2385060" algn="l"/>
                <a:tab pos="5002530" algn="l"/>
                <a:tab pos="5686425" algn="l"/>
                <a:tab pos="7142480" algn="l"/>
              </a:tabLst>
            </a:pPr>
            <a:r>
              <a:rPr sz="4200" spc="55" dirty="0">
                <a:solidFill>
                  <a:srgbClr val="6C6963"/>
                </a:solidFill>
                <a:latin typeface="Times New Roman"/>
                <a:cs typeface="Times New Roman"/>
              </a:rPr>
              <a:t>No	</a:t>
            </a:r>
            <a:r>
              <a:rPr sz="4200" spc="15" dirty="0">
                <a:solidFill>
                  <a:srgbClr val="6C6963"/>
                </a:solidFill>
                <a:latin typeface="Times New Roman"/>
                <a:cs typeface="Times New Roman"/>
              </a:rPr>
              <a:t>instant	</a:t>
            </a:r>
            <a:r>
              <a:rPr sz="4200" spc="-50" dirty="0">
                <a:solidFill>
                  <a:srgbClr val="6C6963"/>
                </a:solidFill>
                <a:latin typeface="Times New Roman"/>
                <a:cs typeface="Times New Roman"/>
              </a:rPr>
              <a:t>satisfaction,	</a:t>
            </a:r>
            <a:r>
              <a:rPr sz="4200" spc="65" dirty="0">
                <a:solidFill>
                  <a:srgbClr val="6C6963"/>
                </a:solidFill>
                <a:latin typeface="Times New Roman"/>
                <a:cs typeface="Times New Roman"/>
              </a:rPr>
              <a:t>no	</a:t>
            </a:r>
            <a:r>
              <a:rPr sz="4200" spc="-114" dirty="0">
                <a:solidFill>
                  <a:srgbClr val="6C6963"/>
                </a:solidFill>
                <a:latin typeface="Times New Roman"/>
                <a:cs typeface="Times New Roman"/>
              </a:rPr>
              <a:t>visible	</a:t>
            </a:r>
            <a:r>
              <a:rPr sz="4200" spc="-45" dirty="0">
                <a:solidFill>
                  <a:srgbClr val="6C6963"/>
                </a:solidFill>
                <a:latin typeface="Times New Roman"/>
                <a:cs typeface="Times New Roman"/>
              </a:rPr>
              <a:t>progress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3378200" y="762000"/>
              <a:ext cx="1308100" cy="927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762000"/>
              <a:ext cx="4724400" cy="927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8200" y="495300"/>
            <a:ext cx="623824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-280" dirty="0"/>
              <a:t>Big</a:t>
            </a:r>
            <a:r>
              <a:rPr sz="7400" spc="-55" dirty="0"/>
              <a:t> Refactorings</a:t>
            </a:r>
            <a:endParaRPr sz="7400"/>
          </a:p>
        </p:txBody>
      </p:sp>
      <p:sp>
        <p:nvSpPr>
          <p:cNvPr id="6" name="object 6"/>
          <p:cNvSpPr txBox="1"/>
          <p:nvPr/>
        </p:nvSpPr>
        <p:spPr>
          <a:xfrm>
            <a:off x="800100" y="3771900"/>
            <a:ext cx="866394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800100">
              <a:lnSpc>
                <a:spcPct val="100000"/>
              </a:lnSpc>
              <a:spcBef>
                <a:spcPts val="100"/>
              </a:spcBef>
              <a:buClr>
                <a:srgbClr val="004479"/>
              </a:buClr>
              <a:buFont typeface="Comic Sans MS"/>
              <a:buAutoNum type="arabicPeriod"/>
              <a:tabLst>
                <a:tab pos="812165" algn="l"/>
                <a:tab pos="812800" algn="l"/>
                <a:tab pos="2158365" algn="l"/>
                <a:tab pos="3419475" algn="l"/>
              </a:tabLst>
            </a:pPr>
            <a:r>
              <a:rPr sz="4200" spc="-55" dirty="0">
                <a:solidFill>
                  <a:srgbClr val="222222"/>
                </a:solidFill>
                <a:latin typeface="Times New Roman"/>
                <a:cs typeface="Times New Roman"/>
              </a:rPr>
              <a:t>Tease	</a:t>
            </a:r>
            <a:r>
              <a:rPr sz="4200" spc="90" dirty="0">
                <a:solidFill>
                  <a:srgbClr val="222222"/>
                </a:solidFill>
                <a:latin typeface="Times New Roman"/>
                <a:cs typeface="Times New Roman"/>
              </a:rPr>
              <a:t>apart	</a:t>
            </a:r>
            <a:r>
              <a:rPr sz="4200" spc="25" dirty="0">
                <a:solidFill>
                  <a:srgbClr val="222222"/>
                </a:solidFill>
                <a:latin typeface="Times New Roman"/>
                <a:cs typeface="Times New Roman"/>
              </a:rPr>
              <a:t>inheritance</a:t>
            </a:r>
            <a:endParaRPr sz="4200">
              <a:latin typeface="Times New Roman"/>
              <a:cs typeface="Times New Roman"/>
            </a:endParaRPr>
          </a:p>
          <a:p>
            <a:pPr marL="812800" indent="-800100">
              <a:lnSpc>
                <a:spcPct val="100000"/>
              </a:lnSpc>
              <a:spcBef>
                <a:spcPts val="4360"/>
              </a:spcBef>
              <a:buClr>
                <a:srgbClr val="004479"/>
              </a:buClr>
              <a:buFont typeface="Comic Sans MS"/>
              <a:buAutoNum type="arabicPeriod"/>
              <a:tabLst>
                <a:tab pos="812165" algn="l"/>
                <a:tab pos="812800" algn="l"/>
                <a:tab pos="2517775" algn="l"/>
              </a:tabLst>
            </a:pPr>
            <a:r>
              <a:rPr sz="4200" spc="30" dirty="0">
                <a:solidFill>
                  <a:srgbClr val="222222"/>
                </a:solidFill>
                <a:latin typeface="Times New Roman"/>
                <a:cs typeface="Times New Roman"/>
              </a:rPr>
              <a:t>Extract	</a:t>
            </a:r>
            <a:r>
              <a:rPr sz="4200" spc="-5" dirty="0">
                <a:solidFill>
                  <a:srgbClr val="222222"/>
                </a:solidFill>
                <a:latin typeface="Times New Roman"/>
                <a:cs typeface="Times New Roman"/>
              </a:rPr>
              <a:t>hierarchy</a:t>
            </a:r>
            <a:endParaRPr sz="4200">
              <a:latin typeface="Times New Roman"/>
              <a:cs typeface="Times New Roman"/>
            </a:endParaRPr>
          </a:p>
          <a:p>
            <a:pPr marL="812800" indent="-800100">
              <a:lnSpc>
                <a:spcPct val="100000"/>
              </a:lnSpc>
              <a:spcBef>
                <a:spcPts val="4460"/>
              </a:spcBef>
              <a:buClr>
                <a:srgbClr val="004479"/>
              </a:buClr>
              <a:buFont typeface="Comic Sans MS"/>
              <a:buAutoNum type="arabicPeriod"/>
              <a:tabLst>
                <a:tab pos="812165" algn="l"/>
                <a:tab pos="812800" algn="l"/>
                <a:tab pos="2682240" algn="l"/>
                <a:tab pos="7178040" algn="l"/>
              </a:tabLst>
            </a:pPr>
            <a:r>
              <a:rPr sz="4200" spc="210" dirty="0">
                <a:solidFill>
                  <a:srgbClr val="929292"/>
                </a:solidFill>
                <a:latin typeface="Times New Roman"/>
                <a:cs typeface="Times New Roman"/>
              </a:rPr>
              <a:t>C</a:t>
            </a:r>
            <a:r>
              <a:rPr sz="4200" dirty="0">
                <a:solidFill>
                  <a:srgbClr val="929292"/>
                </a:solidFill>
                <a:latin typeface="Times New Roman"/>
                <a:cs typeface="Times New Roman"/>
              </a:rPr>
              <a:t>o</a:t>
            </a:r>
            <a:r>
              <a:rPr sz="4200" spc="10" dirty="0">
                <a:solidFill>
                  <a:srgbClr val="929292"/>
                </a:solidFill>
                <a:latin typeface="Times New Roman"/>
                <a:cs typeface="Times New Roman"/>
              </a:rPr>
              <a:t>n</a:t>
            </a:r>
            <a:r>
              <a:rPr sz="4200" spc="-254" dirty="0">
                <a:solidFill>
                  <a:srgbClr val="929292"/>
                </a:solidFill>
                <a:latin typeface="Times New Roman"/>
                <a:cs typeface="Times New Roman"/>
              </a:rPr>
              <a:t>v</a:t>
            </a:r>
            <a:r>
              <a:rPr sz="4200" spc="-30" dirty="0">
                <a:solidFill>
                  <a:srgbClr val="929292"/>
                </a:solidFill>
                <a:latin typeface="Times New Roman"/>
                <a:cs typeface="Times New Roman"/>
              </a:rPr>
              <a:t>e</a:t>
            </a:r>
            <a:r>
              <a:rPr sz="4200" spc="125" dirty="0">
                <a:solidFill>
                  <a:srgbClr val="929292"/>
                </a:solidFill>
                <a:latin typeface="Times New Roman"/>
                <a:cs typeface="Times New Roman"/>
              </a:rPr>
              <a:t>r</a:t>
            </a:r>
            <a:r>
              <a:rPr sz="4200" spc="55" dirty="0">
                <a:solidFill>
                  <a:srgbClr val="929292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929292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929292"/>
                </a:solidFill>
                <a:latin typeface="Times New Roman"/>
                <a:cs typeface="Times New Roman"/>
              </a:rPr>
              <a:t>p</a:t>
            </a:r>
            <a:r>
              <a:rPr sz="4200" dirty="0">
                <a:solidFill>
                  <a:srgbClr val="929292"/>
                </a:solidFill>
                <a:latin typeface="Times New Roman"/>
                <a:cs typeface="Times New Roman"/>
              </a:rPr>
              <a:t>r</a:t>
            </a:r>
            <a:r>
              <a:rPr sz="4200" spc="-35" dirty="0">
                <a:solidFill>
                  <a:srgbClr val="929292"/>
                </a:solidFill>
                <a:latin typeface="Times New Roman"/>
                <a:cs typeface="Times New Roman"/>
              </a:rPr>
              <a:t>oc</a:t>
            </a:r>
            <a:r>
              <a:rPr sz="4200" spc="-30" dirty="0">
                <a:solidFill>
                  <a:srgbClr val="929292"/>
                </a:solidFill>
                <a:latin typeface="Times New Roman"/>
                <a:cs typeface="Times New Roman"/>
              </a:rPr>
              <a:t>e</a:t>
            </a:r>
            <a:r>
              <a:rPr sz="4200" spc="114" dirty="0">
                <a:solidFill>
                  <a:srgbClr val="929292"/>
                </a:solidFill>
                <a:latin typeface="Times New Roman"/>
                <a:cs typeface="Times New Roman"/>
              </a:rPr>
              <a:t>du</a:t>
            </a:r>
            <a:r>
              <a:rPr sz="4200" spc="70" dirty="0">
                <a:solidFill>
                  <a:srgbClr val="929292"/>
                </a:solidFill>
                <a:latin typeface="Times New Roman"/>
                <a:cs typeface="Times New Roman"/>
              </a:rPr>
              <a:t>r</a:t>
            </a:r>
            <a:r>
              <a:rPr sz="4200" spc="95" dirty="0">
                <a:solidFill>
                  <a:srgbClr val="929292"/>
                </a:solidFill>
                <a:latin typeface="Times New Roman"/>
                <a:cs typeface="Times New Roman"/>
              </a:rPr>
              <a:t>a</a:t>
            </a:r>
            <a:r>
              <a:rPr sz="4200" spc="-160" dirty="0">
                <a:solidFill>
                  <a:srgbClr val="929292"/>
                </a:solidFill>
                <a:latin typeface="Times New Roman"/>
                <a:cs typeface="Times New Roman"/>
              </a:rPr>
              <a:t>l</a:t>
            </a:r>
            <a:r>
              <a:rPr sz="4200" spc="-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4200" spc="30" dirty="0">
                <a:solidFill>
                  <a:srgbClr val="929292"/>
                </a:solidFill>
                <a:latin typeface="Times New Roman"/>
                <a:cs typeface="Times New Roman"/>
              </a:rPr>
              <a:t>d</a:t>
            </a:r>
            <a:r>
              <a:rPr sz="4200" spc="20" dirty="0">
                <a:solidFill>
                  <a:srgbClr val="929292"/>
                </a:solidFill>
                <a:latin typeface="Times New Roman"/>
                <a:cs typeface="Times New Roman"/>
              </a:rPr>
              <a:t>e</a:t>
            </a:r>
            <a:r>
              <a:rPr sz="4200" spc="-235" dirty="0">
                <a:solidFill>
                  <a:srgbClr val="929292"/>
                </a:solidFill>
                <a:latin typeface="Times New Roman"/>
                <a:cs typeface="Times New Roman"/>
              </a:rPr>
              <a:t>s</a:t>
            </a:r>
            <a:r>
              <a:rPr sz="4200" spc="-90" dirty="0">
                <a:solidFill>
                  <a:srgbClr val="929292"/>
                </a:solidFill>
                <a:latin typeface="Times New Roman"/>
                <a:cs typeface="Times New Roman"/>
              </a:rPr>
              <a:t>i</a:t>
            </a:r>
            <a:r>
              <a:rPr sz="4200" spc="-165" dirty="0">
                <a:solidFill>
                  <a:srgbClr val="929292"/>
                </a:solidFill>
                <a:latin typeface="Times New Roman"/>
                <a:cs typeface="Times New Roman"/>
              </a:rPr>
              <a:t>g</a:t>
            </a:r>
            <a:r>
              <a:rPr sz="4200" spc="130" dirty="0">
                <a:solidFill>
                  <a:srgbClr val="929292"/>
                </a:solidFill>
                <a:latin typeface="Times New Roman"/>
                <a:cs typeface="Times New Roman"/>
              </a:rPr>
              <a:t>n</a:t>
            </a:r>
            <a:r>
              <a:rPr sz="4200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4200" spc="55" dirty="0">
                <a:solidFill>
                  <a:srgbClr val="929292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929292"/>
                </a:solidFill>
                <a:latin typeface="Times New Roman"/>
                <a:cs typeface="Times New Roman"/>
              </a:rPr>
              <a:t>o	</a:t>
            </a:r>
            <a:r>
              <a:rPr sz="4200" spc="-15" dirty="0">
                <a:solidFill>
                  <a:srgbClr val="929292"/>
                </a:solidFill>
                <a:latin typeface="Times New Roman"/>
                <a:cs typeface="Times New Roman"/>
              </a:rPr>
              <a:t>obj</a:t>
            </a:r>
            <a:r>
              <a:rPr sz="4200" spc="-20" dirty="0">
                <a:solidFill>
                  <a:srgbClr val="929292"/>
                </a:solidFill>
                <a:latin typeface="Times New Roman"/>
                <a:cs typeface="Times New Roman"/>
              </a:rPr>
              <a:t>e</a:t>
            </a:r>
            <a:r>
              <a:rPr sz="4200" spc="-75" dirty="0">
                <a:solidFill>
                  <a:srgbClr val="929292"/>
                </a:solidFill>
                <a:latin typeface="Times New Roman"/>
                <a:cs typeface="Times New Roman"/>
              </a:rPr>
              <a:t>c</a:t>
            </a:r>
            <a:r>
              <a:rPr sz="4200" spc="55" dirty="0">
                <a:solidFill>
                  <a:srgbClr val="929292"/>
                </a:solidFill>
                <a:latin typeface="Times New Roman"/>
                <a:cs typeface="Times New Roman"/>
              </a:rPr>
              <a:t>t</a:t>
            </a:r>
            <a:r>
              <a:rPr sz="4200" spc="-235" dirty="0">
                <a:solidFill>
                  <a:srgbClr val="929292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  <a:p>
            <a:pPr marL="812800" indent="-800100">
              <a:lnSpc>
                <a:spcPct val="100000"/>
              </a:lnSpc>
              <a:spcBef>
                <a:spcPts val="4460"/>
              </a:spcBef>
              <a:buClr>
                <a:srgbClr val="004479"/>
              </a:buClr>
              <a:buFont typeface="Comic Sans MS"/>
              <a:buAutoNum type="arabicPeriod"/>
              <a:tabLst>
                <a:tab pos="812165" algn="l"/>
                <a:tab pos="812800" algn="l"/>
                <a:tab pos="2828925" algn="l"/>
              </a:tabLst>
            </a:pPr>
            <a:r>
              <a:rPr sz="4200" spc="40" dirty="0">
                <a:solidFill>
                  <a:srgbClr val="929292"/>
                </a:solidFill>
                <a:latin typeface="Times New Roman"/>
                <a:cs typeface="Times New Roman"/>
              </a:rPr>
              <a:t>Separate	</a:t>
            </a:r>
            <a:r>
              <a:rPr sz="4200" spc="50" dirty="0">
                <a:solidFill>
                  <a:srgbClr val="929292"/>
                </a:solidFill>
                <a:latin typeface="Times New Roman"/>
                <a:cs typeface="Times New Roman"/>
              </a:rPr>
              <a:t>domain </a:t>
            </a:r>
            <a:r>
              <a:rPr sz="4200" spc="-30" dirty="0">
                <a:solidFill>
                  <a:srgbClr val="929292"/>
                </a:solidFill>
                <a:latin typeface="Times New Roman"/>
                <a:cs typeface="Times New Roman"/>
              </a:rPr>
              <a:t>from</a:t>
            </a:r>
            <a:r>
              <a:rPr sz="4200" spc="-80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sz="4200" spc="15" dirty="0">
                <a:solidFill>
                  <a:srgbClr val="929292"/>
                </a:solidFill>
                <a:latin typeface="Times New Roman"/>
                <a:cs typeface="Times New Roman"/>
              </a:rPr>
              <a:t>presentation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1068832"/>
            <a:ext cx="11385550" cy="635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4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700" b="1" spc="15" dirty="0">
                <a:solidFill>
                  <a:srgbClr val="6C6963"/>
                </a:solidFill>
                <a:latin typeface="Arial"/>
                <a:cs typeface="Arial"/>
              </a:rPr>
              <a:t>Problem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"/>
              <a:cs typeface="Arial"/>
            </a:endParaRPr>
          </a:p>
          <a:p>
            <a:pPr marL="469900" marR="827405">
              <a:lnSpc>
                <a:spcPts val="4200"/>
              </a:lnSpc>
            </a:pPr>
            <a:r>
              <a:rPr sz="3700" spc="-170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3700" spc="10" dirty="0">
                <a:solidFill>
                  <a:srgbClr val="6C6963"/>
                </a:solidFill>
                <a:latin typeface="Times New Roman"/>
                <a:cs typeface="Times New Roman"/>
              </a:rPr>
              <a:t>tangled </a:t>
            </a:r>
            <a:r>
              <a:rPr sz="3700" spc="20" dirty="0">
                <a:solidFill>
                  <a:srgbClr val="6C6963"/>
                </a:solidFill>
                <a:latin typeface="Times New Roman"/>
                <a:cs typeface="Times New Roman"/>
              </a:rPr>
              <a:t>inheritance </a:t>
            </a:r>
            <a:r>
              <a:rPr sz="3700" spc="-5" dirty="0">
                <a:solidFill>
                  <a:srgbClr val="6C6963"/>
                </a:solidFill>
                <a:latin typeface="Times New Roman"/>
                <a:cs typeface="Times New Roman"/>
              </a:rPr>
              <a:t>hierarchy </a:t>
            </a:r>
            <a:r>
              <a:rPr sz="3700" spc="60" dirty="0">
                <a:solidFill>
                  <a:srgbClr val="6C6963"/>
                </a:solidFill>
                <a:latin typeface="Times New Roman"/>
                <a:cs typeface="Times New Roman"/>
              </a:rPr>
              <a:t>that </a:t>
            </a:r>
            <a:r>
              <a:rPr sz="3700" spc="-160" dirty="0">
                <a:solidFill>
                  <a:srgbClr val="6C6963"/>
                </a:solidFill>
                <a:latin typeface="Times New Roman"/>
                <a:cs typeface="Times New Roman"/>
              </a:rPr>
              <a:t>is </a:t>
            </a:r>
            <a:r>
              <a:rPr sz="3700" spc="-10" dirty="0">
                <a:solidFill>
                  <a:srgbClr val="6C6963"/>
                </a:solidFill>
                <a:latin typeface="Times New Roman"/>
                <a:cs typeface="Times New Roman"/>
              </a:rPr>
              <a:t>doing </a:t>
            </a:r>
            <a:r>
              <a:rPr sz="3700" spc="-5" dirty="0">
                <a:solidFill>
                  <a:srgbClr val="6C6963"/>
                </a:solidFill>
                <a:latin typeface="Times New Roman"/>
                <a:cs typeface="Times New Roman"/>
              </a:rPr>
              <a:t>2 </a:t>
            </a:r>
            <a:r>
              <a:rPr sz="3700" spc="-60" dirty="0">
                <a:solidFill>
                  <a:srgbClr val="6C6963"/>
                </a:solidFill>
                <a:latin typeface="Times New Roman"/>
                <a:cs typeface="Times New Roman"/>
              </a:rPr>
              <a:t>jobs </a:t>
            </a:r>
            <a:r>
              <a:rPr sz="3700" spc="45" dirty="0">
                <a:solidFill>
                  <a:srgbClr val="6C6963"/>
                </a:solidFill>
                <a:latin typeface="Times New Roman"/>
                <a:cs typeface="Times New Roman"/>
              </a:rPr>
              <a:t>at  </a:t>
            </a:r>
            <a:r>
              <a:rPr sz="3700" dirty="0">
                <a:solidFill>
                  <a:srgbClr val="6C6963"/>
                </a:solidFill>
                <a:latin typeface="Times New Roman"/>
                <a:cs typeface="Times New Roman"/>
              </a:rPr>
              <a:t>once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3700" b="1" spc="-50" dirty="0">
                <a:solidFill>
                  <a:srgbClr val="6C6963"/>
                </a:solidFill>
                <a:latin typeface="Arial"/>
                <a:cs typeface="Arial"/>
              </a:rPr>
              <a:t>Solution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Arial"/>
              <a:cs typeface="Arial"/>
            </a:endParaRPr>
          </a:p>
          <a:p>
            <a:pPr marL="469900" marR="5080">
              <a:lnSpc>
                <a:spcPts val="4200"/>
              </a:lnSpc>
            </a:pPr>
            <a:r>
              <a:rPr sz="3700" spc="50" dirty="0">
                <a:solidFill>
                  <a:srgbClr val="6C6963"/>
                </a:solidFill>
                <a:latin typeface="Times New Roman"/>
                <a:cs typeface="Times New Roman"/>
              </a:rPr>
              <a:t>Create </a:t>
            </a:r>
            <a:r>
              <a:rPr sz="3700" spc="-5" dirty="0">
                <a:solidFill>
                  <a:srgbClr val="6C6963"/>
                </a:solidFill>
                <a:latin typeface="Times New Roman"/>
                <a:cs typeface="Times New Roman"/>
              </a:rPr>
              <a:t>2 </a:t>
            </a:r>
            <a:r>
              <a:rPr sz="3700" spc="15" dirty="0">
                <a:solidFill>
                  <a:srgbClr val="6C6963"/>
                </a:solidFill>
                <a:latin typeface="Times New Roman"/>
                <a:cs typeface="Times New Roman"/>
              </a:rPr>
              <a:t>separate </a:t>
            </a:r>
            <a:r>
              <a:rPr sz="3700" spc="-15" dirty="0">
                <a:solidFill>
                  <a:srgbClr val="6C6963"/>
                </a:solidFill>
                <a:latin typeface="Times New Roman"/>
                <a:cs typeface="Times New Roman"/>
              </a:rPr>
              <a:t>hierarchies </a:t>
            </a:r>
            <a:r>
              <a:rPr sz="3700" spc="85" dirty="0">
                <a:solidFill>
                  <a:srgbClr val="6C6963"/>
                </a:solidFill>
                <a:latin typeface="Times New Roman"/>
                <a:cs typeface="Times New Roman"/>
              </a:rPr>
              <a:t>and </a:t>
            </a:r>
            <a:r>
              <a:rPr sz="3700" spc="-55" dirty="0">
                <a:solidFill>
                  <a:srgbClr val="6C6963"/>
                </a:solidFill>
                <a:latin typeface="Times New Roman"/>
                <a:cs typeface="Times New Roman"/>
              </a:rPr>
              <a:t>use </a:t>
            </a:r>
            <a:r>
              <a:rPr sz="3700" spc="-15" dirty="0">
                <a:solidFill>
                  <a:srgbClr val="6C6963"/>
                </a:solidFill>
                <a:latin typeface="Times New Roman"/>
                <a:cs typeface="Times New Roman"/>
              </a:rPr>
              <a:t>delegation </a:t>
            </a:r>
            <a:r>
              <a:rPr sz="3700" spc="20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700" spc="-85" dirty="0">
                <a:solidFill>
                  <a:srgbClr val="6C6963"/>
                </a:solidFill>
                <a:latin typeface="Times New Roman"/>
                <a:cs typeface="Times New Roman"/>
              </a:rPr>
              <a:t>invoke  </a:t>
            </a:r>
            <a:r>
              <a:rPr sz="3700" spc="25" dirty="0">
                <a:solidFill>
                  <a:srgbClr val="6C6963"/>
                </a:solidFill>
                <a:latin typeface="Times New Roman"/>
                <a:cs typeface="Times New Roman"/>
              </a:rPr>
              <a:t>one </a:t>
            </a:r>
            <a:r>
              <a:rPr sz="3700" spc="-30" dirty="0">
                <a:solidFill>
                  <a:srgbClr val="6C6963"/>
                </a:solidFill>
                <a:latin typeface="Times New Roman"/>
                <a:cs typeface="Times New Roman"/>
              </a:rPr>
              <a:t>from </a:t>
            </a:r>
            <a:r>
              <a:rPr sz="3700" spc="40" dirty="0">
                <a:solidFill>
                  <a:srgbClr val="6C6963"/>
                </a:solidFill>
                <a:latin typeface="Times New Roman"/>
                <a:cs typeface="Times New Roman"/>
              </a:rPr>
              <a:t>the</a:t>
            </a:r>
            <a:r>
              <a:rPr sz="3700" spc="-1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700" spc="45" dirty="0">
                <a:solidFill>
                  <a:srgbClr val="6C6963"/>
                </a:solidFill>
                <a:latin typeface="Times New Roman"/>
                <a:cs typeface="Times New Roman"/>
              </a:rPr>
              <a:t>other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8631" y="0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100" y="1068832"/>
            <a:ext cx="11254105" cy="7310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4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50" b="1" spc="-45" dirty="0">
                <a:solidFill>
                  <a:srgbClr val="6C6963"/>
                </a:solidFill>
                <a:latin typeface="Arial"/>
                <a:cs typeface="Arial"/>
              </a:rPr>
              <a:t>Approach</a:t>
            </a:r>
            <a:endParaRPr sz="3350" dirty="0">
              <a:latin typeface="Arial"/>
              <a:cs typeface="Arial"/>
            </a:endParaRPr>
          </a:p>
          <a:p>
            <a:pPr marL="469900" marR="1805939">
              <a:lnSpc>
                <a:spcPct val="179100"/>
              </a:lnSpc>
            </a:pPr>
            <a:r>
              <a:rPr sz="3350" spc="-20" dirty="0">
                <a:solidFill>
                  <a:srgbClr val="6C6963"/>
                </a:solidFill>
                <a:latin typeface="Times New Roman"/>
                <a:cs typeface="Times New Roman"/>
              </a:rPr>
              <a:t>Identify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-25" dirty="0">
                <a:solidFill>
                  <a:srgbClr val="6C6963"/>
                </a:solidFill>
                <a:latin typeface="Times New Roman"/>
                <a:cs typeface="Times New Roman"/>
              </a:rPr>
              <a:t>different </a:t>
            </a:r>
            <a:r>
              <a:rPr sz="3350" spc="-50" dirty="0">
                <a:solidFill>
                  <a:srgbClr val="6C6963"/>
                </a:solidFill>
                <a:latin typeface="Times New Roman"/>
                <a:cs typeface="Times New Roman"/>
              </a:rPr>
              <a:t>jobs </a:t>
            </a:r>
            <a:r>
              <a:rPr sz="3350" spc="40" dirty="0">
                <a:solidFill>
                  <a:srgbClr val="6C6963"/>
                </a:solidFill>
                <a:latin typeface="Times New Roman"/>
                <a:cs typeface="Times New Roman"/>
              </a:rPr>
              <a:t>done </a:t>
            </a:r>
            <a:r>
              <a:rPr sz="3350" spc="-80" dirty="0">
                <a:solidFill>
                  <a:srgbClr val="6C6963"/>
                </a:solidFill>
                <a:latin typeface="Times New Roman"/>
                <a:cs typeface="Times New Roman"/>
              </a:rPr>
              <a:t>by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-45" dirty="0">
                <a:solidFill>
                  <a:srgbClr val="6C6963"/>
                </a:solidFill>
                <a:latin typeface="Times New Roman"/>
                <a:cs typeface="Times New Roman"/>
              </a:rPr>
              <a:t>hierarchy.  </a:t>
            </a:r>
            <a:r>
              <a:rPr sz="3350" spc="30" dirty="0">
                <a:solidFill>
                  <a:srgbClr val="6C6963"/>
                </a:solidFill>
                <a:latin typeface="Times New Roman"/>
                <a:cs typeface="Times New Roman"/>
              </a:rPr>
              <a:t>Extract </a:t>
            </a:r>
            <a:r>
              <a:rPr sz="3350" spc="-40" dirty="0">
                <a:solidFill>
                  <a:srgbClr val="6C6963"/>
                </a:solidFill>
                <a:latin typeface="Times New Roman"/>
                <a:cs typeface="Times New Roman"/>
              </a:rPr>
              <a:t>least </a:t>
            </a:r>
            <a:r>
              <a:rPr sz="3350" spc="50" dirty="0">
                <a:solidFill>
                  <a:srgbClr val="6C6963"/>
                </a:solidFill>
                <a:latin typeface="Times New Roman"/>
                <a:cs typeface="Times New Roman"/>
              </a:rPr>
              <a:t>important </a:t>
            </a:r>
            <a:r>
              <a:rPr sz="3350" spc="-5" dirty="0">
                <a:solidFill>
                  <a:srgbClr val="6C6963"/>
                </a:solidFill>
                <a:latin typeface="Times New Roman"/>
                <a:cs typeface="Times New Roman"/>
              </a:rPr>
              <a:t>job </a:t>
            </a:r>
            <a:r>
              <a:rPr sz="3350" spc="15" dirty="0">
                <a:solidFill>
                  <a:srgbClr val="6C6963"/>
                </a:solidFill>
                <a:latin typeface="Times New Roman"/>
                <a:cs typeface="Times New Roman"/>
              </a:rPr>
              <a:t>into </a:t>
            </a:r>
            <a:r>
              <a:rPr sz="3350" spc="85" dirty="0">
                <a:solidFill>
                  <a:srgbClr val="6C6963"/>
                </a:solidFill>
                <a:latin typeface="Times New Roman"/>
                <a:cs typeface="Times New Roman"/>
              </a:rPr>
              <a:t>a </a:t>
            </a:r>
            <a:r>
              <a:rPr sz="3350" spc="20" dirty="0">
                <a:solidFill>
                  <a:srgbClr val="6C6963"/>
                </a:solidFill>
                <a:latin typeface="Times New Roman"/>
                <a:cs typeface="Times New Roman"/>
              </a:rPr>
              <a:t>separate</a:t>
            </a:r>
            <a:r>
              <a:rPr sz="3350" spc="-13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45" dirty="0">
                <a:solidFill>
                  <a:srgbClr val="6C6963"/>
                </a:solidFill>
                <a:latin typeface="Times New Roman"/>
                <a:cs typeface="Times New Roman"/>
              </a:rPr>
              <a:t>hierarchy.</a:t>
            </a:r>
            <a:endParaRPr sz="3350" dirty="0">
              <a:latin typeface="Times New Roman"/>
              <a:cs typeface="Times New Roman"/>
            </a:endParaRPr>
          </a:p>
          <a:p>
            <a:pPr marL="927100" marR="5080">
              <a:lnSpc>
                <a:spcPct val="176600"/>
              </a:lnSpc>
              <a:spcBef>
                <a:spcPts val="100"/>
              </a:spcBef>
              <a:tabLst>
                <a:tab pos="8768715" algn="l"/>
              </a:tabLst>
            </a:pPr>
            <a:r>
              <a:rPr sz="3350" spc="-10" dirty="0">
                <a:solidFill>
                  <a:srgbClr val="6C6963"/>
                </a:solidFill>
                <a:latin typeface="Times New Roman"/>
                <a:cs typeface="Times New Roman"/>
              </a:rPr>
              <a:t>Use </a:t>
            </a:r>
            <a:r>
              <a:rPr sz="3350" spc="15" dirty="0">
                <a:solidFill>
                  <a:srgbClr val="18679A"/>
                </a:solidFill>
                <a:latin typeface="Times New Roman"/>
                <a:cs typeface="Times New Roman"/>
              </a:rPr>
              <a:t>extract </a:t>
            </a:r>
            <a:r>
              <a:rPr sz="3350" spc="-95" dirty="0">
                <a:solidFill>
                  <a:srgbClr val="18679A"/>
                </a:solidFill>
                <a:latin typeface="Times New Roman"/>
                <a:cs typeface="Times New Roman"/>
              </a:rPr>
              <a:t>class </a:t>
            </a:r>
            <a:r>
              <a:rPr sz="3350" spc="2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350" spc="10" dirty="0">
                <a:solidFill>
                  <a:srgbClr val="6C6963"/>
                </a:solidFill>
                <a:latin typeface="Times New Roman"/>
                <a:cs typeface="Times New Roman"/>
              </a:rPr>
              <a:t>create </a:t>
            </a:r>
            <a:r>
              <a:rPr sz="3350" spc="35" dirty="0">
                <a:solidFill>
                  <a:srgbClr val="6C6963"/>
                </a:solidFill>
                <a:latin typeface="Times New Roman"/>
                <a:cs typeface="Times New Roman"/>
              </a:rPr>
              <a:t>common</a:t>
            </a:r>
            <a:r>
              <a:rPr sz="3350" spc="114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60" dirty="0">
                <a:solidFill>
                  <a:srgbClr val="6C6963"/>
                </a:solidFill>
                <a:latin typeface="Times New Roman"/>
                <a:cs typeface="Times New Roman"/>
              </a:rPr>
              <a:t>parent</a:t>
            </a:r>
            <a:r>
              <a:rPr sz="3350" spc="1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10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3350" spc="-20" dirty="0">
                <a:solidFill>
                  <a:srgbClr val="6C6963"/>
                </a:solidFill>
                <a:latin typeface="Times New Roman"/>
                <a:cs typeface="Times New Roman"/>
              </a:rPr>
              <a:t>new</a:t>
            </a:r>
            <a:r>
              <a:rPr sz="3350" spc="-5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45" dirty="0">
                <a:solidFill>
                  <a:srgbClr val="6C6963"/>
                </a:solidFill>
                <a:latin typeface="Times New Roman"/>
                <a:cs typeface="Times New Roman"/>
              </a:rPr>
              <a:t>hierarchy.  </a:t>
            </a:r>
            <a:r>
              <a:rPr sz="3350" spc="50" dirty="0">
                <a:solidFill>
                  <a:srgbClr val="6C6963"/>
                </a:solidFill>
                <a:latin typeface="Times New Roman"/>
                <a:cs typeface="Times New Roman"/>
              </a:rPr>
              <a:t>Create </a:t>
            </a:r>
            <a:r>
              <a:rPr sz="3350" spc="40" dirty="0">
                <a:solidFill>
                  <a:srgbClr val="6C6963"/>
                </a:solidFill>
                <a:latin typeface="Times New Roman"/>
                <a:cs typeface="Times New Roman"/>
              </a:rPr>
              <a:t>appropriate</a:t>
            </a:r>
            <a:r>
              <a:rPr sz="3350" spc="-5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70" dirty="0">
                <a:solidFill>
                  <a:srgbClr val="6C6963"/>
                </a:solidFill>
                <a:latin typeface="Times New Roman"/>
                <a:cs typeface="Times New Roman"/>
              </a:rPr>
              <a:t>subclasses.</a:t>
            </a:r>
            <a:endParaRPr sz="3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27100" marR="400050">
              <a:lnSpc>
                <a:spcPts val="3800"/>
              </a:lnSpc>
              <a:tabLst>
                <a:tab pos="6913880" algn="l"/>
              </a:tabLst>
            </a:pPr>
            <a:r>
              <a:rPr sz="3350" spc="-10" dirty="0">
                <a:solidFill>
                  <a:srgbClr val="6C6963"/>
                </a:solidFill>
                <a:latin typeface="Times New Roman"/>
                <a:cs typeface="Times New Roman"/>
              </a:rPr>
              <a:t>Use </a:t>
            </a:r>
            <a:r>
              <a:rPr sz="3350" spc="-60" dirty="0">
                <a:solidFill>
                  <a:srgbClr val="18679A"/>
                </a:solidFill>
                <a:latin typeface="Times New Roman"/>
                <a:cs typeface="Times New Roman"/>
              </a:rPr>
              <a:t>move </a:t>
            </a:r>
            <a:r>
              <a:rPr sz="3350" spc="50" dirty="0">
                <a:solidFill>
                  <a:srgbClr val="18679A"/>
                </a:solidFill>
                <a:latin typeface="Times New Roman"/>
                <a:cs typeface="Times New Roman"/>
              </a:rPr>
              <a:t>method </a:t>
            </a:r>
            <a:r>
              <a:rPr sz="3350" spc="2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350" spc="-60" dirty="0">
                <a:solidFill>
                  <a:srgbClr val="6C6963"/>
                </a:solidFill>
                <a:latin typeface="Times New Roman"/>
                <a:cs typeface="Times New Roman"/>
              </a:rPr>
              <a:t>move</a:t>
            </a:r>
            <a:r>
              <a:rPr sz="3350" spc="30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75" dirty="0">
                <a:solidFill>
                  <a:srgbClr val="6C6963"/>
                </a:solidFill>
                <a:latin typeface="Times New Roman"/>
                <a:cs typeface="Times New Roman"/>
              </a:rPr>
              <a:t>part</a:t>
            </a:r>
            <a:r>
              <a:rPr sz="3350" spc="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-100" dirty="0">
                <a:solidFill>
                  <a:srgbClr val="6C6963"/>
                </a:solidFill>
                <a:latin typeface="Times New Roman"/>
                <a:cs typeface="Times New Roman"/>
              </a:rPr>
              <a:t>of	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10" dirty="0">
                <a:solidFill>
                  <a:srgbClr val="6C6963"/>
                </a:solidFill>
                <a:latin typeface="Times New Roman"/>
                <a:cs typeface="Times New Roman"/>
              </a:rPr>
              <a:t>behaviour </a:t>
            </a:r>
            <a:r>
              <a:rPr sz="3350" spc="-20" dirty="0">
                <a:solidFill>
                  <a:srgbClr val="6C6963"/>
                </a:solidFill>
                <a:latin typeface="Times New Roman"/>
                <a:cs typeface="Times New Roman"/>
              </a:rPr>
              <a:t>from</a:t>
            </a:r>
            <a:r>
              <a:rPr sz="3350" spc="-9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 </a:t>
            </a:r>
            <a:r>
              <a:rPr sz="3350" spc="-20" dirty="0">
                <a:solidFill>
                  <a:srgbClr val="6C6963"/>
                </a:solidFill>
                <a:latin typeface="Times New Roman"/>
                <a:cs typeface="Times New Roman"/>
              </a:rPr>
              <a:t>old </a:t>
            </a:r>
            <a:r>
              <a:rPr sz="3350" dirty="0">
                <a:solidFill>
                  <a:srgbClr val="6C6963"/>
                </a:solidFill>
                <a:latin typeface="Times New Roman"/>
                <a:cs typeface="Times New Roman"/>
              </a:rPr>
              <a:t>hierarchy </a:t>
            </a:r>
            <a:r>
              <a:rPr sz="3350" spc="25" dirty="0">
                <a:solidFill>
                  <a:srgbClr val="6C6963"/>
                </a:solidFill>
                <a:latin typeface="Times New Roman"/>
                <a:cs typeface="Times New Roman"/>
              </a:rPr>
              <a:t>to </a:t>
            </a:r>
            <a:r>
              <a:rPr sz="3350" spc="45" dirty="0">
                <a:solidFill>
                  <a:srgbClr val="6C6963"/>
                </a:solidFill>
                <a:latin typeface="Times New Roman"/>
                <a:cs typeface="Times New Roman"/>
              </a:rPr>
              <a:t>the </a:t>
            </a:r>
            <a:r>
              <a:rPr sz="3350" spc="-20" dirty="0">
                <a:solidFill>
                  <a:srgbClr val="6C6963"/>
                </a:solidFill>
                <a:latin typeface="Times New Roman"/>
                <a:cs typeface="Times New Roman"/>
              </a:rPr>
              <a:t>new</a:t>
            </a:r>
            <a:r>
              <a:rPr sz="3350" spc="-5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3350" dirty="0">
                <a:solidFill>
                  <a:srgbClr val="6C6963"/>
                </a:solidFill>
                <a:latin typeface="Times New Roman"/>
                <a:cs typeface="Times New Roman"/>
              </a:rPr>
              <a:t>one.</a:t>
            </a: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98278" y="386156"/>
            <a:ext cx="1798521" cy="151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3900" y="1068832"/>
            <a:ext cx="648144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910257" y="-34047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5"/>
          <a:srcRect l="29502" t="18751" r="28917" b="6250"/>
          <a:stretch/>
        </p:blipFill>
        <p:spPr>
          <a:xfrm>
            <a:off x="2921000" y="2406673"/>
            <a:ext cx="7239000" cy="6289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3900" y="1068832"/>
            <a:ext cx="648144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910257" y="-34047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/>
          <a:srcRect l="18960" t="28125" r="22474" b="11458"/>
          <a:stretch/>
        </p:blipFill>
        <p:spPr>
          <a:xfrm>
            <a:off x="1473200" y="2819400"/>
            <a:ext cx="10219600" cy="5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7700" y="520700"/>
            <a:ext cx="4051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357631"/>
            <a:ext cx="407733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Big</a:t>
            </a:r>
            <a:r>
              <a:rPr spc="-45" dirty="0"/>
              <a:t> </a:t>
            </a:r>
            <a:r>
              <a:rPr spc="-30" dirty="0"/>
              <a:t>refactorings:</a:t>
            </a:r>
          </a:p>
        </p:txBody>
      </p:sp>
      <p:sp>
        <p:nvSpPr>
          <p:cNvPr id="4" name="object 4"/>
          <p:cNvSpPr/>
          <p:nvPr/>
        </p:nvSpPr>
        <p:spPr>
          <a:xfrm>
            <a:off x="3327400" y="1231900"/>
            <a:ext cx="64135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3900" y="1068832"/>
            <a:ext cx="6481445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10" dirty="0">
                <a:solidFill>
                  <a:srgbClr val="6C6963"/>
                </a:solidFill>
                <a:latin typeface="Times New Roman"/>
                <a:cs typeface="Times New Roman"/>
              </a:rPr>
              <a:t>1. </a:t>
            </a:r>
            <a:r>
              <a:rPr sz="4850" spc="-45" dirty="0">
                <a:solidFill>
                  <a:srgbClr val="6C6963"/>
                </a:solidFill>
                <a:latin typeface="Times New Roman"/>
                <a:cs typeface="Times New Roman"/>
              </a:rPr>
              <a:t>Tease </a:t>
            </a:r>
            <a:r>
              <a:rPr sz="4850" spc="125" dirty="0">
                <a:solidFill>
                  <a:srgbClr val="6C6963"/>
                </a:solidFill>
                <a:latin typeface="Times New Roman"/>
                <a:cs typeface="Times New Roman"/>
              </a:rPr>
              <a:t>apart</a:t>
            </a:r>
            <a:r>
              <a:rPr sz="4850" spc="-5" dirty="0">
                <a:solidFill>
                  <a:srgbClr val="6C6963"/>
                </a:solidFill>
                <a:latin typeface="Times New Roman"/>
                <a:cs typeface="Times New Roman"/>
              </a:rPr>
              <a:t> </a:t>
            </a:r>
            <a:r>
              <a:rPr sz="4850" spc="45" dirty="0">
                <a:solidFill>
                  <a:srgbClr val="6C6963"/>
                </a:solidFill>
                <a:latin typeface="Times New Roman"/>
                <a:cs typeface="Times New Roman"/>
              </a:rPr>
              <a:t>inheritance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910257" y="-34047"/>
            <a:ext cx="2076168" cy="1824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1303" t="15625" r="22475" b="33333"/>
          <a:stretch/>
        </p:blipFill>
        <p:spPr>
          <a:xfrm>
            <a:off x="705469" y="3048000"/>
            <a:ext cx="11242872" cy="57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A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405</Words>
  <Application>Microsoft Office PowerPoint</Application>
  <PresentationFormat>Custom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Times New Roman</vt:lpstr>
      <vt:lpstr>Office Theme</vt:lpstr>
      <vt:lpstr>Refactoring: Improving the Design of Existing Code</vt:lpstr>
      <vt:lpstr>Categories of refactorings  (according to [Fowler2000])</vt:lpstr>
      <vt:lpstr>Big refactorings</vt:lpstr>
      <vt:lpstr>Big Refactorings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  <vt:lpstr>Big refactorings: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Refactoring: Improving the Design of Existing Code</dc:title>
  <dc:creator>Sania Yousuf</dc:creator>
  <cp:lastModifiedBy>Sania Yousuf</cp:lastModifiedBy>
  <cp:revision>16</cp:revision>
  <dcterms:created xsi:type="dcterms:W3CDTF">2020-04-22T03:02:35Z</dcterms:created>
  <dcterms:modified xsi:type="dcterms:W3CDTF">2020-04-29T07:13:31Z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2020-04-22T00:00:00Z</vt:filetime>
  </property>
</Properties>
</file>