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958"/>
    <a:srgbClr val="FFCC00"/>
    <a:srgbClr val="0A15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63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32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31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27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736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37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42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291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77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85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53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209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60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6/17/2021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49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182958"/>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6/17/2021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7917"/>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11791" y="665120"/>
            <a:ext cx="3784209" cy="1481160"/>
          </a:xfrm>
        </p:spPr>
        <p:txBody>
          <a:bodyPr/>
          <a:lstStyle/>
          <a:p>
            <a:pPr algn="ctr"/>
            <a:r>
              <a:rPr lang="en-US" sz="4400" b="0" dirty="0">
                <a:solidFill>
                  <a:schemeClr val="bg1"/>
                </a:solidFill>
                <a:latin typeface="Castellar" panose="020A0402060406010301" pitchFamily="18" charset="0"/>
              </a:rPr>
              <a:t>Software </a:t>
            </a:r>
            <a:br>
              <a:rPr lang="en-US" sz="4400" b="0" dirty="0">
                <a:solidFill>
                  <a:schemeClr val="bg1"/>
                </a:solidFill>
                <a:latin typeface="Castellar" panose="020A0402060406010301" pitchFamily="18" charset="0"/>
              </a:rPr>
            </a:br>
            <a:r>
              <a:rPr lang="en-US" sz="4400" b="0" dirty="0">
                <a:solidFill>
                  <a:schemeClr val="bg1"/>
                </a:solidFill>
                <a:latin typeface="Castellar" panose="020A0402060406010301" pitchFamily="18" charset="0"/>
              </a:rPr>
              <a:t>Solution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88" y="-536710"/>
            <a:ext cx="5179761" cy="3884821"/>
          </a:xfrm>
          <a:prstGeom prst="rect">
            <a:avLst/>
          </a:prstGeom>
          <a:ln>
            <a:noFill/>
          </a:ln>
          <a:effectLst>
            <a:outerShdw blurRad="292100" dist="139700" dir="2700000" algn="tl" rotWithShape="0">
              <a:srgbClr val="333333">
                <a:alpha val="65000"/>
              </a:srgbClr>
            </a:outerShdw>
          </a:effectLst>
        </p:spPr>
      </p:pic>
      <p:sp>
        <p:nvSpPr>
          <p:cNvPr id="7" name="Title 3"/>
          <p:cNvSpPr txBox="1">
            <a:spLocks/>
          </p:cNvSpPr>
          <p:nvPr/>
        </p:nvSpPr>
        <p:spPr>
          <a:xfrm>
            <a:off x="159434" y="2162374"/>
            <a:ext cx="11873133" cy="171625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0" dirty="0">
                <a:solidFill>
                  <a:schemeClr val="bg1"/>
                </a:solidFill>
              </a:rPr>
              <a:t>We provide software solution for</a:t>
            </a:r>
          </a:p>
          <a:p>
            <a:pPr algn="ctr"/>
            <a:r>
              <a:rPr lang="en-US" sz="3200" b="0" dirty="0">
                <a:solidFill>
                  <a:schemeClr val="bg1"/>
                </a:solidFill>
              </a:rPr>
              <a:t>your every problem.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8" y="4813388"/>
            <a:ext cx="6042666" cy="1758587"/>
          </a:xfrm>
          <a:prstGeom prst="rect">
            <a:avLst/>
          </a:prstGeom>
        </p:spPr>
      </p:pic>
      <p:sp>
        <p:nvSpPr>
          <p:cNvPr id="9" name="Rectangle 8"/>
          <p:cNvSpPr/>
          <p:nvPr/>
        </p:nvSpPr>
        <p:spPr>
          <a:xfrm>
            <a:off x="770761" y="6183279"/>
            <a:ext cx="3518912" cy="388696"/>
          </a:xfrm>
          <a:prstGeom prst="rect">
            <a:avLst/>
          </a:prstGeom>
        </p:spPr>
        <p:txBody>
          <a:bodyPr wrap="none">
            <a:spAutoFit/>
          </a:bodyPr>
          <a:lstStyle/>
          <a:p>
            <a:pPr algn="ctr">
              <a:lnSpc>
                <a:spcPct val="107000"/>
              </a:lnSpc>
              <a:spcAft>
                <a:spcPts val="800"/>
              </a:spcAft>
            </a:pPr>
            <a:r>
              <a:rPr lang="en-US" b="1" dirty="0">
                <a:solidFill>
                  <a:srgbClr val="FFFFFF"/>
                </a:solidFill>
                <a:latin typeface="Californian FB" panose="0207040306080B030204" pitchFamily="18" charset="0"/>
                <a:ea typeface="Calibri" panose="020F0502020204030204" pitchFamily="34" charset="0"/>
                <a:cs typeface="Times New Roman" panose="02020603050405020304" pitchFamily="18" charset="0"/>
              </a:rPr>
              <a:t>A project of FA Software Solution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8932171" y="5498333"/>
            <a:ext cx="2113014" cy="388696"/>
          </a:xfrm>
          <a:prstGeom prst="rect">
            <a:avLst/>
          </a:prstGeom>
        </p:spPr>
        <p:txBody>
          <a:bodyPr wrap="none">
            <a:spAutoFit/>
          </a:bodyPr>
          <a:lstStyle/>
          <a:p>
            <a:pPr algn="ctr">
              <a:lnSpc>
                <a:spcPct val="107000"/>
              </a:lnSpc>
              <a:spcAft>
                <a:spcPts val="800"/>
              </a:spcAft>
            </a:pPr>
            <a:r>
              <a:rPr lang="en-US" dirty="0">
                <a:solidFill>
                  <a:schemeClr val="accent1">
                    <a:lumMod val="50000"/>
                  </a:schemeClr>
                </a:solidFill>
                <a:latin typeface="Arial Black" panose="020B0A04020102020204" pitchFamily="34" charset="0"/>
                <a:ea typeface="Calibri" panose="020F0502020204030204" pitchFamily="34" charset="0"/>
                <a:cs typeface="Times New Roman" panose="02020603050405020304" pitchFamily="18" charset="0"/>
              </a:rPr>
              <a:t>Team Members</a:t>
            </a:r>
            <a:endParaRPr lang="en-US" sz="1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8039588" y="5916026"/>
            <a:ext cx="3898181" cy="655949"/>
          </a:xfrm>
          <a:prstGeom prst="rect">
            <a:avLst/>
          </a:prstGeom>
        </p:spPr>
        <p:txBody>
          <a:bodyPr wrap="square">
            <a:spAutoFit/>
          </a:bodyPr>
          <a:lstStyle/>
          <a:p>
            <a:pPr algn="ctr">
              <a:lnSpc>
                <a:spcPct val="107000"/>
              </a:lnSpc>
              <a:spcAft>
                <a:spcPts val="800"/>
              </a:spcAft>
            </a:pPr>
            <a:r>
              <a:rPr lang="en-US" sz="1400" dirty="0">
                <a:solidFill>
                  <a:srgbClr val="FFFFFF"/>
                </a:solidFill>
                <a:latin typeface="Arial Black" panose="020B0A04020102020204" pitchFamily="34" charset="0"/>
                <a:ea typeface="Calibri" panose="020F0502020204030204" pitchFamily="34" charset="0"/>
                <a:cs typeface="Times New Roman" panose="02020603050405020304" pitchFamily="18" charset="0"/>
              </a:rPr>
              <a:t>Muhammad Fahad (FA19-BSSE-0014)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solidFill>
                  <a:srgbClr val="FFFFFF"/>
                </a:solidFill>
                <a:latin typeface="Arial Black" panose="020B0A04020102020204" pitchFamily="34" charset="0"/>
                <a:ea typeface="Calibri" panose="020F0502020204030204" pitchFamily="34" charset="0"/>
                <a:cs typeface="Times New Roman" panose="02020603050405020304" pitchFamily="18" charset="0"/>
              </a:rPr>
              <a:t>Ahmed Amin (FA19-BSSE-0063)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8172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smtClean="0">
                <a:solidFill>
                  <a:schemeClr val="bg1"/>
                </a:solidFill>
                <a:effectLst>
                  <a:outerShdw blurRad="38100" dist="38100" dir="2700000" algn="tl">
                    <a:srgbClr val="000000">
                      <a:alpha val="43137"/>
                    </a:srgbClr>
                  </a:outerShdw>
                </a:effectLst>
              </a:rPr>
              <a:t>Limitation and Exclusion</a:t>
            </a:r>
            <a:endParaRPr lang="en-US" sz="6000" b="0"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922757" y="2386309"/>
            <a:ext cx="5442285" cy="3964963"/>
          </a:xfrm>
        </p:spPr>
        <p:txBody>
          <a:bodyPr>
            <a:normAutofit/>
          </a:bodyPr>
          <a:lstStyle/>
          <a:p>
            <a:pPr marL="0" indent="0" algn="just">
              <a:buNone/>
            </a:pPr>
            <a:r>
              <a:rPr lang="en-US" dirty="0"/>
              <a:t>The system will not support the cancellation request before 7 days of the booked date for that the customer has to contact to banquet’s manager by themselves and then it’s on them to cancel your request and refund your amount and the deal will be then between the customers and the banquet manager, Banquet booking web app will not be responsible for your cancellation request to the banquet manager. But when you are booking an alert will be pop up before you confirm booking it will tell you that you can only cancel before 7 days or else you can contact the manager of banquet</a:t>
            </a:r>
            <a:r>
              <a:rPr lang="en-US" dirty="0" smtClean="0"/>
              <a:t>.</a:t>
            </a:r>
            <a:endParaRPr lang="en-US" dirty="0"/>
          </a:p>
        </p:txBody>
      </p:sp>
      <p:sp>
        <p:nvSpPr>
          <p:cNvPr id="6" name="Rectangle 5"/>
          <p:cNvSpPr/>
          <p:nvPr/>
        </p:nvSpPr>
        <p:spPr>
          <a:xfrm>
            <a:off x="6805655" y="4368799"/>
            <a:ext cx="4684827" cy="312650"/>
          </a:xfrm>
          <a:prstGeom prst="rect">
            <a:avLst/>
          </a:prstGeom>
        </p:spPr>
        <p:txBody>
          <a:bodyPr wrap="square">
            <a:spAutoFit/>
          </a:bodyPr>
          <a:lstStyle/>
          <a:p>
            <a:pPr algn="ct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7243" y="2473472"/>
            <a:ext cx="4142626" cy="37906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577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smtClean="0">
                <a:solidFill>
                  <a:schemeClr val="bg1"/>
                </a:solidFill>
                <a:effectLst>
                  <a:outerShdw blurRad="38100" dist="38100" dir="2700000" algn="tl">
                    <a:srgbClr val="000000">
                      <a:alpha val="43137"/>
                    </a:srgbClr>
                  </a:outerShdw>
                </a:effectLst>
              </a:rPr>
              <a:t>Deployment Consideration</a:t>
            </a:r>
            <a:endParaRPr lang="en-US" sz="6000" b="0"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73099" y="2232636"/>
            <a:ext cx="6030183" cy="4272321"/>
          </a:xfrm>
        </p:spPr>
        <p:txBody>
          <a:bodyPr>
            <a:normAutofit/>
          </a:bodyPr>
          <a:lstStyle/>
          <a:p>
            <a:pPr marL="0" indent="0" algn="just">
              <a:buNone/>
            </a:pPr>
            <a:r>
              <a:rPr lang="en-US" dirty="0"/>
              <a:t>The banquet booking is a web app so there is not limit of the platform it is already a cross platform app. It can work on any web browser as a website but in the 1</a:t>
            </a:r>
            <a:r>
              <a:rPr lang="en-US" baseline="30000" dirty="0"/>
              <a:t>st</a:t>
            </a:r>
            <a:r>
              <a:rPr lang="en-US" dirty="0"/>
              <a:t> release we also release it Mobile web application for both Android and IOS which optimize its performance for the people so that they can easily use that application but at the 2</a:t>
            </a:r>
            <a:r>
              <a:rPr lang="en-US" baseline="30000" dirty="0"/>
              <a:t>nd</a:t>
            </a:r>
            <a:r>
              <a:rPr lang="en-US" dirty="0"/>
              <a:t> release we will optimize it more not like the 1</a:t>
            </a:r>
            <a:r>
              <a:rPr lang="en-US" baseline="30000" dirty="0"/>
              <a:t>st</a:t>
            </a:r>
            <a:r>
              <a:rPr lang="en-US" dirty="0"/>
              <a:t> release. Also in the second release we will also design its Web Application for window platform which will be later available on their Microsoft store</a:t>
            </a:r>
            <a:r>
              <a:rPr lang="en-US" dirty="0" smtClean="0"/>
              <a:t>.</a:t>
            </a:r>
            <a:endParaRPr lang="en-US" dirty="0"/>
          </a:p>
        </p:txBody>
      </p:sp>
      <p:sp>
        <p:nvSpPr>
          <p:cNvPr id="6" name="Rectangle 5"/>
          <p:cNvSpPr/>
          <p:nvPr/>
        </p:nvSpPr>
        <p:spPr>
          <a:xfrm>
            <a:off x="6805655" y="4368799"/>
            <a:ext cx="4684827" cy="312650"/>
          </a:xfrm>
          <a:prstGeom prst="rect">
            <a:avLst/>
          </a:prstGeom>
        </p:spPr>
        <p:txBody>
          <a:bodyPr wrap="square">
            <a:spAutoFit/>
          </a:bodyPr>
          <a:lstStyle/>
          <a:p>
            <a:pPr algn="ct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Content Placeholder 10"/>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289" b="10558"/>
          <a:stretch/>
        </p:blipFill>
        <p:spPr>
          <a:xfrm>
            <a:off x="7017729" y="2736846"/>
            <a:ext cx="4472753" cy="3263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05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973" y="161835"/>
            <a:ext cx="8975725" cy="5208137"/>
          </a:xfrm>
          <a:prstGeom prst="rect">
            <a:avLst/>
          </a:prstGeom>
        </p:spPr>
      </p:pic>
      <p:sp>
        <p:nvSpPr>
          <p:cNvPr id="14" name="Rectangle 13"/>
          <p:cNvSpPr/>
          <p:nvPr/>
        </p:nvSpPr>
        <p:spPr>
          <a:xfrm>
            <a:off x="3188029" y="5369972"/>
            <a:ext cx="5755615" cy="1200329"/>
          </a:xfrm>
          <a:prstGeom prst="rect">
            <a:avLst/>
          </a:prstGeom>
        </p:spPr>
        <p:txBody>
          <a:bodyPr wrap="none">
            <a:spAutoFit/>
          </a:bodyPr>
          <a:lstStyle/>
          <a:p>
            <a:r>
              <a:rPr lang="en-US" sz="7200" dirty="0" smtClean="0">
                <a:effectLst>
                  <a:outerShdw blurRad="38100" dist="38100" dir="2700000" algn="tl">
                    <a:srgbClr val="000000">
                      <a:alpha val="43137"/>
                    </a:srgbClr>
                  </a:outerShdw>
                </a:effectLst>
                <a:latin typeface="Felix Titling" panose="04060505060202020A04" pitchFamily="82" charset="0"/>
              </a:rPr>
              <a:t>Thank You</a:t>
            </a:r>
            <a:endParaRPr lang="en-US" sz="7200" dirty="0">
              <a:effectLst>
                <a:outerShdw blurRad="38100" dist="38100" dir="2700000" algn="tl">
                  <a:srgbClr val="000000">
                    <a:alpha val="43137"/>
                  </a:srgbClr>
                </a:outerShdw>
              </a:effectLst>
              <a:latin typeface="Felix Titling" panose="04060505060202020A04" pitchFamily="82" charset="0"/>
            </a:endParaRPr>
          </a:p>
        </p:txBody>
      </p:sp>
    </p:spTree>
    <p:extLst>
      <p:ext uri="{BB962C8B-B14F-4D97-AF65-F5344CB8AC3E}">
        <p14:creationId xmlns:p14="http://schemas.microsoft.com/office/powerpoint/2010/main" val="2051646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b="0" dirty="0">
                <a:solidFill>
                  <a:schemeClr val="bg1"/>
                </a:solidFill>
                <a:effectLst>
                  <a:outerShdw blurRad="38100" dist="38100" dir="2700000" algn="tl">
                    <a:srgbClr val="000000">
                      <a:alpha val="43137"/>
                    </a:srgbClr>
                  </a:outerShdw>
                </a:effectLst>
              </a:rPr>
              <a:t>Meet our team</a:t>
            </a:r>
          </a:p>
        </p:txBody>
      </p:sp>
      <p:sp>
        <p:nvSpPr>
          <p:cNvPr id="5" name="Content Placeholder 4"/>
          <p:cNvSpPr>
            <a:spLocks noGrp="1"/>
          </p:cNvSpPr>
          <p:nvPr>
            <p:ph sz="half" idx="1"/>
          </p:nvPr>
        </p:nvSpPr>
        <p:spPr>
          <a:xfrm>
            <a:off x="2527024" y="4203699"/>
            <a:ext cx="2864779" cy="2328789"/>
          </a:xfrm>
        </p:spPr>
        <p:txBody>
          <a:bodyPr>
            <a:normAutofit fontScale="85000" lnSpcReduction="20000"/>
          </a:bodyPr>
          <a:lstStyle/>
          <a:p>
            <a:pPr marL="0" indent="0" algn="ctr">
              <a:buNone/>
            </a:pPr>
            <a:r>
              <a:rPr lang="en-US" sz="2400" dirty="0">
                <a:solidFill>
                  <a:srgbClr val="FFC000"/>
                </a:solidFill>
                <a:latin typeface="Felix Titling" panose="04060505060202020A04" pitchFamily="82" charset="0"/>
              </a:rPr>
              <a:t>Muhammad Fahad</a:t>
            </a:r>
          </a:p>
          <a:p>
            <a:pPr marL="0" indent="0" algn="ctr">
              <a:buNone/>
            </a:pPr>
            <a:r>
              <a:rPr lang="en-US" dirty="0"/>
              <a:t>Backend Developer</a:t>
            </a:r>
          </a:p>
          <a:p>
            <a:pPr marL="0" indent="0" algn="ctr">
              <a:buNone/>
            </a:pPr>
            <a:r>
              <a:rPr lang="en-US" dirty="0"/>
              <a:t>.NET Developer</a:t>
            </a:r>
          </a:p>
          <a:p>
            <a:pPr marL="0" indent="0" algn="ctr">
              <a:buNone/>
            </a:pPr>
            <a:r>
              <a:rPr lang="en-US" dirty="0"/>
              <a:t>Database Manager</a:t>
            </a:r>
          </a:p>
          <a:p>
            <a:pPr marL="0" indent="0" algn="ctr">
              <a:buNone/>
            </a:pPr>
            <a:r>
              <a:rPr lang="en-US" dirty="0"/>
              <a:t>Project manager</a:t>
            </a:r>
          </a:p>
          <a:p>
            <a:pPr marL="0" indent="0" algn="ctr">
              <a:buNone/>
            </a:pPr>
            <a:r>
              <a:rPr lang="en-US" dirty="0"/>
              <a:t>System Analyst</a:t>
            </a:r>
          </a:p>
          <a:p>
            <a:pPr marL="0" indent="0" algn="ctr">
              <a:buNone/>
            </a:pPr>
            <a:r>
              <a:rPr lang="en-US" dirty="0"/>
              <a:t>Requirement Engineer</a:t>
            </a:r>
          </a:p>
        </p:txBody>
      </p:sp>
      <p:sp>
        <p:nvSpPr>
          <p:cNvPr id="6" name="Content Placeholder 5"/>
          <p:cNvSpPr>
            <a:spLocks noGrp="1"/>
          </p:cNvSpPr>
          <p:nvPr>
            <p:ph sz="half" idx="2"/>
          </p:nvPr>
        </p:nvSpPr>
        <p:spPr>
          <a:xfrm>
            <a:off x="7181894" y="4203699"/>
            <a:ext cx="2746000" cy="2430291"/>
          </a:xfrm>
        </p:spPr>
        <p:txBody>
          <a:bodyPr>
            <a:normAutofit fontScale="85000" lnSpcReduction="20000"/>
          </a:bodyPr>
          <a:lstStyle/>
          <a:p>
            <a:pPr marL="0" indent="0" algn="ctr">
              <a:buNone/>
            </a:pPr>
            <a:r>
              <a:rPr lang="en-US" sz="2400" dirty="0">
                <a:solidFill>
                  <a:srgbClr val="FFC000"/>
                </a:solidFill>
                <a:latin typeface="Felix Titling" panose="04060505060202020A04" pitchFamily="82" charset="0"/>
              </a:rPr>
              <a:t>Ahmed Amin</a:t>
            </a:r>
          </a:p>
          <a:p>
            <a:pPr marL="0" indent="0" algn="ctr">
              <a:buNone/>
            </a:pPr>
            <a:r>
              <a:rPr lang="en-US" dirty="0"/>
              <a:t>Frontend Developer</a:t>
            </a:r>
          </a:p>
          <a:p>
            <a:pPr marL="0" indent="0" algn="ctr">
              <a:buNone/>
            </a:pPr>
            <a:r>
              <a:rPr lang="en-US" dirty="0"/>
              <a:t>Designer</a:t>
            </a:r>
          </a:p>
          <a:p>
            <a:pPr marL="0" indent="0" algn="ctr">
              <a:buNone/>
            </a:pPr>
            <a:r>
              <a:rPr lang="en-US" dirty="0"/>
              <a:t>Quality Assurance</a:t>
            </a:r>
          </a:p>
          <a:p>
            <a:pPr marL="0" indent="0" algn="ctr">
              <a:buNone/>
            </a:pPr>
            <a:r>
              <a:rPr lang="en-US" dirty="0"/>
              <a:t>Business Analyst</a:t>
            </a:r>
          </a:p>
          <a:p>
            <a:pPr marL="0" indent="0" algn="ctr">
              <a:buNone/>
            </a:pPr>
            <a:r>
              <a:rPr lang="en-US" dirty="0"/>
              <a:t>Financial Adviser</a:t>
            </a:r>
          </a:p>
          <a:p>
            <a:pPr marL="0" indent="0" algn="ctr">
              <a:buNone/>
            </a:pPr>
            <a:r>
              <a:rPr lang="en-US" dirty="0"/>
              <a:t>Product Champion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418" y="2433710"/>
            <a:ext cx="1769989" cy="1769989"/>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899" y="2433710"/>
            <a:ext cx="1769989" cy="1769989"/>
          </a:xfrm>
          <a:prstGeom prst="rect">
            <a:avLst/>
          </a:prstGeom>
        </p:spPr>
      </p:pic>
    </p:spTree>
    <p:extLst>
      <p:ext uri="{BB962C8B-B14F-4D97-AF65-F5344CB8AC3E}">
        <p14:creationId xmlns:p14="http://schemas.microsoft.com/office/powerpoint/2010/main" val="3550124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a:solidFill>
                  <a:schemeClr val="bg1"/>
                </a:solidFill>
                <a:effectLst>
                  <a:outerShdw blurRad="38100" dist="38100" dir="2700000" algn="tl">
                    <a:srgbClr val="000000">
                      <a:alpha val="43137"/>
                    </a:srgbClr>
                  </a:outerShdw>
                </a:effectLst>
              </a:rPr>
              <a:t>Background</a:t>
            </a:r>
          </a:p>
        </p:txBody>
      </p:sp>
      <p:sp>
        <p:nvSpPr>
          <p:cNvPr id="3" name="Content Placeholder 2"/>
          <p:cNvSpPr>
            <a:spLocks noGrp="1"/>
          </p:cNvSpPr>
          <p:nvPr>
            <p:ph sz="half" idx="1"/>
          </p:nvPr>
        </p:nvSpPr>
        <p:spPr>
          <a:xfrm>
            <a:off x="165100" y="2260600"/>
            <a:ext cx="6464300" cy="4483100"/>
          </a:xfrm>
        </p:spPr>
        <p:txBody>
          <a:bodyPr>
            <a:normAutofit/>
          </a:bodyPr>
          <a:lstStyle/>
          <a:p>
            <a:pPr marL="0" indent="0" algn="just">
              <a:buNone/>
            </a:pPr>
            <a:r>
              <a:rPr lang="en-US" dirty="0"/>
              <a:t>This system is created because many banquet owner &amp; manager are facing the problem of managing schedule, dealing customers &amp; saving their time On the other hand, the customers have to visit each banquet so they can choose which banquet they have to book for their event but by this website they can compare multiple banquets, see their specialty and can also get good recommendation for their events.</a:t>
            </a:r>
          </a:p>
          <a:p>
            <a:pPr marL="0" indent="0" algn="just">
              <a:buNone/>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29400" y="2938817"/>
            <a:ext cx="5733836" cy="1668708"/>
          </a:xfrm>
        </p:spPr>
      </p:pic>
      <p:sp>
        <p:nvSpPr>
          <p:cNvPr id="4" name="Rectangle 3"/>
          <p:cNvSpPr/>
          <p:nvPr/>
        </p:nvSpPr>
        <p:spPr>
          <a:xfrm>
            <a:off x="6994440" y="4403623"/>
            <a:ext cx="4682692" cy="407804"/>
          </a:xfrm>
          <a:prstGeom prst="rect">
            <a:avLst/>
          </a:prstGeom>
        </p:spPr>
        <p:txBody>
          <a:bodyPr wrap="none">
            <a:spAutoFit/>
          </a:bodyPr>
          <a:lstStyle/>
          <a:p>
            <a:pPr algn="ctr">
              <a:lnSpc>
                <a:spcPct val="107000"/>
              </a:lnSpc>
              <a:spcAft>
                <a:spcPts val="800"/>
              </a:spcAft>
            </a:pPr>
            <a:r>
              <a:rPr lang="en-US" sz="2000" b="1" dirty="0" smtClean="0">
                <a:solidFill>
                  <a:srgbClr val="FFFFFF"/>
                </a:solidFill>
                <a:latin typeface="Californian FB" panose="0207040306080B030204" pitchFamily="18" charset="0"/>
                <a:ea typeface="Calibri" panose="020F0502020204030204" pitchFamily="34" charset="0"/>
                <a:cs typeface="Times New Roman" panose="02020603050405020304" pitchFamily="18" charset="0"/>
              </a:rPr>
              <a:t>Celebrate the celebration in the best way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6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a:solidFill>
                  <a:schemeClr val="bg1"/>
                </a:solidFill>
                <a:effectLst>
                  <a:outerShdw blurRad="38100" dist="38100" dir="2700000" algn="tl">
                    <a:srgbClr val="000000">
                      <a:alpha val="43137"/>
                    </a:srgbClr>
                  </a:outerShdw>
                </a:effectLst>
              </a:rPr>
              <a:t>Vision Statement</a:t>
            </a:r>
          </a:p>
        </p:txBody>
      </p:sp>
      <p:sp>
        <p:nvSpPr>
          <p:cNvPr id="3" name="Content Placeholder 2"/>
          <p:cNvSpPr>
            <a:spLocks noGrp="1"/>
          </p:cNvSpPr>
          <p:nvPr>
            <p:ph idx="1"/>
          </p:nvPr>
        </p:nvSpPr>
        <p:spPr>
          <a:xfrm>
            <a:off x="818712" y="3403387"/>
            <a:ext cx="10554574" cy="2070313"/>
          </a:xfrm>
        </p:spPr>
        <p:txBody>
          <a:bodyPr/>
          <a:lstStyle/>
          <a:p>
            <a:pPr marL="0" indent="0">
              <a:buNone/>
            </a:pPr>
            <a:r>
              <a:rPr lang="en-US" sz="2400" b="1" dirty="0">
                <a:solidFill>
                  <a:srgbClr val="FFCC00"/>
                </a:solidFill>
              </a:rPr>
              <a:t>For</a:t>
            </a:r>
            <a:r>
              <a:rPr lang="en-US" dirty="0"/>
              <a:t> banquet owners </a:t>
            </a:r>
            <a:r>
              <a:rPr lang="en-US" sz="2400" b="1" dirty="0">
                <a:solidFill>
                  <a:srgbClr val="FFCC00"/>
                </a:solidFill>
              </a:rPr>
              <a:t>Who</a:t>
            </a:r>
            <a:r>
              <a:rPr lang="en-US" dirty="0"/>
              <a:t> need an online banquet booking system, </a:t>
            </a:r>
            <a:r>
              <a:rPr lang="en-US" sz="2400" b="1" dirty="0">
                <a:solidFill>
                  <a:srgbClr val="FFCC00"/>
                </a:solidFill>
              </a:rPr>
              <a:t>the</a:t>
            </a:r>
            <a:r>
              <a:rPr lang="en-US" dirty="0"/>
              <a:t> banquet booking </a:t>
            </a:r>
            <a:r>
              <a:rPr lang="en-US" sz="2400" b="1" dirty="0">
                <a:solidFill>
                  <a:srgbClr val="FFCC00"/>
                </a:solidFill>
              </a:rPr>
              <a:t>is a </a:t>
            </a:r>
            <a:r>
              <a:rPr lang="en-US" dirty="0"/>
              <a:t>web app</a:t>
            </a:r>
            <a:r>
              <a:rPr lang="en-US" dirty="0">
                <a:solidFill>
                  <a:srgbClr val="FFCC00"/>
                </a:solidFill>
              </a:rPr>
              <a:t> </a:t>
            </a:r>
            <a:r>
              <a:rPr lang="en-US" sz="2400" b="1" dirty="0">
                <a:solidFill>
                  <a:srgbClr val="FFCC00"/>
                </a:solidFill>
              </a:rPr>
              <a:t>that</a:t>
            </a:r>
            <a:r>
              <a:rPr lang="en-US" dirty="0">
                <a:solidFill>
                  <a:srgbClr val="FFCC00"/>
                </a:solidFill>
              </a:rPr>
              <a:t> </a:t>
            </a:r>
            <a:r>
              <a:rPr lang="en-US" dirty="0"/>
              <a:t>provide online banquet booking, with their schedule and show unbook slots, it’s a time efficient system. </a:t>
            </a:r>
            <a:r>
              <a:rPr lang="en-US" sz="2400" b="1" dirty="0">
                <a:solidFill>
                  <a:srgbClr val="FFCC00"/>
                </a:solidFill>
              </a:rPr>
              <a:t>Unlike</a:t>
            </a:r>
            <a:r>
              <a:rPr lang="en-US" sz="2400" dirty="0"/>
              <a:t> </a:t>
            </a:r>
            <a:r>
              <a:rPr lang="en-US" dirty="0"/>
              <a:t>other booking web apps </a:t>
            </a:r>
            <a:r>
              <a:rPr lang="en-US" sz="2400" b="1" dirty="0">
                <a:solidFill>
                  <a:srgbClr val="FFCC00"/>
                </a:solidFill>
              </a:rPr>
              <a:t>Our</a:t>
            </a:r>
            <a:r>
              <a:rPr lang="en-US" dirty="0"/>
              <a:t> product provides you Comparison of the banquets, nearby banquets and also the banquets according to your budget and event type.</a:t>
            </a:r>
          </a:p>
          <a:p>
            <a:pPr marL="0" indent="0">
              <a:buNone/>
            </a:pPr>
            <a:endParaRPr lang="en-US" dirty="0"/>
          </a:p>
        </p:txBody>
      </p:sp>
      <p:sp>
        <p:nvSpPr>
          <p:cNvPr id="4" name="Content Placeholder 2"/>
          <p:cNvSpPr txBox="1">
            <a:spLocks/>
          </p:cNvSpPr>
          <p:nvPr/>
        </p:nvSpPr>
        <p:spPr>
          <a:xfrm>
            <a:off x="810000" y="3403387"/>
            <a:ext cx="10554574" cy="20703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400" b="1" dirty="0">
                <a:solidFill>
                  <a:srgbClr val="FFCC00"/>
                </a:solidFill>
              </a:rPr>
              <a:t>For</a:t>
            </a:r>
            <a:r>
              <a:rPr lang="en-US" dirty="0"/>
              <a:t> banquet owners </a:t>
            </a:r>
            <a:r>
              <a:rPr lang="en-US" sz="2400" b="1" dirty="0">
                <a:solidFill>
                  <a:srgbClr val="FFCC00"/>
                </a:solidFill>
              </a:rPr>
              <a:t>Who</a:t>
            </a:r>
            <a:r>
              <a:rPr lang="en-US" dirty="0"/>
              <a:t> need an online banquet booking system, </a:t>
            </a:r>
            <a:r>
              <a:rPr lang="en-US" sz="2400" b="1" dirty="0">
                <a:solidFill>
                  <a:srgbClr val="FFCC00"/>
                </a:solidFill>
              </a:rPr>
              <a:t>the</a:t>
            </a:r>
            <a:r>
              <a:rPr lang="en-US" dirty="0"/>
              <a:t> banquet booking </a:t>
            </a:r>
            <a:r>
              <a:rPr lang="en-US" sz="2400" b="1" dirty="0">
                <a:solidFill>
                  <a:srgbClr val="FFCC00"/>
                </a:solidFill>
              </a:rPr>
              <a:t>is a </a:t>
            </a:r>
            <a:r>
              <a:rPr lang="en-US" dirty="0"/>
              <a:t>web app</a:t>
            </a:r>
            <a:r>
              <a:rPr lang="en-US" dirty="0">
                <a:solidFill>
                  <a:srgbClr val="FFCC00"/>
                </a:solidFill>
              </a:rPr>
              <a:t> </a:t>
            </a:r>
            <a:r>
              <a:rPr lang="en-US" sz="2400" b="1" dirty="0">
                <a:solidFill>
                  <a:srgbClr val="FFCC00"/>
                </a:solidFill>
              </a:rPr>
              <a:t>that</a:t>
            </a:r>
            <a:r>
              <a:rPr lang="en-US" dirty="0">
                <a:solidFill>
                  <a:srgbClr val="FFCC00"/>
                </a:solidFill>
              </a:rPr>
              <a:t> </a:t>
            </a:r>
            <a:r>
              <a:rPr lang="en-US" dirty="0"/>
              <a:t>provide online banquet booking, with their schedule and show unbook slots, it’s a time efficient system. </a:t>
            </a:r>
            <a:r>
              <a:rPr lang="en-US" sz="2400" b="1" dirty="0">
                <a:solidFill>
                  <a:srgbClr val="FFCC00"/>
                </a:solidFill>
              </a:rPr>
              <a:t>Unlike</a:t>
            </a:r>
            <a:r>
              <a:rPr lang="en-US" sz="2400" dirty="0"/>
              <a:t> </a:t>
            </a:r>
            <a:r>
              <a:rPr lang="en-US" dirty="0"/>
              <a:t>other booking web apps </a:t>
            </a:r>
            <a:r>
              <a:rPr lang="en-US" sz="2400" b="1" dirty="0">
                <a:solidFill>
                  <a:srgbClr val="FFCC00"/>
                </a:solidFill>
              </a:rPr>
              <a:t>Our</a:t>
            </a:r>
            <a:r>
              <a:rPr lang="en-US" dirty="0"/>
              <a:t> product provides you Comparison of the banquets, nearby banquets and also the banquets according to your budget and event type.</a:t>
            </a:r>
          </a:p>
          <a:p>
            <a:pPr marL="0" indent="0">
              <a:buFont typeface="Wingdings 2" charset="2"/>
              <a:buNone/>
            </a:pPr>
            <a:endParaRPr lang="en-US" dirty="0"/>
          </a:p>
        </p:txBody>
      </p:sp>
    </p:spTree>
    <p:extLst>
      <p:ext uri="{BB962C8B-B14F-4D97-AF65-F5344CB8AC3E}">
        <p14:creationId xmlns:p14="http://schemas.microsoft.com/office/powerpoint/2010/main" val="333315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b="0" dirty="0">
                <a:solidFill>
                  <a:schemeClr val="bg1"/>
                </a:solidFill>
                <a:effectLst>
                  <a:outerShdw blurRad="38100" dist="38100" dir="2700000" algn="tl">
                    <a:srgbClr val="000000">
                      <a:alpha val="43137"/>
                    </a:srgbClr>
                  </a:outerShdw>
                </a:effectLst>
              </a:rPr>
              <a:t>Business Objectives</a:t>
            </a:r>
          </a:p>
        </p:txBody>
      </p:sp>
      <p:sp>
        <p:nvSpPr>
          <p:cNvPr id="5" name="Text Placeholder 4"/>
          <p:cNvSpPr>
            <a:spLocks noGrp="1"/>
          </p:cNvSpPr>
          <p:nvPr>
            <p:ph type="body" idx="1"/>
          </p:nvPr>
        </p:nvSpPr>
        <p:spPr>
          <a:xfrm>
            <a:off x="810000" y="2632075"/>
            <a:ext cx="5189857" cy="576262"/>
          </a:xfrm>
        </p:spPr>
        <p:txBody>
          <a:bodyPr/>
          <a:lstStyle/>
          <a:p>
            <a:r>
              <a:rPr lang="en-US" sz="2400" b="1" dirty="0">
                <a:solidFill>
                  <a:srgbClr val="FFCC00"/>
                </a:solidFill>
              </a:rPr>
              <a:t>Financial</a:t>
            </a:r>
            <a:endParaRPr lang="en-US" sz="2400" dirty="0">
              <a:solidFill>
                <a:srgbClr val="FFCC00"/>
              </a:solidFill>
            </a:endParaRPr>
          </a:p>
        </p:txBody>
      </p:sp>
      <p:sp>
        <p:nvSpPr>
          <p:cNvPr id="6" name="Content Placeholder 5"/>
          <p:cNvSpPr>
            <a:spLocks noGrp="1"/>
          </p:cNvSpPr>
          <p:nvPr>
            <p:ph sz="half" idx="2"/>
          </p:nvPr>
        </p:nvSpPr>
        <p:spPr>
          <a:xfrm>
            <a:off x="810000" y="3178174"/>
            <a:ext cx="5189856" cy="3109913"/>
          </a:xfrm>
        </p:spPr>
        <p:txBody>
          <a:bodyPr/>
          <a:lstStyle/>
          <a:p>
            <a:pPr lvl="0"/>
            <a:endParaRPr lang="en-US" dirty="0"/>
          </a:p>
          <a:p>
            <a:pPr lvl="0"/>
            <a:r>
              <a:rPr lang="en-US" dirty="0"/>
              <a:t>The booking will increase by 20%.</a:t>
            </a:r>
          </a:p>
          <a:p>
            <a:pPr lvl="0"/>
            <a:r>
              <a:rPr lang="en-US" dirty="0"/>
              <a:t>Banquet owner has to pay 10% on every transaction making it less investment and more revenue.</a:t>
            </a:r>
          </a:p>
          <a:p>
            <a:pPr lvl="0"/>
            <a:r>
              <a:rPr lang="en-US" dirty="0"/>
              <a:t>Increase gross margin from 10% to 30% within 1 </a:t>
            </a:r>
            <a:r>
              <a:rPr lang="en-US" dirty="0" smtClean="0"/>
              <a:t>year.</a:t>
            </a:r>
          </a:p>
          <a:p>
            <a:pPr lvl="0"/>
            <a:r>
              <a:rPr lang="en-US" dirty="0" smtClean="0"/>
              <a:t>Generate </a:t>
            </a:r>
            <a:r>
              <a:rPr lang="en-US" dirty="0"/>
              <a:t>revenue of extra 10% due to time efficiency and extra bookings.</a:t>
            </a:r>
          </a:p>
        </p:txBody>
      </p:sp>
      <p:sp>
        <p:nvSpPr>
          <p:cNvPr id="7" name="Text Placeholder 6"/>
          <p:cNvSpPr>
            <a:spLocks noGrp="1"/>
          </p:cNvSpPr>
          <p:nvPr>
            <p:ph type="body" sz="quarter" idx="3"/>
          </p:nvPr>
        </p:nvSpPr>
        <p:spPr>
          <a:xfrm>
            <a:off x="6187415" y="2632075"/>
            <a:ext cx="5194583" cy="576262"/>
          </a:xfrm>
        </p:spPr>
        <p:txBody>
          <a:bodyPr/>
          <a:lstStyle/>
          <a:p>
            <a:r>
              <a:rPr lang="en-US" sz="2400" b="1" dirty="0">
                <a:solidFill>
                  <a:srgbClr val="FFCC00"/>
                </a:solidFill>
              </a:rPr>
              <a:t>Non-Financial</a:t>
            </a:r>
            <a:endParaRPr lang="en-US" sz="2400" dirty="0">
              <a:solidFill>
                <a:srgbClr val="FFCC00"/>
              </a:solidFill>
            </a:endParaRPr>
          </a:p>
        </p:txBody>
      </p:sp>
      <p:sp>
        <p:nvSpPr>
          <p:cNvPr id="8" name="Content Placeholder 7"/>
          <p:cNvSpPr>
            <a:spLocks noGrp="1"/>
          </p:cNvSpPr>
          <p:nvPr>
            <p:ph sz="quarter" idx="4"/>
          </p:nvPr>
        </p:nvSpPr>
        <p:spPr>
          <a:xfrm>
            <a:off x="6187415" y="3178173"/>
            <a:ext cx="5194583" cy="3109913"/>
          </a:xfrm>
        </p:spPr>
        <p:txBody>
          <a:bodyPr/>
          <a:lstStyle/>
          <a:p>
            <a:pPr marL="0" lvl="0" indent="0">
              <a:buNone/>
            </a:pPr>
            <a:endParaRPr lang="en-US" dirty="0"/>
          </a:p>
          <a:p>
            <a:pPr lvl="0"/>
            <a:r>
              <a:rPr lang="en-US" dirty="0"/>
              <a:t>The customer will be more satisfied with this software solution.</a:t>
            </a:r>
          </a:p>
          <a:p>
            <a:pPr lvl="0"/>
            <a:r>
              <a:rPr lang="en-US" dirty="0"/>
              <a:t>The options that are provided will attract more customers.</a:t>
            </a:r>
          </a:p>
          <a:p>
            <a:pPr lvl="0"/>
            <a:r>
              <a:rPr lang="en-US" dirty="0"/>
              <a:t>Increase the reliability of the Web App so that more booking can be done here.</a:t>
            </a:r>
          </a:p>
          <a:p>
            <a:r>
              <a:rPr lang="en-US" dirty="0"/>
              <a:t>Increase the time efficiency of banquets by 20% more.</a:t>
            </a:r>
          </a:p>
        </p:txBody>
      </p:sp>
    </p:spTree>
    <p:extLst>
      <p:ext uri="{BB962C8B-B14F-4D97-AF65-F5344CB8AC3E}">
        <p14:creationId xmlns:p14="http://schemas.microsoft.com/office/powerpoint/2010/main" val="175529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500"/>
                                        <p:tgtEl>
                                          <p:spTgt spid="8">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fade">
                                      <p:cBhvr>
                                        <p:cTn id="3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ltUpDiag">
          <a:fgClr>
            <a:srgbClr val="182958"/>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9400" y="447188"/>
            <a:ext cx="11645900" cy="970450"/>
          </a:xfrm>
        </p:spPr>
        <p:txBody>
          <a:bodyPr/>
          <a:lstStyle/>
          <a:p>
            <a:r>
              <a:rPr lang="en-US" sz="6000" b="0" dirty="0">
                <a:solidFill>
                  <a:schemeClr val="bg1"/>
                </a:solidFill>
                <a:effectLst>
                  <a:outerShdw blurRad="38100" dist="38100" dir="2700000" algn="tl">
                    <a:srgbClr val="000000">
                      <a:alpha val="43137"/>
                    </a:srgbClr>
                  </a:outerShdw>
                </a:effectLst>
              </a:rPr>
              <a:t>Business Problems &amp; Objectives</a:t>
            </a:r>
          </a:p>
        </p:txBody>
      </p:sp>
      <p:sp>
        <p:nvSpPr>
          <p:cNvPr id="5" name="Rectangle 4"/>
          <p:cNvSpPr/>
          <p:nvPr/>
        </p:nvSpPr>
        <p:spPr>
          <a:xfrm>
            <a:off x="1346200" y="2222284"/>
            <a:ext cx="2628900" cy="1950277"/>
          </a:xfrm>
          <a:prstGeom prst="rect">
            <a:avLst/>
          </a:prstGeom>
        </p:spPr>
        <p:txBody>
          <a:bodyPr wrap="square">
            <a:spAutoFit/>
          </a:bodyPr>
          <a:lstStyle/>
          <a:p>
            <a:pPr algn="ctr">
              <a:lnSpc>
                <a:spcPct val="107000"/>
              </a:lnSpc>
              <a:spcAft>
                <a:spcPts val="800"/>
              </a:spcAft>
            </a:pPr>
            <a:r>
              <a:rPr lang="en-US" b="1" dirty="0">
                <a:solidFill>
                  <a:schemeClr val="tx1">
                    <a:lumMod val="95000"/>
                  </a:schemeClr>
                </a:solidFill>
                <a:ea typeface="Calibri" panose="020F0502020204030204" pitchFamily="34" charset="0"/>
                <a:cs typeface="Times New Roman" panose="02020603050405020304" pitchFamily="18" charset="0"/>
              </a:rPr>
              <a:t>Business Problem 1</a:t>
            </a:r>
          </a:p>
          <a:p>
            <a:pPr algn="ctr">
              <a:lnSpc>
                <a:spcPct val="107000"/>
              </a:lnSpc>
              <a:spcAft>
                <a:spcPts val="800"/>
              </a:spcAft>
            </a:pPr>
            <a:r>
              <a:rPr lang="en-US" dirty="0">
                <a:solidFill>
                  <a:schemeClr val="tx1">
                    <a:lumMod val="95000"/>
                  </a:schemeClr>
                </a:solidFill>
                <a:ea typeface="Calibri" panose="020F0502020204030204" pitchFamily="34" charset="0"/>
                <a:cs typeface="Times New Roman" panose="02020603050405020304" pitchFamily="18" charset="0"/>
              </a:rPr>
              <a:t>Managing record is tough and have to hire a person to manage all the information</a:t>
            </a:r>
            <a:endParaRPr lang="en-US" dirty="0">
              <a:solidFill>
                <a:schemeClr val="tx1">
                  <a:lumMod val="95000"/>
                </a:schemeClr>
              </a:solidFill>
            </a:endParaRPr>
          </a:p>
        </p:txBody>
      </p:sp>
      <p:sp>
        <p:nvSpPr>
          <p:cNvPr id="6" name="Rectangle 5"/>
          <p:cNvSpPr/>
          <p:nvPr/>
        </p:nvSpPr>
        <p:spPr>
          <a:xfrm>
            <a:off x="4597400" y="2222285"/>
            <a:ext cx="2628900" cy="2050690"/>
          </a:xfrm>
          <a:prstGeom prst="rect">
            <a:avLst/>
          </a:prstGeom>
        </p:spPr>
        <p:txBody>
          <a:bodyPr wrap="square">
            <a:spAutoFit/>
          </a:bodyPr>
          <a:lstStyle/>
          <a:p>
            <a:pPr algn="ctr"/>
            <a:r>
              <a:rPr lang="en-US" b="1" dirty="0"/>
              <a:t>Business Problem 2</a:t>
            </a:r>
          </a:p>
          <a:p>
            <a:pPr algn="ctr"/>
            <a:r>
              <a:rPr lang="en-US" dirty="0"/>
              <a:t>The booking is time consuming, and owner can’t show the schedule to show the free slots.</a:t>
            </a:r>
          </a:p>
          <a:p>
            <a:pPr algn="ctr">
              <a:lnSpc>
                <a:spcPct val="107000"/>
              </a:lnSpc>
              <a:spcAft>
                <a:spcPts val="800"/>
              </a:spcAft>
            </a:pPr>
            <a:endParaRPr lang="en-US" dirty="0">
              <a:solidFill>
                <a:schemeClr val="tx1">
                  <a:lumMod val="95000"/>
                </a:schemeClr>
              </a:solidFill>
            </a:endParaRPr>
          </a:p>
        </p:txBody>
      </p:sp>
      <p:sp>
        <p:nvSpPr>
          <p:cNvPr id="7" name="Rectangle 6"/>
          <p:cNvSpPr/>
          <p:nvPr/>
        </p:nvSpPr>
        <p:spPr>
          <a:xfrm>
            <a:off x="7848600" y="2222284"/>
            <a:ext cx="2628900" cy="2027863"/>
          </a:xfrm>
          <a:prstGeom prst="rect">
            <a:avLst/>
          </a:prstGeom>
        </p:spPr>
        <p:txBody>
          <a:bodyPr wrap="square">
            <a:spAutoFit/>
          </a:bodyPr>
          <a:lstStyle/>
          <a:p>
            <a:pPr algn="ctr"/>
            <a:r>
              <a:rPr lang="en-US" b="1" dirty="0"/>
              <a:t>Business Problem 3</a:t>
            </a:r>
          </a:p>
          <a:p>
            <a:pPr algn="ctr"/>
            <a:r>
              <a:rPr lang="en-US" dirty="0"/>
              <a:t>The customer can’t compare banquet well they have to visit each banquet and it take time and effort.</a:t>
            </a:r>
          </a:p>
          <a:p>
            <a:pPr algn="ctr">
              <a:lnSpc>
                <a:spcPct val="107000"/>
              </a:lnSpc>
              <a:spcAft>
                <a:spcPts val="800"/>
              </a:spcAft>
            </a:pPr>
            <a:endParaRPr lang="en-US" dirty="0">
              <a:solidFill>
                <a:schemeClr val="tx1">
                  <a:lumMod val="95000"/>
                </a:schemeClr>
              </a:solidFill>
            </a:endParaRPr>
          </a:p>
        </p:txBody>
      </p:sp>
      <p:sp>
        <p:nvSpPr>
          <p:cNvPr id="8" name="Rectangle 7"/>
          <p:cNvSpPr/>
          <p:nvPr/>
        </p:nvSpPr>
        <p:spPr>
          <a:xfrm>
            <a:off x="1346200" y="4250147"/>
            <a:ext cx="2628900" cy="365869"/>
          </a:xfrm>
          <a:prstGeom prst="rect">
            <a:avLst/>
          </a:prstGeom>
        </p:spPr>
        <p:txBody>
          <a:bodyPr wrap="square">
            <a:spAutoFit/>
          </a:bodyPr>
          <a:lstStyle/>
          <a:p>
            <a:pPr algn="ctr">
              <a:lnSpc>
                <a:spcPct val="107000"/>
              </a:lnSpc>
              <a:spcAft>
                <a:spcPts val="800"/>
              </a:spcAft>
            </a:pPr>
            <a:endParaRPr lang="en-US" dirty="0">
              <a:solidFill>
                <a:schemeClr val="tx1">
                  <a:lumMod val="95000"/>
                </a:schemeClr>
              </a:solidFill>
            </a:endParaRPr>
          </a:p>
        </p:txBody>
      </p:sp>
      <p:sp>
        <p:nvSpPr>
          <p:cNvPr id="12" name="Content Placeholder 5"/>
          <p:cNvSpPr>
            <a:spLocks noGrp="1"/>
          </p:cNvSpPr>
          <p:nvPr>
            <p:ph sz="half" idx="2"/>
          </p:nvPr>
        </p:nvSpPr>
        <p:spPr>
          <a:xfrm>
            <a:off x="1429860" y="4272975"/>
            <a:ext cx="2469039" cy="2027863"/>
          </a:xfrm>
        </p:spPr>
        <p:txBody>
          <a:bodyPr>
            <a:normAutofit lnSpcReduction="10000"/>
          </a:bodyPr>
          <a:lstStyle/>
          <a:p>
            <a:pPr marL="0" indent="0" algn="ctr">
              <a:buNone/>
            </a:pPr>
            <a:r>
              <a:rPr lang="en-US" b="1" dirty="0"/>
              <a:t>Business Objective 1</a:t>
            </a:r>
          </a:p>
          <a:p>
            <a:pPr marL="0" indent="0" algn="ctr">
              <a:buNone/>
            </a:pPr>
            <a:r>
              <a:rPr lang="en-US" dirty="0"/>
              <a:t>Manage all the record schedule and get all the detail of transactions in banquet’s portal.</a:t>
            </a:r>
          </a:p>
        </p:txBody>
      </p:sp>
      <p:sp>
        <p:nvSpPr>
          <p:cNvPr id="13" name="Content Placeholder 5"/>
          <p:cNvSpPr>
            <a:spLocks noGrp="1"/>
          </p:cNvSpPr>
          <p:nvPr>
            <p:ph sz="half" idx="2"/>
          </p:nvPr>
        </p:nvSpPr>
        <p:spPr>
          <a:xfrm>
            <a:off x="4677330" y="4399190"/>
            <a:ext cx="2469039" cy="2027863"/>
          </a:xfrm>
        </p:spPr>
        <p:txBody>
          <a:bodyPr>
            <a:normAutofit fontScale="92500" lnSpcReduction="10000"/>
          </a:bodyPr>
          <a:lstStyle/>
          <a:p>
            <a:pPr marL="0" indent="0" algn="ctr">
              <a:buNone/>
            </a:pPr>
            <a:r>
              <a:rPr lang="en-US" b="1" dirty="0"/>
              <a:t>Business Objective 2</a:t>
            </a:r>
          </a:p>
          <a:p>
            <a:pPr marL="0" indent="0" algn="ctr">
              <a:buNone/>
            </a:pPr>
            <a:r>
              <a:rPr lang="en-US" dirty="0"/>
              <a:t>Increase time efficiency which become reason in more booking increasing revenue by 10%.</a:t>
            </a:r>
            <a:endParaRPr lang="en-US" dirty="0">
              <a:solidFill>
                <a:schemeClr val="tx1">
                  <a:lumMod val="95000"/>
                </a:schemeClr>
              </a:solidFill>
            </a:endParaRPr>
          </a:p>
          <a:p>
            <a:pPr marL="0" indent="0" algn="ctr">
              <a:buNone/>
            </a:pPr>
            <a:endParaRPr lang="en-US" dirty="0"/>
          </a:p>
        </p:txBody>
      </p:sp>
      <p:sp>
        <p:nvSpPr>
          <p:cNvPr id="14" name="Content Placeholder 5"/>
          <p:cNvSpPr>
            <a:spLocks noGrp="1"/>
          </p:cNvSpPr>
          <p:nvPr>
            <p:ph sz="half" idx="2"/>
          </p:nvPr>
        </p:nvSpPr>
        <p:spPr>
          <a:xfrm>
            <a:off x="7928530" y="4399190"/>
            <a:ext cx="2469039" cy="2027863"/>
          </a:xfrm>
        </p:spPr>
        <p:txBody>
          <a:bodyPr>
            <a:normAutofit fontScale="92500" lnSpcReduction="10000"/>
          </a:bodyPr>
          <a:lstStyle/>
          <a:p>
            <a:pPr marL="0" indent="0" algn="ctr">
              <a:buNone/>
            </a:pPr>
            <a:r>
              <a:rPr lang="en-US" b="1" dirty="0"/>
              <a:t>Business Objective 3</a:t>
            </a:r>
          </a:p>
          <a:p>
            <a:pPr marL="0" indent="0" algn="ctr">
              <a:buNone/>
            </a:pPr>
            <a:r>
              <a:rPr lang="en-US" dirty="0"/>
              <a:t>Comparison increase all the possibility for a customer to make better decision according to their budget.</a:t>
            </a:r>
            <a:endParaRPr lang="en-US" dirty="0">
              <a:solidFill>
                <a:schemeClr val="tx1">
                  <a:lumMod val="95000"/>
                </a:schemeClr>
              </a:solidFill>
            </a:endParaRPr>
          </a:p>
          <a:p>
            <a:pPr marL="0" indent="0" algn="ctr">
              <a:buNone/>
            </a:pPr>
            <a:endParaRPr lang="en-US" dirty="0"/>
          </a:p>
        </p:txBody>
      </p:sp>
    </p:spTree>
    <p:extLst>
      <p:ext uri="{BB962C8B-B14F-4D97-AF65-F5344CB8AC3E}">
        <p14:creationId xmlns:p14="http://schemas.microsoft.com/office/powerpoint/2010/main" val="27818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500"/>
                                        <p:tgtEl>
                                          <p:spTgt spid="14">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1" end="1"/>
                                            </p:txEl>
                                          </p:spTgt>
                                        </p:tgtEl>
                                        <p:attrNameLst>
                                          <p:attrName>style.visibility</p:attrName>
                                        </p:attrNameLst>
                                      </p:cBhvr>
                                      <p:to>
                                        <p:strVal val="visible"/>
                                      </p:to>
                                    </p:set>
                                    <p:animEffect transition="in" filter="fade">
                                      <p:cBhvr>
                                        <p:cTn id="2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447188"/>
            <a:ext cx="11645900" cy="970450"/>
          </a:xfrm>
        </p:spPr>
        <p:txBody>
          <a:bodyPr/>
          <a:lstStyle/>
          <a:p>
            <a:pPr algn="ctr"/>
            <a:r>
              <a:rPr lang="en-US" sz="6000" b="0" dirty="0">
                <a:solidFill>
                  <a:schemeClr val="bg1"/>
                </a:solidFill>
                <a:effectLst>
                  <a:outerShdw blurRad="38100" dist="38100" dir="2700000" algn="tl">
                    <a:srgbClr val="000000">
                      <a:alpha val="43137"/>
                    </a:srgbClr>
                  </a:outerShdw>
                </a:effectLst>
              </a:rPr>
              <a:t>Business Risk</a:t>
            </a:r>
          </a:p>
        </p:txBody>
      </p:sp>
      <p:sp>
        <p:nvSpPr>
          <p:cNvPr id="5" name="Rectangle 4"/>
          <p:cNvSpPr/>
          <p:nvPr/>
        </p:nvSpPr>
        <p:spPr>
          <a:xfrm>
            <a:off x="1346200" y="2222284"/>
            <a:ext cx="2628900" cy="2101344"/>
          </a:xfrm>
          <a:prstGeom prst="rect">
            <a:avLst/>
          </a:prstGeom>
        </p:spPr>
        <p:txBody>
          <a:bodyPr wrap="square">
            <a:spAutoFit/>
          </a:bodyPr>
          <a:lstStyle/>
          <a:p>
            <a:pPr algn="ctr">
              <a:lnSpc>
                <a:spcPct val="107000"/>
              </a:lnSpc>
              <a:spcAft>
                <a:spcPts val="1800"/>
              </a:spcAft>
            </a:pPr>
            <a:r>
              <a:rPr lang="en-US" b="1" dirty="0"/>
              <a:t>Acceptance of users</a:t>
            </a:r>
          </a:p>
          <a:p>
            <a:pPr algn="ctr">
              <a:lnSpc>
                <a:spcPct val="107000"/>
              </a:lnSpc>
              <a:spcAft>
                <a:spcPts val="1800"/>
              </a:spcAft>
            </a:pPr>
            <a:r>
              <a:rPr lang="en-US" dirty="0"/>
              <a:t>The users will consider it to be much risky for them like online shopping platforms face this issue.</a:t>
            </a:r>
            <a:endParaRPr lang="en-US" b="1" dirty="0"/>
          </a:p>
        </p:txBody>
      </p:sp>
      <p:sp>
        <p:nvSpPr>
          <p:cNvPr id="6" name="Rectangle 5"/>
          <p:cNvSpPr/>
          <p:nvPr/>
        </p:nvSpPr>
        <p:spPr>
          <a:xfrm>
            <a:off x="4597400" y="2222285"/>
            <a:ext cx="2628900" cy="1985159"/>
          </a:xfrm>
          <a:prstGeom prst="rect">
            <a:avLst/>
          </a:prstGeom>
        </p:spPr>
        <p:txBody>
          <a:bodyPr wrap="square">
            <a:spAutoFit/>
          </a:bodyPr>
          <a:lstStyle/>
          <a:p>
            <a:pPr algn="ctr">
              <a:spcAft>
                <a:spcPts val="1800"/>
              </a:spcAft>
            </a:pPr>
            <a:r>
              <a:rPr lang="en-US" b="1" dirty="0"/>
              <a:t>Competition</a:t>
            </a:r>
          </a:p>
          <a:p>
            <a:pPr algn="ctr">
              <a:spcAft>
                <a:spcPts val="1800"/>
              </a:spcAft>
            </a:pPr>
            <a:r>
              <a:rPr lang="en-US" dirty="0"/>
              <a:t>Even if there is no other web app similar to our or with some new ideas or better feature. </a:t>
            </a:r>
            <a:endParaRPr lang="en-US" dirty="0">
              <a:solidFill>
                <a:schemeClr val="tx1">
                  <a:lumMod val="95000"/>
                </a:schemeClr>
              </a:solidFill>
            </a:endParaRPr>
          </a:p>
        </p:txBody>
      </p:sp>
      <p:sp>
        <p:nvSpPr>
          <p:cNvPr id="7" name="Rectangle 6"/>
          <p:cNvSpPr/>
          <p:nvPr/>
        </p:nvSpPr>
        <p:spPr>
          <a:xfrm>
            <a:off x="7848600" y="2222284"/>
            <a:ext cx="2628900" cy="2081980"/>
          </a:xfrm>
          <a:prstGeom prst="rect">
            <a:avLst/>
          </a:prstGeom>
        </p:spPr>
        <p:txBody>
          <a:bodyPr wrap="square">
            <a:spAutoFit/>
          </a:bodyPr>
          <a:lstStyle/>
          <a:p>
            <a:pPr algn="ctr">
              <a:spcAft>
                <a:spcPts val="1800"/>
              </a:spcAft>
            </a:pPr>
            <a:r>
              <a:rPr lang="en-US" b="1" dirty="0"/>
              <a:t>Negative Impact</a:t>
            </a:r>
            <a:endParaRPr lang="en-US" dirty="0"/>
          </a:p>
          <a:p>
            <a:pPr algn="ctr">
              <a:lnSpc>
                <a:spcPct val="107000"/>
              </a:lnSpc>
              <a:spcAft>
                <a:spcPts val="800"/>
              </a:spcAft>
            </a:pPr>
            <a:r>
              <a:rPr lang="en-US" dirty="0"/>
              <a:t>If a banquet provide bad service it will cause bad impact &amp; every banquet will face loss.</a:t>
            </a:r>
            <a:endParaRPr lang="en-US" dirty="0">
              <a:solidFill>
                <a:schemeClr val="tx1">
                  <a:lumMod val="9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299" t="4154" r="27312" b="5015"/>
          <a:stretch/>
        </p:blipFill>
        <p:spPr>
          <a:xfrm>
            <a:off x="1682749" y="4492670"/>
            <a:ext cx="1955801" cy="2095500"/>
          </a:xfrm>
          <a:prstGeom prst="roundRect">
            <a:avLst>
              <a:gd name="adj"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603" t="17096" r="-603" b="9170"/>
          <a:stretch/>
        </p:blipFill>
        <p:spPr>
          <a:xfrm>
            <a:off x="8155170" y="4537480"/>
            <a:ext cx="2015760" cy="2082800"/>
          </a:xfrm>
          <a:prstGeom prst="roundRect">
            <a:avLst>
              <a:gd name="adj"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b="7963"/>
          <a:stretch/>
        </p:blipFill>
        <p:spPr>
          <a:xfrm>
            <a:off x="4882379" y="4537480"/>
            <a:ext cx="2058941" cy="2050690"/>
          </a:xfrm>
          <a:prstGeom prst="roundRect">
            <a:avLst>
              <a:gd name="adj" fmla="val 16667"/>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3676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a:solidFill>
                  <a:schemeClr val="bg1"/>
                </a:solidFill>
                <a:effectLst>
                  <a:outerShdw blurRad="38100" dist="38100" dir="2700000" algn="tl">
                    <a:srgbClr val="000000">
                      <a:alpha val="43137"/>
                    </a:srgbClr>
                  </a:outerShdw>
                </a:effectLst>
              </a:rPr>
              <a:t>Major Features</a:t>
            </a:r>
          </a:p>
        </p:txBody>
      </p:sp>
      <p:sp>
        <p:nvSpPr>
          <p:cNvPr id="3" name="Content Placeholder 2"/>
          <p:cNvSpPr>
            <a:spLocks noGrp="1"/>
          </p:cNvSpPr>
          <p:nvPr>
            <p:ph sz="half" idx="1"/>
          </p:nvPr>
        </p:nvSpPr>
        <p:spPr>
          <a:xfrm>
            <a:off x="481572" y="2166937"/>
            <a:ext cx="6057900" cy="4483100"/>
          </a:xfrm>
        </p:spPr>
        <p:txBody>
          <a:bodyPr>
            <a:normAutofit/>
          </a:bodyPr>
          <a:lstStyle/>
          <a:p>
            <a:pPr marL="0" indent="0" algn="just">
              <a:buNone/>
            </a:pPr>
            <a:r>
              <a:rPr lang="en-US" dirty="0"/>
              <a:t>The major feature that make our application unique are:</a:t>
            </a:r>
          </a:p>
          <a:p>
            <a:pPr marL="0" indent="0" algn="just">
              <a:buNone/>
            </a:pPr>
            <a:r>
              <a:rPr lang="en-US" b="1" dirty="0">
                <a:solidFill>
                  <a:srgbClr val="FFC000"/>
                </a:solidFill>
              </a:rPr>
              <a:t>Nearby Banquets: </a:t>
            </a:r>
            <a:r>
              <a:rPr lang="en-US" dirty="0"/>
              <a:t>It will show the banquet nearby your location with the help of google map’s API.</a:t>
            </a:r>
          </a:p>
          <a:p>
            <a:pPr marL="0" indent="0" algn="just">
              <a:buNone/>
            </a:pPr>
            <a:r>
              <a:rPr lang="en-US" b="1" dirty="0">
                <a:solidFill>
                  <a:srgbClr val="FFC000"/>
                </a:solidFill>
              </a:rPr>
              <a:t>Comparison: </a:t>
            </a:r>
            <a:r>
              <a:rPr lang="en-US" dirty="0"/>
              <a:t>There is a option for every banquet to compare it with other so you can see the difference of services specialty and budget too.</a:t>
            </a:r>
          </a:p>
          <a:p>
            <a:pPr marL="0" indent="0" algn="just">
              <a:buNone/>
            </a:pPr>
            <a:r>
              <a:rPr lang="en-US" b="1" dirty="0">
                <a:solidFill>
                  <a:srgbClr val="FFC000"/>
                </a:solidFill>
              </a:rPr>
              <a:t>Recommendation: </a:t>
            </a:r>
            <a:r>
              <a:rPr lang="en-US" dirty="0"/>
              <a:t>If a person don’t want to search any banquet by the name, there is a option of filter in the search according to budget, peoples range and specialty, moreover if a person is viewing any banquet our system will recommend more according to same specialty of event. </a:t>
            </a:r>
          </a:p>
        </p:txBody>
      </p:sp>
      <p:sp>
        <p:nvSpPr>
          <p:cNvPr id="6" name="Rectangle 5"/>
          <p:cNvSpPr/>
          <p:nvPr/>
        </p:nvSpPr>
        <p:spPr>
          <a:xfrm>
            <a:off x="6805655" y="4368799"/>
            <a:ext cx="4684827" cy="312650"/>
          </a:xfrm>
          <a:prstGeom prst="rect">
            <a:avLst/>
          </a:prstGeom>
        </p:spPr>
        <p:txBody>
          <a:bodyPr wrap="square">
            <a:spAutoFit/>
          </a:bodyPr>
          <a:lstStyle/>
          <a:p>
            <a:pPr algn="ct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602" y="2260599"/>
            <a:ext cx="4818932" cy="4295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321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b="0" dirty="0">
                <a:solidFill>
                  <a:schemeClr val="bg1"/>
                </a:solidFill>
                <a:effectLst>
                  <a:outerShdw blurRad="38100" dist="38100" dir="2700000" algn="tl">
                    <a:srgbClr val="000000">
                      <a:alpha val="43137"/>
                    </a:srgbClr>
                  </a:outerShdw>
                </a:effectLst>
              </a:rPr>
              <a:t>Version Control</a:t>
            </a:r>
          </a:p>
        </p:txBody>
      </p:sp>
      <p:sp>
        <p:nvSpPr>
          <p:cNvPr id="5" name="Text Placeholder 4"/>
          <p:cNvSpPr>
            <a:spLocks noGrp="1"/>
          </p:cNvSpPr>
          <p:nvPr>
            <p:ph type="body" idx="1"/>
          </p:nvPr>
        </p:nvSpPr>
        <p:spPr>
          <a:xfrm>
            <a:off x="810000" y="2682874"/>
            <a:ext cx="5189857" cy="576262"/>
          </a:xfrm>
        </p:spPr>
        <p:txBody>
          <a:bodyPr/>
          <a:lstStyle/>
          <a:p>
            <a:r>
              <a:rPr lang="en-GB" sz="2400" b="1" dirty="0">
                <a:solidFill>
                  <a:srgbClr val="FFCC00"/>
                </a:solidFill>
              </a:rPr>
              <a:t>Scope of Initial release</a:t>
            </a:r>
            <a:endParaRPr lang="en-US" sz="2400" dirty="0">
              <a:solidFill>
                <a:srgbClr val="FFCC00"/>
              </a:solidFill>
            </a:endParaRPr>
          </a:p>
        </p:txBody>
      </p:sp>
      <p:sp>
        <p:nvSpPr>
          <p:cNvPr id="6" name="Content Placeholder 5"/>
          <p:cNvSpPr>
            <a:spLocks noGrp="1"/>
          </p:cNvSpPr>
          <p:nvPr>
            <p:ph sz="half" idx="2"/>
          </p:nvPr>
        </p:nvSpPr>
        <p:spPr>
          <a:xfrm>
            <a:off x="814729" y="3170238"/>
            <a:ext cx="5189856" cy="3109913"/>
          </a:xfrm>
        </p:spPr>
        <p:txBody>
          <a:bodyPr>
            <a:normAutofit/>
          </a:bodyPr>
          <a:lstStyle/>
          <a:p>
            <a:pPr lvl="0"/>
            <a:endParaRPr lang="en-US" dirty="0"/>
          </a:p>
          <a:p>
            <a:pPr lvl="0"/>
            <a:r>
              <a:rPr lang="en-US" dirty="0"/>
              <a:t>T</a:t>
            </a:r>
            <a:r>
              <a:rPr lang="en-GB" dirty="0"/>
              <a:t>he customer will get the feature of nearby </a:t>
            </a:r>
            <a:r>
              <a:rPr lang="en-GB" dirty="0" smtClean="0"/>
              <a:t>banquet.</a:t>
            </a:r>
            <a:endParaRPr lang="en-GB" dirty="0"/>
          </a:p>
          <a:p>
            <a:pPr lvl="0"/>
            <a:r>
              <a:rPr lang="en-GB" dirty="0"/>
              <a:t>Customer can compare banquet, select banquet by their speciality &amp; budget.</a:t>
            </a:r>
          </a:p>
          <a:p>
            <a:pPr lvl="0"/>
            <a:r>
              <a:rPr lang="en-GB" dirty="0"/>
              <a:t>Banquet’s manager can easily manage schedule &amp; bookings.</a:t>
            </a:r>
          </a:p>
          <a:p>
            <a:pPr lvl="0"/>
            <a:r>
              <a:rPr lang="en-GB" dirty="0"/>
              <a:t>Transaction will be done by banking API’s and 10% will be get by web app owner.</a:t>
            </a:r>
            <a:endParaRPr lang="en-US" dirty="0"/>
          </a:p>
        </p:txBody>
      </p:sp>
      <p:sp>
        <p:nvSpPr>
          <p:cNvPr id="7" name="Text Placeholder 6"/>
          <p:cNvSpPr>
            <a:spLocks noGrp="1"/>
          </p:cNvSpPr>
          <p:nvPr>
            <p:ph type="body" sz="quarter" idx="3"/>
          </p:nvPr>
        </p:nvSpPr>
        <p:spPr>
          <a:xfrm>
            <a:off x="6187415" y="2682874"/>
            <a:ext cx="5194583" cy="576262"/>
          </a:xfrm>
        </p:spPr>
        <p:txBody>
          <a:bodyPr/>
          <a:lstStyle/>
          <a:p>
            <a:r>
              <a:rPr lang="en-GB" sz="2400" b="1" dirty="0">
                <a:solidFill>
                  <a:srgbClr val="FFCC00"/>
                </a:solidFill>
              </a:rPr>
              <a:t>Scope of Subsequent </a:t>
            </a:r>
            <a:r>
              <a:rPr lang="en-GB" sz="2400" b="1" dirty="0" smtClean="0">
                <a:solidFill>
                  <a:srgbClr val="FFCC00"/>
                </a:solidFill>
              </a:rPr>
              <a:t>release</a:t>
            </a:r>
            <a:endParaRPr lang="en-US" sz="2400" b="1" dirty="0">
              <a:solidFill>
                <a:srgbClr val="FFCC00"/>
              </a:solidFill>
            </a:endParaRPr>
          </a:p>
        </p:txBody>
      </p:sp>
      <p:sp>
        <p:nvSpPr>
          <p:cNvPr id="8" name="Content Placeholder 7"/>
          <p:cNvSpPr>
            <a:spLocks noGrp="1"/>
          </p:cNvSpPr>
          <p:nvPr>
            <p:ph sz="quarter" idx="4"/>
          </p:nvPr>
        </p:nvSpPr>
        <p:spPr>
          <a:xfrm>
            <a:off x="6187415" y="3170237"/>
            <a:ext cx="5194583" cy="3109913"/>
          </a:xfrm>
        </p:spPr>
        <p:txBody>
          <a:bodyPr>
            <a:normAutofit/>
          </a:bodyPr>
          <a:lstStyle/>
          <a:p>
            <a:pPr marL="0" lvl="0" indent="0">
              <a:buNone/>
            </a:pPr>
            <a:endParaRPr lang="en-US" dirty="0"/>
          </a:p>
          <a:p>
            <a:pPr lvl="0"/>
            <a:r>
              <a:rPr lang="en-GB" dirty="0"/>
              <a:t>Premium membership available for banquets which will give more feature.</a:t>
            </a:r>
          </a:p>
          <a:p>
            <a:pPr lvl="0"/>
            <a:r>
              <a:rPr lang="en-GB" dirty="0"/>
              <a:t>Premium members will show top in searching &amp; be more recommended</a:t>
            </a:r>
          </a:p>
          <a:p>
            <a:pPr lvl="0"/>
            <a:r>
              <a:rPr lang="en-GB" dirty="0"/>
              <a:t>Discount section will be made to show all the offers available.</a:t>
            </a:r>
          </a:p>
          <a:p>
            <a:pPr lvl="0"/>
            <a:r>
              <a:rPr lang="en-GB" dirty="0"/>
              <a:t>Discount section banquet will pay 2% more to web app admin</a:t>
            </a:r>
          </a:p>
        </p:txBody>
      </p:sp>
    </p:spTree>
    <p:extLst>
      <p:ext uri="{BB962C8B-B14F-4D97-AF65-F5344CB8AC3E}">
        <p14:creationId xmlns:p14="http://schemas.microsoft.com/office/powerpoint/2010/main" val="26687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500"/>
                                        <p:tgtEl>
                                          <p:spTgt spid="8">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fade">
                                      <p:cBhvr>
                                        <p:cTn id="3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9F9F9F"/>
      </a:accent4>
      <a:accent5>
        <a:srgbClr val="5F5F5F"/>
      </a:accent5>
      <a:accent6>
        <a:srgbClr val="4D4D4D"/>
      </a:accent6>
      <a:hlink>
        <a:srgbClr val="6C6C6C"/>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901</TotalTime>
  <Words>1002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Black</vt:lpstr>
      <vt:lpstr>Calibri</vt:lpstr>
      <vt:lpstr>Californian FB</vt:lpstr>
      <vt:lpstr>Castellar</vt:lpstr>
      <vt:lpstr>Century Gothic</vt:lpstr>
      <vt:lpstr>Felix Titling</vt:lpstr>
      <vt:lpstr>Times New Roman</vt:lpstr>
      <vt:lpstr>Wingdings 2</vt:lpstr>
      <vt:lpstr>Quotable</vt:lpstr>
      <vt:lpstr>Software  Solution</vt:lpstr>
      <vt:lpstr>Meet our team</vt:lpstr>
      <vt:lpstr>Background</vt:lpstr>
      <vt:lpstr>Vision Statement</vt:lpstr>
      <vt:lpstr>Business Objectives</vt:lpstr>
      <vt:lpstr>Business Problems &amp; Objectives</vt:lpstr>
      <vt:lpstr>Business Risk</vt:lpstr>
      <vt:lpstr>Major Features</vt:lpstr>
      <vt:lpstr>Version Control</vt:lpstr>
      <vt:lpstr>Limitation and Exclusion</vt:lpstr>
      <vt:lpstr>Deployment Consideration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Amin</dc:creator>
  <cp:lastModifiedBy>Ahmed Amin</cp:lastModifiedBy>
  <cp:revision>37</cp:revision>
  <dcterms:created xsi:type="dcterms:W3CDTF">2021-06-16T06:28:52Z</dcterms:created>
  <dcterms:modified xsi:type="dcterms:W3CDTF">2021-06-17T11:44:54Z</dcterms:modified>
</cp:coreProperties>
</file>