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1772" y="2180361"/>
            <a:ext cx="9728454" cy="2056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62583" y="1874594"/>
            <a:ext cx="3144520" cy="4307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56096" y="1910333"/>
            <a:ext cx="3125470" cy="4002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2000" y="457199"/>
                </a:lnTo>
                <a:lnTo>
                  <a:pt x="12192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94816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97280" y="6501384"/>
            <a:ext cx="1548765" cy="277495"/>
          </a:xfrm>
          <a:custGeom>
            <a:avLst/>
            <a:gdLst/>
            <a:ahLst/>
            <a:cxnLst/>
            <a:rect l="l" t="t" r="r" b="b"/>
            <a:pathLst>
              <a:path w="1548764" h="277495">
                <a:moveTo>
                  <a:pt x="0" y="277367"/>
                </a:moveTo>
                <a:lnTo>
                  <a:pt x="1548383" y="277367"/>
                </a:lnTo>
                <a:lnTo>
                  <a:pt x="1548383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solidFill>
            <a:srgbClr val="407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55946" y="2814015"/>
            <a:ext cx="2880106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9045" y="1793824"/>
            <a:ext cx="9893909" cy="3676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58234" y="6543547"/>
            <a:ext cx="4143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176324" y="6566713"/>
            <a:ext cx="134556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2457450" marR="5080" indent="-2375535">
              <a:lnSpc>
                <a:spcPts val="7350"/>
              </a:lnSpc>
              <a:spcBef>
                <a:spcPts val="1425"/>
              </a:spcBef>
            </a:pPr>
            <a:r>
              <a:rPr spc="-70" dirty="0"/>
              <a:t>Software </a:t>
            </a:r>
            <a:r>
              <a:rPr spc="-55" dirty="0"/>
              <a:t>Construction</a:t>
            </a:r>
            <a:r>
              <a:rPr spc="-280" dirty="0"/>
              <a:t> </a:t>
            </a:r>
            <a:r>
              <a:rPr spc="-35" dirty="0"/>
              <a:t>and  </a:t>
            </a:r>
            <a:r>
              <a:rPr spc="-65" dirty="0"/>
              <a:t>Development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15233" y="4895799"/>
            <a:ext cx="620077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0" spc="150" dirty="0">
                <a:latin typeface="Calibri Light"/>
                <a:cs typeface="Calibri Light"/>
              </a:rPr>
              <a:t>COURSE </a:t>
            </a:r>
            <a:r>
              <a:rPr sz="2000" b="0" spc="160" dirty="0">
                <a:latin typeface="Calibri Light"/>
                <a:cs typeface="Calibri Light"/>
              </a:rPr>
              <a:t>INSTRUCTOR: </a:t>
            </a:r>
            <a:r>
              <a:rPr sz="2000" b="0" spc="155" dirty="0">
                <a:solidFill>
                  <a:srgbClr val="A82C31"/>
                </a:solidFill>
                <a:latin typeface="Calibri Light"/>
                <a:cs typeface="Calibri Light"/>
              </a:rPr>
              <a:t>MUHAMMAD </a:t>
            </a:r>
            <a:r>
              <a:rPr lang="en-US" sz="2000" spc="145" dirty="0">
                <a:solidFill>
                  <a:srgbClr val="A82C31"/>
                </a:solidFill>
                <a:latin typeface="Calibri Light"/>
                <a:cs typeface="Calibri Light"/>
              </a:rPr>
              <a:t>Tauseef</a:t>
            </a:r>
            <a:endParaRPr sz="2000" dirty="0">
              <a:latin typeface="Calibri Light"/>
              <a:cs typeface="Calibr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91455" y="42671"/>
            <a:ext cx="2609088" cy="2414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76324" y="2984957"/>
            <a:ext cx="9718675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u="sng" spc="-75" dirty="0">
                <a:uFill>
                  <a:solidFill>
                    <a:srgbClr val="7E7E7E"/>
                  </a:solidFill>
                </a:uFill>
              </a:rPr>
              <a:t>Software </a:t>
            </a:r>
            <a:r>
              <a:rPr sz="8000" u="sng" spc="-80" dirty="0">
                <a:uFill>
                  <a:solidFill>
                    <a:srgbClr val="7E7E7E"/>
                  </a:solidFill>
                </a:uFill>
              </a:rPr>
              <a:t>Process</a:t>
            </a:r>
            <a:r>
              <a:rPr sz="8000" u="sng" spc="-204" dirty="0">
                <a:uFill>
                  <a:solidFill>
                    <a:srgbClr val="7E7E7E"/>
                  </a:solidFill>
                </a:uFill>
              </a:rPr>
              <a:t> </a:t>
            </a:r>
            <a:r>
              <a:rPr sz="8000" u="sng" spc="-45" dirty="0">
                <a:uFill>
                  <a:solidFill>
                    <a:srgbClr val="7E7E7E"/>
                  </a:solidFill>
                </a:uFill>
              </a:rPr>
              <a:t>Model</a:t>
            </a:r>
            <a:endParaRPr sz="8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38258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404040"/>
                </a:solidFill>
              </a:rPr>
              <a:t>Waterfall</a:t>
            </a:r>
            <a:r>
              <a:rPr sz="4800" spc="-290" dirty="0">
                <a:solidFill>
                  <a:srgbClr val="404040"/>
                </a:solidFill>
              </a:rPr>
              <a:t> </a:t>
            </a:r>
            <a:r>
              <a:rPr sz="4800" spc="-70" dirty="0">
                <a:solidFill>
                  <a:srgbClr val="404040"/>
                </a:solidFill>
              </a:rPr>
              <a:t>Model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76324" y="1812798"/>
            <a:ext cx="9481820" cy="234696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90"/>
              </a:spcBef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waterfall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model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a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sequential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approach where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each phase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arranged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linear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order.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718820">
              <a:lnSpc>
                <a:spcPts val="3020"/>
              </a:lnSpc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In the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waterfall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model,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you must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plan and schedule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all of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activities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before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starting working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800" spc="-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them.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38258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404040"/>
                </a:solidFill>
              </a:rPr>
              <a:t>Waterfall</a:t>
            </a:r>
            <a:r>
              <a:rPr sz="4800" spc="-290" dirty="0">
                <a:solidFill>
                  <a:srgbClr val="404040"/>
                </a:solidFill>
              </a:rPr>
              <a:t> </a:t>
            </a:r>
            <a:r>
              <a:rPr sz="4800" spc="-70" dirty="0">
                <a:solidFill>
                  <a:srgbClr val="404040"/>
                </a:solidFill>
              </a:rPr>
              <a:t>Model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2683851" y="1952406"/>
            <a:ext cx="7550886" cy="4208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286588"/>
            <a:ext cx="34188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0" dirty="0">
                <a:solidFill>
                  <a:srgbClr val="404040"/>
                </a:solidFill>
              </a:rPr>
              <a:t>When </a:t>
            </a:r>
            <a:r>
              <a:rPr sz="4800" spc="-250" dirty="0">
                <a:solidFill>
                  <a:srgbClr val="404040"/>
                </a:solidFill>
              </a:rPr>
              <a:t>To</a:t>
            </a:r>
            <a:r>
              <a:rPr sz="4800" spc="-470" dirty="0">
                <a:solidFill>
                  <a:srgbClr val="404040"/>
                </a:solidFill>
              </a:rPr>
              <a:t> </a:t>
            </a:r>
            <a:r>
              <a:rPr sz="4800" spc="-55" dirty="0">
                <a:solidFill>
                  <a:srgbClr val="404040"/>
                </a:solidFill>
              </a:rPr>
              <a:t>Use?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884" y="1824990"/>
            <a:ext cx="9951085" cy="32543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03505" marR="5080" indent="-91440">
              <a:lnSpc>
                <a:spcPts val="2590"/>
              </a:lnSpc>
              <a:spcBef>
                <a:spcPts val="425"/>
              </a:spcBef>
              <a:buClr>
                <a:srgbClr val="E38312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This model is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used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only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requirements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are very well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known, clear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fixed.</a:t>
            </a:r>
            <a:endParaRPr sz="2400">
              <a:latin typeface="Calibri"/>
              <a:cs typeface="Calibri"/>
            </a:endParaRPr>
          </a:p>
          <a:p>
            <a:pPr marL="255904" indent="-243840">
              <a:lnSpc>
                <a:spcPct val="100000"/>
              </a:lnSpc>
              <a:spcBef>
                <a:spcPts val="1070"/>
              </a:spcBef>
              <a:buClr>
                <a:srgbClr val="E38312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Team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experience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building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similar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software.</a:t>
            </a:r>
            <a:endParaRPr sz="2400">
              <a:latin typeface="Calibri"/>
              <a:cs typeface="Calibri"/>
            </a:endParaRPr>
          </a:p>
          <a:p>
            <a:pPr marL="255904" indent="-243840">
              <a:lnSpc>
                <a:spcPct val="100000"/>
              </a:lnSpc>
              <a:spcBef>
                <a:spcPts val="1105"/>
              </a:spcBef>
              <a:buClr>
                <a:srgbClr val="E38312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Product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definition is</a:t>
            </a:r>
            <a:r>
              <a:rPr sz="24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stable.</a:t>
            </a:r>
            <a:endParaRPr sz="2400">
              <a:latin typeface="Calibri"/>
              <a:cs typeface="Calibri"/>
            </a:endParaRPr>
          </a:p>
          <a:p>
            <a:pPr marL="255904" indent="-243840">
              <a:lnSpc>
                <a:spcPct val="100000"/>
              </a:lnSpc>
              <a:spcBef>
                <a:spcPts val="1130"/>
              </a:spcBef>
              <a:buClr>
                <a:srgbClr val="E38312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Technology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understood.</a:t>
            </a:r>
            <a:endParaRPr sz="2400">
              <a:latin typeface="Calibri"/>
              <a:cs typeface="Calibri"/>
            </a:endParaRPr>
          </a:p>
          <a:p>
            <a:pPr marL="255904" indent="-243840">
              <a:lnSpc>
                <a:spcPct val="100000"/>
              </a:lnSpc>
              <a:spcBef>
                <a:spcPts val="1105"/>
              </a:spcBef>
              <a:buClr>
                <a:srgbClr val="E38312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There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 ambiguous</a:t>
            </a:r>
            <a:r>
              <a:rPr sz="24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requirements</a:t>
            </a:r>
            <a:endParaRPr sz="2400">
              <a:latin typeface="Calibri"/>
              <a:cs typeface="Calibri"/>
            </a:endParaRPr>
          </a:p>
          <a:p>
            <a:pPr marL="255904" indent="-243840">
              <a:lnSpc>
                <a:spcPct val="100000"/>
              </a:lnSpc>
              <a:spcBef>
                <a:spcPts val="1105"/>
              </a:spcBef>
              <a:buClr>
                <a:srgbClr val="E38312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project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short.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2789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>
                <a:solidFill>
                  <a:srgbClr val="404040"/>
                </a:solidFill>
              </a:rPr>
              <a:t>A</a:t>
            </a:r>
            <a:r>
              <a:rPr sz="4800" spc="-50" dirty="0">
                <a:solidFill>
                  <a:srgbClr val="404040"/>
                </a:solidFill>
              </a:rPr>
              <a:t>d</a:t>
            </a:r>
            <a:r>
              <a:rPr sz="4800" spc="-120" dirty="0">
                <a:solidFill>
                  <a:srgbClr val="404040"/>
                </a:solidFill>
              </a:rPr>
              <a:t>v</a:t>
            </a:r>
            <a:r>
              <a:rPr sz="4800" spc="-55" dirty="0">
                <a:solidFill>
                  <a:srgbClr val="404040"/>
                </a:solidFill>
              </a:rPr>
              <a:t>a</a:t>
            </a:r>
            <a:r>
              <a:rPr sz="4800" spc="-95" dirty="0">
                <a:solidFill>
                  <a:srgbClr val="404040"/>
                </a:solidFill>
              </a:rPr>
              <a:t>n</a:t>
            </a:r>
            <a:r>
              <a:rPr sz="4800" spc="-114" dirty="0">
                <a:solidFill>
                  <a:srgbClr val="404040"/>
                </a:solidFill>
              </a:rPr>
              <a:t>t</a:t>
            </a:r>
            <a:r>
              <a:rPr sz="4800" spc="-55" dirty="0">
                <a:solidFill>
                  <a:srgbClr val="404040"/>
                </a:solidFill>
              </a:rPr>
              <a:t>a</a:t>
            </a:r>
            <a:r>
              <a:rPr sz="4800" spc="-70" dirty="0">
                <a:solidFill>
                  <a:srgbClr val="404040"/>
                </a:solidFill>
              </a:rPr>
              <a:t>g</a:t>
            </a:r>
            <a:r>
              <a:rPr sz="4800" spc="-45" dirty="0">
                <a:solidFill>
                  <a:srgbClr val="404040"/>
                </a:solidFill>
              </a:rPr>
              <a:t>e</a:t>
            </a:r>
            <a:r>
              <a:rPr sz="4800" dirty="0">
                <a:solidFill>
                  <a:srgbClr val="404040"/>
                </a:solidFill>
              </a:rPr>
              <a:t>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884" y="1812798"/>
            <a:ext cx="4284980" cy="270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6545" indent="-284480">
              <a:lnSpc>
                <a:spcPct val="100000"/>
              </a:lnSpc>
              <a:spcBef>
                <a:spcPts val="105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Simple,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Easy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understand.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E38312"/>
              </a:buClr>
              <a:buFont typeface="Wingdings"/>
              <a:buChar char=""/>
            </a:pPr>
            <a:endParaRPr sz="4750">
              <a:latin typeface="Times New Roman"/>
              <a:cs typeface="Times New Roman"/>
            </a:endParaRPr>
          </a:p>
          <a:p>
            <a:pPr marL="296545" indent="-284480">
              <a:lnSpc>
                <a:spcPct val="100000"/>
              </a:lnSpc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Predictability.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38312"/>
              </a:buClr>
              <a:buFont typeface="Wingdings"/>
              <a:buChar char=""/>
            </a:pPr>
            <a:endParaRPr sz="4750">
              <a:latin typeface="Times New Roman"/>
              <a:cs typeface="Times New Roman"/>
            </a:endParaRPr>
          </a:p>
          <a:p>
            <a:pPr marL="296545" indent="-284480">
              <a:lnSpc>
                <a:spcPct val="100000"/>
              </a:lnSpc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Efficient.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34512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5" dirty="0">
                <a:solidFill>
                  <a:srgbClr val="404040"/>
                </a:solidFill>
              </a:rPr>
              <a:t>Disadvantages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884" y="1812798"/>
            <a:ext cx="3923029" cy="157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6545" indent="-284480">
              <a:lnSpc>
                <a:spcPct val="100000"/>
              </a:lnSpc>
              <a:spcBef>
                <a:spcPts val="105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Not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Flexible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change.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E38312"/>
              </a:buClr>
              <a:buFont typeface="Wingdings"/>
              <a:buChar char=""/>
            </a:pPr>
            <a:endParaRPr sz="4750">
              <a:latin typeface="Times New Roman"/>
              <a:cs typeface="Times New Roman"/>
            </a:endParaRPr>
          </a:p>
          <a:p>
            <a:pPr marL="296545" indent="-284480">
              <a:lnSpc>
                <a:spcPct val="100000"/>
              </a:lnSpc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First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release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takes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long.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20993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404040"/>
                </a:solidFill>
              </a:rPr>
              <a:t>V</a:t>
            </a:r>
            <a:r>
              <a:rPr sz="4800" spc="-55" dirty="0">
                <a:solidFill>
                  <a:srgbClr val="404040"/>
                </a:solidFill>
              </a:rPr>
              <a:t>-</a:t>
            </a:r>
            <a:r>
              <a:rPr sz="4800" spc="-50" dirty="0">
                <a:solidFill>
                  <a:srgbClr val="404040"/>
                </a:solidFill>
              </a:rPr>
              <a:t>M</a:t>
            </a:r>
            <a:r>
              <a:rPr sz="4800" spc="-60" dirty="0">
                <a:solidFill>
                  <a:srgbClr val="404040"/>
                </a:solidFill>
              </a:rPr>
              <a:t>o</a:t>
            </a:r>
            <a:r>
              <a:rPr sz="4800" spc="-50" dirty="0">
                <a:solidFill>
                  <a:srgbClr val="404040"/>
                </a:solidFill>
              </a:rPr>
              <a:t>d</a:t>
            </a:r>
            <a:r>
              <a:rPr sz="4800" spc="-45" dirty="0">
                <a:solidFill>
                  <a:srgbClr val="404040"/>
                </a:solidFill>
              </a:rPr>
              <a:t>e</a:t>
            </a:r>
            <a:r>
              <a:rPr sz="4800" dirty="0">
                <a:solidFill>
                  <a:srgbClr val="404040"/>
                </a:solidFill>
              </a:rPr>
              <a:t>l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93622" y="1924050"/>
            <a:ext cx="9813290" cy="396811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04139" marR="5080">
              <a:lnSpc>
                <a:spcPts val="2310"/>
              </a:lnSpc>
              <a:spcBef>
                <a:spcPts val="650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have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been in 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software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industry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have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been using the 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waterfall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method,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must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have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seen when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time crunch is there in the 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end. 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We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squeeze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testing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phase and try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go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through that testing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phase as 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quickly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possible because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deadline is looming and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need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deploy</a:t>
            </a:r>
            <a:r>
              <a:rPr sz="2400" spc="-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software.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ts val="2595"/>
              </a:lnSpc>
              <a:spcBef>
                <a:spcPts val="815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V-model, it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looks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very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similar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waterfall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method, but it's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just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bent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400" spc="-2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ts val="2595"/>
              </a:lnSpc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shape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Calibri"/>
                <a:cs typeface="Calibri"/>
              </a:rPr>
              <a:t>V.</a:t>
            </a:r>
            <a:endParaRPr sz="2400">
              <a:latin typeface="Calibri"/>
              <a:cs typeface="Calibri"/>
            </a:endParaRPr>
          </a:p>
          <a:p>
            <a:pPr marL="12700" marR="62230">
              <a:lnSpc>
                <a:spcPct val="80000"/>
              </a:lnSpc>
              <a:spcBef>
                <a:spcPts val="1415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But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look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closely,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left side 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model is about 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product 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definition,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where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it's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getting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finer and 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finer.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So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concept,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you go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requirement,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design, and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implementation.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then the</a:t>
            </a:r>
            <a:r>
              <a:rPr sz="2400" spc="-3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right  side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showing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all 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validation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steps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corresponding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steps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 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left.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20993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404040"/>
                </a:solidFill>
              </a:rPr>
              <a:t>V</a:t>
            </a:r>
            <a:r>
              <a:rPr sz="4800" spc="-55" dirty="0">
                <a:solidFill>
                  <a:srgbClr val="404040"/>
                </a:solidFill>
              </a:rPr>
              <a:t>-</a:t>
            </a:r>
            <a:r>
              <a:rPr sz="4800" spc="-50" dirty="0">
                <a:solidFill>
                  <a:srgbClr val="404040"/>
                </a:solidFill>
              </a:rPr>
              <a:t>M</a:t>
            </a:r>
            <a:r>
              <a:rPr sz="4800" spc="-60" dirty="0">
                <a:solidFill>
                  <a:srgbClr val="404040"/>
                </a:solidFill>
              </a:rPr>
              <a:t>o</a:t>
            </a:r>
            <a:r>
              <a:rPr sz="4800" spc="-50" dirty="0">
                <a:solidFill>
                  <a:srgbClr val="404040"/>
                </a:solidFill>
              </a:rPr>
              <a:t>d</a:t>
            </a:r>
            <a:r>
              <a:rPr sz="4800" spc="-45" dirty="0">
                <a:solidFill>
                  <a:srgbClr val="404040"/>
                </a:solidFill>
              </a:rPr>
              <a:t>e</a:t>
            </a:r>
            <a:r>
              <a:rPr sz="4800" dirty="0">
                <a:solidFill>
                  <a:srgbClr val="404040"/>
                </a:solidFill>
              </a:rPr>
              <a:t>l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2362200" y="1828800"/>
            <a:ext cx="7619999" cy="4437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62680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5" dirty="0">
                <a:solidFill>
                  <a:srgbClr val="404040"/>
                </a:solidFill>
              </a:rPr>
              <a:t>Verification </a:t>
            </a:r>
            <a:r>
              <a:rPr sz="4800" spc="-35" dirty="0">
                <a:solidFill>
                  <a:srgbClr val="404040"/>
                </a:solidFill>
              </a:rPr>
              <a:t>and</a:t>
            </a:r>
            <a:r>
              <a:rPr sz="4800" spc="-155" dirty="0">
                <a:solidFill>
                  <a:srgbClr val="404040"/>
                </a:solidFill>
              </a:rPr>
              <a:t> </a:t>
            </a:r>
            <a:r>
              <a:rPr sz="4800" spc="-80" dirty="0">
                <a:solidFill>
                  <a:srgbClr val="404040"/>
                </a:solidFill>
              </a:rPr>
              <a:t>Validation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324736" y="2065400"/>
            <a:ext cx="6823709" cy="1402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i="1" spc="-15" dirty="0">
                <a:solidFill>
                  <a:srgbClr val="404040"/>
                </a:solidFill>
                <a:latin typeface="Calibri"/>
                <a:cs typeface="Calibri"/>
              </a:rPr>
              <a:t>Verification: </a:t>
            </a:r>
            <a:r>
              <a:rPr sz="2800" i="1" dirty="0">
                <a:solidFill>
                  <a:srgbClr val="404040"/>
                </a:solidFill>
                <a:latin typeface="Calibri"/>
                <a:cs typeface="Calibri"/>
              </a:rPr>
              <a:t>Are we </a:t>
            </a:r>
            <a:r>
              <a:rPr sz="2800" i="1" spc="-5" dirty="0">
                <a:solidFill>
                  <a:srgbClr val="404040"/>
                </a:solidFill>
                <a:latin typeface="Calibri"/>
                <a:cs typeface="Calibri"/>
              </a:rPr>
              <a:t>building </a:t>
            </a:r>
            <a:r>
              <a:rPr sz="2800" i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i="1" spc="-5" dirty="0">
                <a:solidFill>
                  <a:srgbClr val="404040"/>
                </a:solidFill>
                <a:latin typeface="Calibri"/>
                <a:cs typeface="Calibri"/>
              </a:rPr>
              <a:t>product</a:t>
            </a:r>
            <a:r>
              <a:rPr sz="2800" i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Calibri"/>
                <a:cs typeface="Calibri"/>
              </a:rPr>
              <a:t>right?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spc="-10" dirty="0">
                <a:solidFill>
                  <a:srgbClr val="404040"/>
                </a:solidFill>
                <a:latin typeface="Calibri"/>
                <a:cs typeface="Calibri"/>
              </a:rPr>
              <a:t>Validation: </a:t>
            </a:r>
            <a:r>
              <a:rPr sz="2800" i="1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2800" i="1" spc="5" dirty="0">
                <a:solidFill>
                  <a:srgbClr val="404040"/>
                </a:solidFill>
                <a:latin typeface="Calibri"/>
                <a:cs typeface="Calibri"/>
              </a:rPr>
              <a:t>we </a:t>
            </a:r>
            <a:r>
              <a:rPr sz="2800" i="1" spc="-5" dirty="0">
                <a:solidFill>
                  <a:srgbClr val="404040"/>
                </a:solidFill>
                <a:latin typeface="Calibri"/>
                <a:cs typeface="Calibri"/>
              </a:rPr>
              <a:t>building the right</a:t>
            </a:r>
            <a:r>
              <a:rPr sz="2800" i="1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Calibri"/>
                <a:cs typeface="Calibri"/>
              </a:rPr>
              <a:t>product?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62680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5" dirty="0">
                <a:solidFill>
                  <a:srgbClr val="404040"/>
                </a:solidFill>
              </a:rPr>
              <a:t>Verification </a:t>
            </a:r>
            <a:r>
              <a:rPr sz="4800" spc="-35" dirty="0">
                <a:solidFill>
                  <a:srgbClr val="404040"/>
                </a:solidFill>
              </a:rPr>
              <a:t>and</a:t>
            </a:r>
            <a:r>
              <a:rPr sz="4800" spc="-155" dirty="0">
                <a:solidFill>
                  <a:srgbClr val="404040"/>
                </a:solidFill>
              </a:rPr>
              <a:t> </a:t>
            </a:r>
            <a:r>
              <a:rPr sz="4800" spc="-80" dirty="0">
                <a:solidFill>
                  <a:srgbClr val="404040"/>
                </a:solidFill>
              </a:rPr>
              <a:t>Validation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2056" y="1906054"/>
            <a:ext cx="7921752" cy="4288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908761"/>
            <a:ext cx="57931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60" dirty="0">
                <a:solidFill>
                  <a:srgbClr val="404040"/>
                </a:solidFill>
                <a:latin typeface="Calibri Light"/>
                <a:cs typeface="Calibri Light"/>
              </a:rPr>
              <a:t>Software </a:t>
            </a:r>
            <a:r>
              <a:rPr sz="4800" b="0" spc="-65" dirty="0">
                <a:solidFill>
                  <a:srgbClr val="404040"/>
                </a:solidFill>
                <a:latin typeface="Calibri Light"/>
                <a:cs typeface="Calibri Light"/>
              </a:rPr>
              <a:t>Process</a:t>
            </a:r>
            <a:r>
              <a:rPr sz="4800" b="0" spc="-24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4800" b="0" spc="-40" dirty="0">
                <a:solidFill>
                  <a:srgbClr val="404040"/>
                </a:solidFill>
                <a:latin typeface="Calibri Light"/>
                <a:cs typeface="Calibri Light"/>
              </a:rPr>
              <a:t>Model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5468" y="1806701"/>
            <a:ext cx="9871710" cy="139001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475"/>
              </a:spcBef>
            </a:pP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software process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model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a simplified 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representation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a  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software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process. 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Each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model 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represents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process 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a  specific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perspective.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27336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5" dirty="0">
                <a:solidFill>
                  <a:srgbClr val="404040"/>
                </a:solidFill>
              </a:rPr>
              <a:t>Verification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884" y="1677278"/>
            <a:ext cx="7179945" cy="3400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2100"/>
              </a:lnSpc>
              <a:spcBef>
                <a:spcPts val="95"/>
              </a:spcBef>
              <a:buClr>
                <a:srgbClr val="E38312"/>
              </a:buClr>
              <a:buSzPct val="96428"/>
              <a:buFont typeface="Wingdings"/>
              <a:buChar char=""/>
              <a:tabLst>
                <a:tab pos="176530" algn="l"/>
              </a:tabLst>
            </a:pPr>
            <a:r>
              <a:rPr sz="2800" spc="-12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check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whether software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meets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specifications. 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Activities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involved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8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verification:</a:t>
            </a:r>
            <a:endParaRPr sz="2800">
              <a:latin typeface="Calibri"/>
              <a:cs typeface="Calibri"/>
            </a:endParaRPr>
          </a:p>
          <a:p>
            <a:pPr marL="12700" marR="5244465">
              <a:lnSpc>
                <a:spcPct val="131500"/>
              </a:lnSpc>
            </a:pPr>
            <a:r>
              <a:rPr sz="2800" spc="-5" dirty="0">
                <a:solidFill>
                  <a:srgbClr val="E38312"/>
                </a:solidFill>
                <a:latin typeface="Calibri"/>
                <a:cs typeface="Calibri"/>
              </a:rPr>
              <a:t>1</a:t>
            </a:r>
            <a:r>
              <a:rPr sz="2800" spc="10" dirty="0">
                <a:solidFill>
                  <a:srgbClr val="E38312"/>
                </a:solidFill>
                <a:latin typeface="Calibri"/>
                <a:cs typeface="Calibri"/>
              </a:rPr>
              <a:t>.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sp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ec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tions  </a:t>
            </a:r>
            <a:r>
              <a:rPr sz="2800" spc="-10" dirty="0">
                <a:solidFill>
                  <a:srgbClr val="E38312"/>
                </a:solidFill>
                <a:latin typeface="Calibri"/>
                <a:cs typeface="Calibri"/>
              </a:rPr>
              <a:t>2.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Reviews</a:t>
            </a:r>
            <a:endParaRPr sz="2800">
              <a:latin typeface="Calibri"/>
              <a:cs typeface="Calibri"/>
            </a:endParaRPr>
          </a:p>
          <a:p>
            <a:pPr marL="12700" marR="4820285">
              <a:lnSpc>
                <a:spcPct val="131400"/>
              </a:lnSpc>
              <a:spcBef>
                <a:spcPts val="30"/>
              </a:spcBef>
            </a:pPr>
            <a:r>
              <a:rPr sz="2800" spc="-15" dirty="0">
                <a:solidFill>
                  <a:srgbClr val="E38312"/>
                </a:solidFill>
                <a:latin typeface="Calibri"/>
                <a:cs typeface="Calibri"/>
              </a:rPr>
              <a:t>3.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Walkthroughs </a:t>
            </a:r>
            <a:r>
              <a:rPr sz="2800" spc="-15" dirty="0">
                <a:solidFill>
                  <a:srgbClr val="E3831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E38312"/>
                </a:solidFill>
                <a:latin typeface="Calibri"/>
                <a:cs typeface="Calibri"/>
              </a:rPr>
              <a:t>4</a:t>
            </a:r>
            <a:r>
              <a:rPr sz="2800" spc="10" dirty="0">
                <a:solidFill>
                  <a:srgbClr val="E38312"/>
                </a:solidFill>
                <a:latin typeface="Calibri"/>
                <a:cs typeface="Calibri"/>
              </a:rPr>
              <a:t>.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Desk-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ch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ki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23977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0" dirty="0">
                <a:solidFill>
                  <a:srgbClr val="404040"/>
                </a:solidFill>
              </a:rPr>
              <a:t>Validation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884" y="1677278"/>
            <a:ext cx="8166100" cy="340042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75895" indent="-163830">
              <a:lnSpc>
                <a:spcPct val="100000"/>
              </a:lnSpc>
              <a:spcBef>
                <a:spcPts val="1175"/>
              </a:spcBef>
              <a:buClr>
                <a:srgbClr val="E38312"/>
              </a:buClr>
              <a:buSzPct val="96428"/>
              <a:buFont typeface="Wingdings"/>
              <a:buChar char=""/>
              <a:tabLst>
                <a:tab pos="176530" algn="l"/>
              </a:tabLst>
            </a:pPr>
            <a:r>
              <a:rPr sz="2800" spc="-12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check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software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meets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customer’s</a:t>
            </a:r>
            <a:r>
              <a:rPr sz="2800" spc="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expectations</a:t>
            </a:r>
            <a:endParaRPr sz="2800">
              <a:latin typeface="Calibri"/>
              <a:cs typeface="Calibri"/>
            </a:endParaRPr>
          </a:p>
          <a:p>
            <a:pPr marL="12700" marR="3594100">
              <a:lnSpc>
                <a:spcPct val="131500"/>
              </a:lnSpc>
              <a:spcBef>
                <a:spcPts val="20"/>
              </a:spcBef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Activities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involved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800" spc="-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validation:  </a:t>
            </a:r>
            <a:r>
              <a:rPr sz="2800" dirty="0">
                <a:solidFill>
                  <a:srgbClr val="E38312"/>
                </a:solidFill>
                <a:latin typeface="Calibri"/>
                <a:cs typeface="Calibri"/>
              </a:rPr>
              <a:t>1.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Black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box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testing</a:t>
            </a:r>
            <a:endParaRPr sz="2800">
              <a:latin typeface="Calibri"/>
              <a:cs typeface="Calibri"/>
            </a:endParaRPr>
          </a:p>
          <a:p>
            <a:pPr marL="283845" indent="-271780">
              <a:lnSpc>
                <a:spcPct val="100000"/>
              </a:lnSpc>
              <a:spcBef>
                <a:spcPts val="1060"/>
              </a:spcBef>
              <a:buClr>
                <a:srgbClr val="E38312"/>
              </a:buClr>
              <a:buSzPct val="96428"/>
              <a:buAutoNum type="arabicPeriod" startAt="2"/>
              <a:tabLst>
                <a:tab pos="284480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White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box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testing</a:t>
            </a:r>
            <a:endParaRPr sz="2800">
              <a:latin typeface="Calibri"/>
              <a:cs typeface="Calibri"/>
            </a:endParaRPr>
          </a:p>
          <a:p>
            <a:pPr marL="12700" marR="5217795">
              <a:lnSpc>
                <a:spcPct val="131400"/>
              </a:lnSpc>
              <a:spcBef>
                <a:spcPts val="25"/>
              </a:spcBef>
              <a:buClr>
                <a:srgbClr val="E38312"/>
              </a:buClr>
              <a:buSzPct val="96428"/>
              <a:buAutoNum type="arabicPeriod" startAt="2"/>
              <a:tabLst>
                <a:tab pos="284480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Unit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testing </a:t>
            </a:r>
            <a:r>
              <a:rPr sz="2800" spc="-10" dirty="0">
                <a:solidFill>
                  <a:srgbClr val="E38312"/>
                </a:solidFill>
                <a:latin typeface="Calibri"/>
                <a:cs typeface="Calibri"/>
              </a:rPr>
              <a:t> 4.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Integration</a:t>
            </a:r>
            <a:r>
              <a:rPr sz="28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testing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47186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" dirty="0">
                <a:solidFill>
                  <a:srgbClr val="404040"/>
                </a:solidFill>
              </a:rPr>
              <a:t>When Use</a:t>
            </a:r>
            <a:r>
              <a:rPr sz="4800" spc="-200" dirty="0">
                <a:solidFill>
                  <a:srgbClr val="404040"/>
                </a:solidFill>
              </a:rPr>
              <a:t> </a:t>
            </a:r>
            <a:r>
              <a:rPr sz="4800" spc="-45" dirty="0">
                <a:solidFill>
                  <a:srgbClr val="404040"/>
                </a:solidFill>
              </a:rPr>
              <a:t>V-Model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72286" y="2362962"/>
            <a:ext cx="9881870" cy="27317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342265">
              <a:lnSpc>
                <a:spcPts val="3030"/>
              </a:lnSpc>
              <a:spcBef>
                <a:spcPts val="480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This model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be used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requirements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complete 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system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clearly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defined and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understood.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30"/>
              </a:lnSpc>
              <a:spcBef>
                <a:spcPts val="1410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there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ambiguity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requirements,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then you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want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some 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kind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 early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validation, would help,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then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you can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8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V-model.</a:t>
            </a:r>
            <a:endParaRPr sz="2800">
              <a:latin typeface="Calibri"/>
              <a:cs typeface="Calibri"/>
            </a:endParaRPr>
          </a:p>
          <a:p>
            <a:pPr marL="12700" marR="733425">
              <a:lnSpc>
                <a:spcPts val="3020"/>
              </a:lnSpc>
              <a:spcBef>
                <a:spcPts val="1390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V-Shaped model should be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chosen when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ample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technical  resources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available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needed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technical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expertise.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737298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5" dirty="0">
                <a:solidFill>
                  <a:srgbClr val="404040"/>
                </a:solidFill>
              </a:rPr>
              <a:t>Advantages </a:t>
            </a:r>
            <a:r>
              <a:rPr sz="4800" spc="-35" dirty="0">
                <a:solidFill>
                  <a:srgbClr val="404040"/>
                </a:solidFill>
              </a:rPr>
              <a:t>and</a:t>
            </a:r>
            <a:r>
              <a:rPr sz="4800" spc="-204" dirty="0">
                <a:solidFill>
                  <a:srgbClr val="404040"/>
                </a:solidFill>
              </a:rPr>
              <a:t> </a:t>
            </a:r>
            <a:r>
              <a:rPr sz="4800" spc="-65" dirty="0">
                <a:solidFill>
                  <a:srgbClr val="404040"/>
                </a:solidFill>
              </a:rPr>
              <a:t>Disadvantages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884" y="1683572"/>
            <a:ext cx="9906635" cy="459422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305"/>
              </a:spcBef>
            </a:pPr>
            <a:r>
              <a:rPr sz="1800" b="1" spc="-15" dirty="0">
                <a:solidFill>
                  <a:srgbClr val="404040"/>
                </a:solidFill>
                <a:latin typeface="Calibri"/>
                <a:cs typeface="Calibri"/>
              </a:rPr>
              <a:t>Advantages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b="1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V-model:</a:t>
            </a:r>
            <a:endParaRPr sz="1800">
              <a:latin typeface="Calibri"/>
              <a:cs typeface="Calibri"/>
            </a:endParaRPr>
          </a:p>
          <a:p>
            <a:pPr marL="194945" indent="-182245">
              <a:lnSpc>
                <a:spcPct val="100000"/>
              </a:lnSpc>
              <a:spcBef>
                <a:spcPts val="1205"/>
              </a:spcBef>
              <a:buClr>
                <a:srgbClr val="E38312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Simple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easy to</a:t>
            </a:r>
            <a:r>
              <a:rPr sz="1800" spc="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use.</a:t>
            </a:r>
            <a:endParaRPr sz="1800">
              <a:latin typeface="Calibri"/>
              <a:cs typeface="Calibri"/>
            </a:endParaRPr>
          </a:p>
          <a:p>
            <a:pPr marL="103505" marR="13970" indent="-91440">
              <a:lnSpc>
                <a:spcPts val="1939"/>
              </a:lnSpc>
              <a:spcBef>
                <a:spcPts val="1425"/>
              </a:spcBef>
              <a:buClr>
                <a:srgbClr val="E38312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Testing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activities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like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planning,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test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designing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happens well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before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coding.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saves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lot of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time. Hence 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higher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chance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success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over 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waterfall</a:t>
            </a:r>
            <a:r>
              <a:rPr sz="1800" spc="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 marL="194945" indent="-182245">
              <a:lnSpc>
                <a:spcPct val="100000"/>
              </a:lnSpc>
              <a:spcBef>
                <a:spcPts val="1155"/>
              </a:spcBef>
              <a:buClr>
                <a:srgbClr val="E38312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Proactive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defect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tracking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defects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found at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early</a:t>
            </a:r>
            <a:r>
              <a:rPr sz="1800" spc="3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stage.</a:t>
            </a:r>
            <a:endParaRPr sz="1800">
              <a:latin typeface="Calibri"/>
              <a:cs typeface="Calibri"/>
            </a:endParaRPr>
          </a:p>
          <a:p>
            <a:pPr marL="194945" indent="-182245">
              <a:lnSpc>
                <a:spcPct val="100000"/>
              </a:lnSpc>
              <a:spcBef>
                <a:spcPts val="1200"/>
              </a:spcBef>
              <a:buClr>
                <a:srgbClr val="E38312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Avoids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downward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flow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defects.</a:t>
            </a:r>
            <a:endParaRPr sz="1800">
              <a:latin typeface="Calibri"/>
              <a:cs typeface="Calibri"/>
            </a:endParaRPr>
          </a:p>
          <a:p>
            <a:pPr marL="103505">
              <a:lnSpc>
                <a:spcPct val="100000"/>
              </a:lnSpc>
              <a:spcBef>
                <a:spcPts val="1175"/>
              </a:spcBef>
            </a:pPr>
            <a:r>
              <a:rPr sz="1800" b="1" spc="-15" dirty="0">
                <a:solidFill>
                  <a:srgbClr val="404040"/>
                </a:solidFill>
                <a:latin typeface="Calibri"/>
                <a:cs typeface="Calibri"/>
              </a:rPr>
              <a:t>Disadvantages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b="1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V-model:</a:t>
            </a:r>
            <a:endParaRPr sz="1800">
              <a:latin typeface="Calibri"/>
              <a:cs typeface="Calibri"/>
            </a:endParaRPr>
          </a:p>
          <a:p>
            <a:pPr marL="194945" indent="-182880">
              <a:lnSpc>
                <a:spcPct val="100000"/>
              </a:lnSpc>
              <a:spcBef>
                <a:spcPts val="1180"/>
              </a:spcBef>
              <a:buClr>
                <a:srgbClr val="E38312"/>
              </a:buClr>
              <a:buSzPct val="94444"/>
              <a:buFont typeface="Wingdings"/>
              <a:buChar char=""/>
              <a:tabLst>
                <a:tab pos="195580" algn="l"/>
              </a:tabLst>
            </a:pP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Very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rigid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least</a:t>
            </a:r>
            <a:r>
              <a:rPr sz="1800" spc="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flexible.</a:t>
            </a:r>
            <a:endParaRPr sz="1800">
              <a:latin typeface="Calibri"/>
              <a:cs typeface="Calibri"/>
            </a:endParaRPr>
          </a:p>
          <a:p>
            <a:pPr marL="194945" indent="-182245">
              <a:lnSpc>
                <a:spcPts val="2050"/>
              </a:lnSpc>
              <a:spcBef>
                <a:spcPts val="1200"/>
              </a:spcBef>
              <a:buClr>
                <a:srgbClr val="E38312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Software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developed during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implementation phase,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so no early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prototypes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software are</a:t>
            </a:r>
            <a:endParaRPr sz="1800">
              <a:latin typeface="Calibri"/>
              <a:cs typeface="Calibri"/>
            </a:endParaRPr>
          </a:p>
          <a:p>
            <a:pPr marL="103505">
              <a:lnSpc>
                <a:spcPts val="2050"/>
              </a:lnSpc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produced.</a:t>
            </a:r>
            <a:endParaRPr sz="1800">
              <a:latin typeface="Calibri"/>
              <a:cs typeface="Calibri"/>
            </a:endParaRPr>
          </a:p>
          <a:p>
            <a:pPr marL="103505" marR="5080" indent="-91440">
              <a:lnSpc>
                <a:spcPts val="1939"/>
              </a:lnSpc>
              <a:spcBef>
                <a:spcPts val="1425"/>
              </a:spcBef>
              <a:buClr>
                <a:srgbClr val="E38312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any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changes happen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midway,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then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test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documents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along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requirement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documents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has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be 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updated.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45885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5" dirty="0">
                <a:solidFill>
                  <a:srgbClr val="404040"/>
                </a:solidFill>
              </a:rPr>
              <a:t>Incremental</a:t>
            </a:r>
            <a:r>
              <a:rPr sz="4800" spc="-150" dirty="0">
                <a:solidFill>
                  <a:srgbClr val="404040"/>
                </a:solidFill>
              </a:rPr>
              <a:t> </a:t>
            </a:r>
            <a:r>
              <a:rPr sz="4800" spc="-40" dirty="0">
                <a:solidFill>
                  <a:srgbClr val="404040"/>
                </a:solidFill>
              </a:rPr>
              <a:t>Model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884" y="1812798"/>
            <a:ext cx="9949815" cy="29083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03505" marR="1180465" indent="-91440">
              <a:lnSpc>
                <a:spcPts val="3020"/>
              </a:lnSpc>
              <a:spcBef>
                <a:spcPts val="490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Build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system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increments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dividing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whole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system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 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modules.</a:t>
            </a:r>
            <a:endParaRPr sz="2800">
              <a:latin typeface="Calibri"/>
              <a:cs typeface="Calibri"/>
            </a:endParaRPr>
          </a:p>
          <a:p>
            <a:pPr marL="296545" indent="-284480">
              <a:lnSpc>
                <a:spcPts val="3190"/>
              </a:lnSpc>
              <a:spcBef>
                <a:spcPts val="1045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Each increment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follow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model, normally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it’s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water fall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endParaRPr sz="2800">
              <a:latin typeface="Calibri"/>
              <a:cs typeface="Calibri"/>
            </a:endParaRPr>
          </a:p>
          <a:p>
            <a:pPr marL="103505">
              <a:lnSpc>
                <a:spcPts val="3190"/>
              </a:lnSpc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use the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variety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model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increment.</a:t>
            </a:r>
            <a:endParaRPr sz="2800">
              <a:latin typeface="Calibri"/>
              <a:cs typeface="Calibri"/>
            </a:endParaRPr>
          </a:p>
          <a:p>
            <a:pPr marL="296545" indent="-284480">
              <a:lnSpc>
                <a:spcPct val="100000"/>
              </a:lnSpc>
              <a:spcBef>
                <a:spcPts val="1055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May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overlap the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increments.</a:t>
            </a:r>
            <a:endParaRPr sz="2800">
              <a:latin typeface="Calibri"/>
              <a:cs typeface="Calibri"/>
            </a:endParaRPr>
          </a:p>
          <a:p>
            <a:pPr marL="296545" indent="-284480">
              <a:lnSpc>
                <a:spcPct val="100000"/>
              </a:lnSpc>
              <a:spcBef>
                <a:spcPts val="1060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There are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many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variations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incremental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model.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45885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5" dirty="0">
                <a:solidFill>
                  <a:srgbClr val="404040"/>
                </a:solidFill>
              </a:rPr>
              <a:t>Incremental</a:t>
            </a:r>
            <a:r>
              <a:rPr sz="4800" spc="-150" dirty="0">
                <a:solidFill>
                  <a:srgbClr val="404040"/>
                </a:solidFill>
              </a:rPr>
              <a:t> </a:t>
            </a:r>
            <a:r>
              <a:rPr sz="4800" spc="-40" dirty="0">
                <a:solidFill>
                  <a:srgbClr val="404040"/>
                </a:solidFill>
              </a:rPr>
              <a:t>Model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2340864" y="2099784"/>
            <a:ext cx="7532243" cy="3895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72034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5" dirty="0">
                <a:solidFill>
                  <a:srgbClr val="404040"/>
                </a:solidFill>
              </a:rPr>
              <a:t>Incremental </a:t>
            </a:r>
            <a:r>
              <a:rPr sz="4800" spc="-40" dirty="0">
                <a:solidFill>
                  <a:srgbClr val="404040"/>
                </a:solidFill>
              </a:rPr>
              <a:t>Model</a:t>
            </a:r>
            <a:r>
              <a:rPr sz="4800" spc="-180" dirty="0">
                <a:solidFill>
                  <a:srgbClr val="404040"/>
                </a:solidFill>
              </a:rPr>
              <a:t> </a:t>
            </a:r>
            <a:r>
              <a:rPr sz="4800" spc="-75" dirty="0">
                <a:solidFill>
                  <a:srgbClr val="404040"/>
                </a:solidFill>
              </a:rPr>
              <a:t>(Variation)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2181529" y="2113646"/>
            <a:ext cx="7720584" cy="3809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04339" y="6579413"/>
            <a:ext cx="3048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2020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324" y="6566713"/>
            <a:ext cx="10052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©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Saif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ul Islam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34886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" dirty="0">
                <a:solidFill>
                  <a:srgbClr val="404040"/>
                </a:solidFill>
              </a:rPr>
              <a:t>When </a:t>
            </a:r>
            <a:r>
              <a:rPr sz="4800" spc="-45" dirty="0">
                <a:solidFill>
                  <a:srgbClr val="404040"/>
                </a:solidFill>
              </a:rPr>
              <a:t>to </a:t>
            </a:r>
            <a:r>
              <a:rPr sz="4800" spc="-40" dirty="0">
                <a:solidFill>
                  <a:srgbClr val="404040"/>
                </a:solidFill>
              </a:rPr>
              <a:t>use</a:t>
            </a:r>
            <a:r>
              <a:rPr sz="4800" spc="-265" dirty="0">
                <a:solidFill>
                  <a:srgbClr val="404040"/>
                </a:solidFill>
              </a:rPr>
              <a:t> </a:t>
            </a:r>
            <a:r>
              <a:rPr sz="4800" dirty="0">
                <a:solidFill>
                  <a:srgbClr val="404040"/>
                </a:solidFill>
              </a:rPr>
              <a:t>?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884" y="1812798"/>
            <a:ext cx="9613900" cy="234696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03505" marR="73660" indent="-91440">
              <a:lnSpc>
                <a:spcPts val="3020"/>
              </a:lnSpc>
              <a:spcBef>
                <a:spcPts val="490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This model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be used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requirements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complete  system are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clearly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defined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understood.</a:t>
            </a:r>
            <a:endParaRPr sz="2800">
              <a:latin typeface="Calibri"/>
              <a:cs typeface="Calibri"/>
            </a:endParaRPr>
          </a:p>
          <a:p>
            <a:pPr marL="103505" marR="5080" indent="-91440">
              <a:lnSpc>
                <a:spcPts val="3020"/>
              </a:lnSpc>
              <a:spcBef>
                <a:spcPts val="1425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Major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requirements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must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defined; 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however,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some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details can  evolve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time.</a:t>
            </a:r>
            <a:endParaRPr sz="2800">
              <a:latin typeface="Calibri"/>
              <a:cs typeface="Calibri"/>
            </a:endParaRPr>
          </a:p>
          <a:p>
            <a:pPr marL="296545" indent="-284480">
              <a:lnSpc>
                <a:spcPct val="100000"/>
              </a:lnSpc>
              <a:spcBef>
                <a:spcPts val="1019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There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need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get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product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market</a:t>
            </a:r>
            <a:r>
              <a:rPr sz="28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early.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2789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>
                <a:solidFill>
                  <a:srgbClr val="404040"/>
                </a:solidFill>
              </a:rPr>
              <a:t>A</a:t>
            </a:r>
            <a:r>
              <a:rPr sz="4800" spc="-50" dirty="0">
                <a:solidFill>
                  <a:srgbClr val="404040"/>
                </a:solidFill>
              </a:rPr>
              <a:t>d</a:t>
            </a:r>
            <a:r>
              <a:rPr sz="4800" spc="-120" dirty="0">
                <a:solidFill>
                  <a:srgbClr val="404040"/>
                </a:solidFill>
              </a:rPr>
              <a:t>v</a:t>
            </a:r>
            <a:r>
              <a:rPr sz="4800" spc="-55" dirty="0">
                <a:solidFill>
                  <a:srgbClr val="404040"/>
                </a:solidFill>
              </a:rPr>
              <a:t>a</a:t>
            </a:r>
            <a:r>
              <a:rPr sz="4800" spc="-95" dirty="0">
                <a:solidFill>
                  <a:srgbClr val="404040"/>
                </a:solidFill>
              </a:rPr>
              <a:t>n</a:t>
            </a:r>
            <a:r>
              <a:rPr sz="4800" spc="-114" dirty="0">
                <a:solidFill>
                  <a:srgbClr val="404040"/>
                </a:solidFill>
              </a:rPr>
              <a:t>t</a:t>
            </a:r>
            <a:r>
              <a:rPr sz="4800" spc="-55" dirty="0">
                <a:solidFill>
                  <a:srgbClr val="404040"/>
                </a:solidFill>
              </a:rPr>
              <a:t>a</a:t>
            </a:r>
            <a:r>
              <a:rPr sz="4800" spc="-70" dirty="0">
                <a:solidFill>
                  <a:srgbClr val="404040"/>
                </a:solidFill>
              </a:rPr>
              <a:t>g</a:t>
            </a:r>
            <a:r>
              <a:rPr sz="4800" spc="-45" dirty="0">
                <a:solidFill>
                  <a:srgbClr val="404040"/>
                </a:solidFill>
              </a:rPr>
              <a:t>e</a:t>
            </a:r>
            <a:r>
              <a:rPr sz="4800" dirty="0">
                <a:solidFill>
                  <a:srgbClr val="404040"/>
                </a:solidFill>
              </a:rPr>
              <a:t>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884" y="1677278"/>
            <a:ext cx="9665335" cy="227520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6545" indent="-284480">
              <a:lnSpc>
                <a:spcPct val="100000"/>
              </a:lnSpc>
              <a:spcBef>
                <a:spcPts val="1175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Delivery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8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earlier.</a:t>
            </a:r>
            <a:endParaRPr sz="2800">
              <a:latin typeface="Calibri"/>
              <a:cs typeface="Calibri"/>
            </a:endParaRPr>
          </a:p>
          <a:p>
            <a:pPr marL="296545" indent="-284480">
              <a:lnSpc>
                <a:spcPct val="100000"/>
              </a:lnSpc>
              <a:spcBef>
                <a:spcPts val="1080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easier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 test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debug during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smaller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iteration.</a:t>
            </a:r>
            <a:endParaRPr sz="2800">
              <a:latin typeface="Calibri"/>
              <a:cs typeface="Calibri"/>
            </a:endParaRPr>
          </a:p>
          <a:p>
            <a:pPr marL="296545" indent="-284480">
              <a:lnSpc>
                <a:spcPct val="100000"/>
              </a:lnSpc>
              <a:spcBef>
                <a:spcPts val="1055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In this model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customer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respond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8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built.</a:t>
            </a:r>
            <a:endParaRPr sz="2800">
              <a:latin typeface="Calibri"/>
              <a:cs typeface="Calibri"/>
            </a:endParaRPr>
          </a:p>
          <a:p>
            <a:pPr marL="296545" indent="-284480">
              <a:lnSpc>
                <a:spcPct val="100000"/>
              </a:lnSpc>
              <a:spcBef>
                <a:spcPts val="1060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Get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Feedback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make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necessary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changes between</a:t>
            </a:r>
            <a:r>
              <a:rPr sz="2800" spc="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increments.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34512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5" dirty="0">
                <a:solidFill>
                  <a:srgbClr val="404040"/>
                </a:solidFill>
              </a:rPr>
              <a:t>Disadvantages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884" y="1677278"/>
            <a:ext cx="10082530" cy="209867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6545" indent="-284480">
              <a:lnSpc>
                <a:spcPct val="100000"/>
              </a:lnSpc>
              <a:spcBef>
                <a:spcPts val="1175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Needs good planning and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design.</a:t>
            </a:r>
            <a:endParaRPr sz="2800">
              <a:latin typeface="Calibri"/>
              <a:cs typeface="Calibri"/>
            </a:endParaRPr>
          </a:p>
          <a:p>
            <a:pPr marL="103505" marR="5080" indent="-91440">
              <a:lnSpc>
                <a:spcPts val="3030"/>
              </a:lnSpc>
              <a:spcBef>
                <a:spcPts val="1455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Needs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clear and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complete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definition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whole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system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before</a:t>
            </a:r>
            <a:r>
              <a:rPr sz="2800" spc="-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it 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broken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down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 built</a:t>
            </a:r>
            <a:r>
              <a:rPr sz="2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incrementally.</a:t>
            </a:r>
            <a:endParaRPr sz="2800">
              <a:latin typeface="Calibri"/>
              <a:cs typeface="Calibri"/>
            </a:endParaRPr>
          </a:p>
          <a:p>
            <a:pPr marL="296545" indent="-284480">
              <a:lnSpc>
                <a:spcPct val="100000"/>
              </a:lnSpc>
              <a:spcBef>
                <a:spcPts val="1010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Total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cost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higher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waterfall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57931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0" dirty="0">
                <a:solidFill>
                  <a:srgbClr val="404040"/>
                </a:solidFill>
              </a:rPr>
              <a:t>Software </a:t>
            </a:r>
            <a:r>
              <a:rPr sz="4800" spc="-65" dirty="0">
                <a:solidFill>
                  <a:srgbClr val="404040"/>
                </a:solidFill>
              </a:rPr>
              <a:t>Process</a:t>
            </a:r>
            <a:r>
              <a:rPr sz="4800" spc="-245" dirty="0">
                <a:solidFill>
                  <a:srgbClr val="404040"/>
                </a:solidFill>
              </a:rPr>
              <a:t> </a:t>
            </a:r>
            <a:r>
              <a:rPr sz="4800" spc="-40" dirty="0">
                <a:solidFill>
                  <a:srgbClr val="404040"/>
                </a:solidFill>
              </a:rPr>
              <a:t>Model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884" y="1685226"/>
            <a:ext cx="3654425" cy="306514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255904" indent="-243840">
              <a:lnSpc>
                <a:spcPct val="100000"/>
              </a:lnSpc>
              <a:spcBef>
                <a:spcPts val="1200"/>
              </a:spcBef>
              <a:buClr>
                <a:srgbClr val="E38312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Waterfall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marL="255904" indent="-243840">
              <a:lnSpc>
                <a:spcPct val="100000"/>
              </a:lnSpc>
              <a:spcBef>
                <a:spcPts val="1105"/>
              </a:spcBef>
              <a:buClr>
                <a:srgbClr val="E38312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V-Model</a:t>
            </a:r>
            <a:endParaRPr sz="2400">
              <a:latin typeface="Calibri"/>
              <a:cs typeface="Calibri"/>
            </a:endParaRPr>
          </a:p>
          <a:p>
            <a:pPr marL="255904" indent="-243840">
              <a:lnSpc>
                <a:spcPct val="100000"/>
              </a:lnSpc>
              <a:spcBef>
                <a:spcPts val="1105"/>
              </a:spcBef>
              <a:buClr>
                <a:srgbClr val="E38312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Incremental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marL="255904" indent="-243840">
              <a:lnSpc>
                <a:spcPct val="100000"/>
              </a:lnSpc>
              <a:spcBef>
                <a:spcPts val="1130"/>
              </a:spcBef>
              <a:buClr>
                <a:srgbClr val="E38312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Spiral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marL="255904" indent="-243840">
              <a:lnSpc>
                <a:spcPct val="100000"/>
              </a:lnSpc>
              <a:spcBef>
                <a:spcPts val="1105"/>
              </a:spcBef>
              <a:buClr>
                <a:srgbClr val="E38312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Big Bang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marL="255904" indent="-243840">
              <a:lnSpc>
                <a:spcPct val="100000"/>
              </a:lnSpc>
              <a:spcBef>
                <a:spcPts val="1105"/>
              </a:spcBef>
              <a:buClr>
                <a:srgbClr val="E38312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Iterative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Model and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4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52762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0" dirty="0">
                <a:solidFill>
                  <a:srgbClr val="404040"/>
                </a:solidFill>
              </a:rPr>
              <a:t>Predictive </a:t>
            </a:r>
            <a:r>
              <a:rPr sz="4800" spc="-30" dirty="0">
                <a:solidFill>
                  <a:srgbClr val="404040"/>
                </a:solidFill>
              </a:rPr>
              <a:t>or</a:t>
            </a:r>
            <a:r>
              <a:rPr sz="4800" spc="-229" dirty="0">
                <a:solidFill>
                  <a:srgbClr val="404040"/>
                </a:solidFill>
              </a:rPr>
              <a:t> </a:t>
            </a:r>
            <a:r>
              <a:rPr sz="4800" spc="-55" dirty="0">
                <a:solidFill>
                  <a:srgbClr val="404040"/>
                </a:solidFill>
              </a:rPr>
              <a:t>Adaptive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76324" y="2285237"/>
            <a:ext cx="2093595" cy="2140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Water 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Fall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V-Model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Incremental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50570" y="2101748"/>
            <a:ext cx="4071965" cy="829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95544" y="2840735"/>
            <a:ext cx="4126992" cy="1106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77840" y="3846576"/>
            <a:ext cx="4044696" cy="749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Sc</a:t>
            </a:r>
            <a:r>
              <a:rPr spc="-85" dirty="0"/>
              <a:t>e</a:t>
            </a:r>
            <a:r>
              <a:rPr spc="-95" dirty="0"/>
              <a:t>n</a:t>
            </a:r>
            <a:r>
              <a:rPr spc="-114" dirty="0"/>
              <a:t>a</a:t>
            </a:r>
            <a:r>
              <a:rPr spc="-80" dirty="0"/>
              <a:t>ri</a:t>
            </a:r>
            <a:r>
              <a:rPr spc="-105" dirty="0"/>
              <a:t>o</a:t>
            </a:r>
            <a:r>
              <a:rPr dirty="0"/>
              <a:t>s</a:t>
            </a:r>
          </a:p>
        </p:txBody>
      </p:sp>
      <p:sp>
        <p:nvSpPr>
          <p:cNvPr id="6" name="object 6"/>
          <p:cNvSpPr/>
          <p:nvPr/>
        </p:nvSpPr>
        <p:spPr>
          <a:xfrm>
            <a:off x="4300728" y="6458711"/>
            <a:ext cx="4822190" cy="365760"/>
          </a:xfrm>
          <a:custGeom>
            <a:avLst/>
            <a:gdLst/>
            <a:ahLst/>
            <a:cxnLst/>
            <a:rect l="l" t="t" r="r" b="b"/>
            <a:pathLst>
              <a:path w="4822190" h="365759">
                <a:moveTo>
                  <a:pt x="0" y="365759"/>
                </a:moveTo>
                <a:lnTo>
                  <a:pt x="4821935" y="365759"/>
                </a:lnTo>
                <a:lnTo>
                  <a:pt x="4821935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51501" y="6583781"/>
            <a:ext cx="312293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5"/>
              </a:lnSpc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MAJU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FFFFFF"/>
                </a:solidFill>
                <a:latin typeface="Calibri"/>
                <a:cs typeface="Calibri"/>
              </a:rPr>
              <a:t>KARACHI</a:t>
            </a:r>
            <a:r>
              <a:rPr sz="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9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CONSTRUCTION</a:t>
            </a:r>
            <a:r>
              <a:rPr sz="9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DEVELOPMENT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24784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404040"/>
                </a:solidFill>
              </a:rPr>
              <a:t>Scenario</a:t>
            </a:r>
            <a:r>
              <a:rPr sz="4800" spc="-310" dirty="0">
                <a:solidFill>
                  <a:srgbClr val="404040"/>
                </a:solidFill>
              </a:rPr>
              <a:t> </a:t>
            </a:r>
            <a:r>
              <a:rPr sz="4800" dirty="0">
                <a:solidFill>
                  <a:srgbClr val="404040"/>
                </a:solidFill>
              </a:rPr>
              <a:t>1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76324" y="1812798"/>
            <a:ext cx="9998710" cy="391160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40"/>
              </a:spcBef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XYZ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company want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software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their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inventory management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and 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day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day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procurement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reporting. 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Your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team has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gathered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their 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requirements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clearly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understood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them. The team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800" spc="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working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project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will be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competitive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have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ample 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experience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building the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similar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systems.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Cost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project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medium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high as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team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composed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experts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which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are  required to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pay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good amount.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Project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sort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operational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so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it 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demands no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malfunctioning and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loss.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Project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not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huge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one 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company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not 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 hurry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early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deployment.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What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model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do </a:t>
            </a:r>
            <a:r>
              <a:rPr sz="2800" spc="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you adopt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building this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project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why?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29813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0" dirty="0">
                <a:solidFill>
                  <a:srgbClr val="404040"/>
                </a:solidFill>
              </a:rPr>
              <a:t>Spiral</a:t>
            </a:r>
            <a:r>
              <a:rPr sz="4800" spc="-285" dirty="0">
                <a:solidFill>
                  <a:srgbClr val="404040"/>
                </a:solidFill>
              </a:rPr>
              <a:t> </a:t>
            </a:r>
            <a:r>
              <a:rPr sz="4800" spc="-70" dirty="0">
                <a:solidFill>
                  <a:srgbClr val="404040"/>
                </a:solidFill>
              </a:rPr>
              <a:t>Model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9370" marR="5080">
              <a:lnSpc>
                <a:spcPct val="90000"/>
              </a:lnSpc>
              <a:spcBef>
                <a:spcPts val="440"/>
              </a:spcBef>
            </a:pPr>
            <a:r>
              <a:rPr spc="-5" dirty="0"/>
              <a:t>The </a:t>
            </a:r>
            <a:r>
              <a:rPr spc="-10" dirty="0"/>
              <a:t>spiral </a:t>
            </a:r>
            <a:r>
              <a:rPr spc="-5" dirty="0"/>
              <a:t>model </a:t>
            </a:r>
            <a:r>
              <a:rPr dirty="0"/>
              <a:t>is </a:t>
            </a:r>
            <a:r>
              <a:rPr spc="-5" dirty="0"/>
              <a:t>similar </a:t>
            </a:r>
            <a:r>
              <a:rPr spc="-15" dirty="0"/>
              <a:t>to </a:t>
            </a:r>
            <a:r>
              <a:rPr spc="-5" dirty="0"/>
              <a:t>the </a:t>
            </a:r>
            <a:r>
              <a:rPr b="1" spc="-5" dirty="0">
                <a:latin typeface="Calibri"/>
                <a:cs typeface="Calibri"/>
              </a:rPr>
              <a:t>incremental </a:t>
            </a:r>
            <a:r>
              <a:rPr b="1" dirty="0">
                <a:latin typeface="Calibri"/>
                <a:cs typeface="Calibri"/>
              </a:rPr>
              <a:t>model</a:t>
            </a:r>
            <a:r>
              <a:rPr dirty="0"/>
              <a:t>, with </a:t>
            </a:r>
            <a:r>
              <a:rPr spc="-15" dirty="0"/>
              <a:t>more  </a:t>
            </a:r>
            <a:r>
              <a:rPr spc="-5" dirty="0"/>
              <a:t>emphasis placed </a:t>
            </a:r>
            <a:r>
              <a:rPr dirty="0"/>
              <a:t>on risk </a:t>
            </a:r>
            <a:r>
              <a:rPr spc="-5" dirty="0"/>
              <a:t>analysis. The </a:t>
            </a:r>
            <a:r>
              <a:rPr spc="-10" dirty="0"/>
              <a:t>spiral </a:t>
            </a:r>
            <a:r>
              <a:rPr spc="-5" dirty="0"/>
              <a:t>model has </a:t>
            </a:r>
            <a:r>
              <a:rPr spc="-15" dirty="0"/>
              <a:t>four </a:t>
            </a:r>
            <a:r>
              <a:rPr dirty="0"/>
              <a:t>phases:  Planning, </a:t>
            </a:r>
            <a:r>
              <a:rPr spc="5" dirty="0"/>
              <a:t>Risk </a:t>
            </a:r>
            <a:r>
              <a:rPr spc="-5" dirty="0"/>
              <a:t>Analysis, Engineering and </a:t>
            </a:r>
            <a:r>
              <a:rPr spc="-15" dirty="0"/>
              <a:t>Evaluation. </a:t>
            </a:r>
            <a:r>
              <a:rPr dirty="0"/>
              <a:t>A </a:t>
            </a:r>
            <a:r>
              <a:rPr spc="-10" dirty="0"/>
              <a:t>software  project repeatedly </a:t>
            </a:r>
            <a:r>
              <a:rPr dirty="0"/>
              <a:t>passes </a:t>
            </a:r>
            <a:r>
              <a:rPr spc="-10" dirty="0"/>
              <a:t>through </a:t>
            </a:r>
            <a:r>
              <a:rPr dirty="0"/>
              <a:t>these </a:t>
            </a:r>
            <a:r>
              <a:rPr spc="-5" dirty="0"/>
              <a:t>phases </a:t>
            </a:r>
            <a:r>
              <a:rPr dirty="0"/>
              <a:t>in </a:t>
            </a:r>
            <a:r>
              <a:rPr spc="-10" dirty="0"/>
              <a:t>iterations </a:t>
            </a:r>
            <a:r>
              <a:rPr spc="-5" dirty="0"/>
              <a:t>(called  </a:t>
            </a:r>
            <a:r>
              <a:rPr spc="-10" dirty="0"/>
              <a:t>Spirals </a:t>
            </a:r>
            <a:r>
              <a:rPr dirty="0"/>
              <a:t>in </a:t>
            </a:r>
            <a:r>
              <a:rPr spc="-5" dirty="0"/>
              <a:t>this</a:t>
            </a:r>
            <a:r>
              <a:rPr spc="-25" dirty="0"/>
              <a:t> </a:t>
            </a:r>
            <a:r>
              <a:rPr spc="-5" dirty="0"/>
              <a:t>model).</a:t>
            </a:r>
          </a:p>
        </p:txBody>
      </p:sp>
      <p:sp>
        <p:nvSpPr>
          <p:cNvPr id="4" name="object 4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29813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0" dirty="0">
                <a:solidFill>
                  <a:srgbClr val="404040"/>
                </a:solidFill>
              </a:rPr>
              <a:t>Spiral</a:t>
            </a:r>
            <a:r>
              <a:rPr sz="4800" spc="-285" dirty="0">
                <a:solidFill>
                  <a:srgbClr val="404040"/>
                </a:solidFill>
              </a:rPr>
              <a:t> </a:t>
            </a:r>
            <a:r>
              <a:rPr sz="4800" spc="-70" dirty="0">
                <a:solidFill>
                  <a:srgbClr val="404040"/>
                </a:solidFill>
              </a:rPr>
              <a:t>Model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5669" y="1970324"/>
            <a:ext cx="5255773" cy="4225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66560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0" dirty="0">
                <a:solidFill>
                  <a:srgbClr val="404040"/>
                </a:solidFill>
              </a:rPr>
              <a:t>Four </a:t>
            </a:r>
            <a:r>
              <a:rPr sz="4800" spc="-45" dirty="0">
                <a:solidFill>
                  <a:srgbClr val="404040"/>
                </a:solidFill>
              </a:rPr>
              <a:t>Phases </a:t>
            </a:r>
            <a:r>
              <a:rPr sz="4800" spc="-30" dirty="0">
                <a:solidFill>
                  <a:srgbClr val="404040"/>
                </a:solidFill>
              </a:rPr>
              <a:t>of </a:t>
            </a:r>
            <a:r>
              <a:rPr sz="4800" spc="-60" dirty="0">
                <a:solidFill>
                  <a:srgbClr val="404040"/>
                </a:solidFill>
              </a:rPr>
              <a:t>Spiral</a:t>
            </a:r>
            <a:r>
              <a:rPr sz="4800" spc="-285" dirty="0">
                <a:solidFill>
                  <a:srgbClr val="404040"/>
                </a:solidFill>
              </a:rPr>
              <a:t> </a:t>
            </a:r>
            <a:r>
              <a:rPr sz="4800" spc="-40" dirty="0">
                <a:solidFill>
                  <a:srgbClr val="404040"/>
                </a:solidFill>
              </a:rPr>
              <a:t>Model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9370" marR="51435">
              <a:lnSpc>
                <a:spcPct val="80000"/>
              </a:lnSpc>
              <a:spcBef>
                <a:spcPts val="675"/>
              </a:spcBef>
            </a:pPr>
            <a:r>
              <a:rPr sz="2400" b="1" u="heavy" spc="-5" dirty="0"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Objectives and Constraints</a:t>
            </a:r>
            <a:r>
              <a:rPr sz="2400" spc="-5" dirty="0"/>
              <a:t>: </a:t>
            </a:r>
            <a:r>
              <a:rPr sz="2400" dirty="0"/>
              <a:t>Define </a:t>
            </a:r>
            <a:r>
              <a:rPr sz="2400" spc="-10" dirty="0"/>
              <a:t>what </a:t>
            </a:r>
            <a:r>
              <a:rPr sz="2400" spc="-15" dirty="0"/>
              <a:t>exactly </a:t>
            </a:r>
            <a:r>
              <a:rPr sz="2400" spc="-5" dirty="0"/>
              <a:t>would </a:t>
            </a:r>
            <a:r>
              <a:rPr sz="2400" dirty="0"/>
              <a:t>be the </a:t>
            </a:r>
            <a:r>
              <a:rPr sz="2400" spc="-5" dirty="0"/>
              <a:t>objective </a:t>
            </a:r>
            <a:r>
              <a:rPr sz="2400" spc="-15" dirty="0"/>
              <a:t>for </a:t>
            </a:r>
            <a:r>
              <a:rPr sz="2400" dirty="0"/>
              <a:t>this  </a:t>
            </a:r>
            <a:r>
              <a:rPr sz="2400" spc="-10" dirty="0"/>
              <a:t>cycle. </a:t>
            </a:r>
            <a:r>
              <a:rPr sz="2400" dirty="0"/>
              <a:t>And then </a:t>
            </a:r>
            <a:r>
              <a:rPr sz="2400" spc="-15" dirty="0"/>
              <a:t>you </a:t>
            </a:r>
            <a:r>
              <a:rPr sz="2400" spc="-20" dirty="0"/>
              <a:t>have </a:t>
            </a:r>
            <a:r>
              <a:rPr sz="2400" spc="-10" dirty="0"/>
              <a:t>to </a:t>
            </a:r>
            <a:r>
              <a:rPr sz="2400" spc="-5" dirty="0"/>
              <a:t>talk </a:t>
            </a:r>
            <a:r>
              <a:rPr sz="2400" spc="-10" dirty="0"/>
              <a:t>to </a:t>
            </a:r>
            <a:r>
              <a:rPr sz="2400" dirty="0"/>
              <a:t>all </a:t>
            </a:r>
            <a:r>
              <a:rPr sz="2400" spc="-5" dirty="0"/>
              <a:t>of </a:t>
            </a:r>
            <a:r>
              <a:rPr sz="2400" spc="-10" dirty="0"/>
              <a:t>your </a:t>
            </a:r>
            <a:r>
              <a:rPr sz="2400" spc="-15" dirty="0"/>
              <a:t>stakeholders </a:t>
            </a:r>
            <a:r>
              <a:rPr sz="2400" spc="-5" dirty="0"/>
              <a:t>so that </a:t>
            </a:r>
            <a:r>
              <a:rPr sz="2400" dirty="0"/>
              <a:t>it </a:t>
            </a:r>
            <a:r>
              <a:rPr sz="2400" spc="-5" dirty="0"/>
              <a:t>meets </a:t>
            </a:r>
            <a:r>
              <a:rPr sz="2400" dirty="0"/>
              <a:t>the  need </a:t>
            </a:r>
            <a:r>
              <a:rPr sz="2400" spc="-5" dirty="0"/>
              <a:t>of </a:t>
            </a:r>
            <a:r>
              <a:rPr sz="2400" dirty="0"/>
              <a:t>all the </a:t>
            </a:r>
            <a:r>
              <a:rPr sz="2400" spc="-15" dirty="0"/>
              <a:t>stakeholders. </a:t>
            </a:r>
            <a:r>
              <a:rPr sz="2400" dirty="0"/>
              <a:t>And, </a:t>
            </a:r>
            <a:r>
              <a:rPr sz="2400" spc="-15" dirty="0"/>
              <a:t>at </a:t>
            </a:r>
            <a:r>
              <a:rPr sz="2400" dirty="0"/>
              <a:t>the </a:t>
            </a:r>
            <a:r>
              <a:rPr sz="2400" spc="-5" dirty="0"/>
              <a:t>same </a:t>
            </a:r>
            <a:r>
              <a:rPr sz="2400" dirty="0"/>
              <a:t>time, </a:t>
            </a:r>
            <a:r>
              <a:rPr sz="2400" spc="-15" dirty="0"/>
              <a:t>you </a:t>
            </a:r>
            <a:r>
              <a:rPr sz="2400" dirty="0"/>
              <a:t>define </a:t>
            </a:r>
            <a:r>
              <a:rPr sz="2400" spc="-10" dirty="0"/>
              <a:t>what are </a:t>
            </a:r>
            <a:r>
              <a:rPr sz="2400" dirty="0"/>
              <a:t>the  </a:t>
            </a:r>
            <a:r>
              <a:rPr sz="2400" spc="-10" dirty="0"/>
              <a:t>constraints to </a:t>
            </a:r>
            <a:r>
              <a:rPr sz="2400" spc="-5" dirty="0"/>
              <a:t>achieve </a:t>
            </a:r>
            <a:r>
              <a:rPr sz="2400" dirty="0"/>
              <a:t>those </a:t>
            </a:r>
            <a:r>
              <a:rPr sz="2400" spc="-5" dirty="0"/>
              <a:t>objectives </a:t>
            </a:r>
            <a:r>
              <a:rPr sz="2400" dirty="0"/>
              <a:t>in </a:t>
            </a:r>
            <a:r>
              <a:rPr sz="2400" spc="-5" dirty="0"/>
              <a:t>that </a:t>
            </a:r>
            <a:r>
              <a:rPr sz="2400" spc="-10" dirty="0"/>
              <a:t>cycle. </a:t>
            </a:r>
            <a:r>
              <a:rPr sz="2400" dirty="0"/>
              <a:t>And find </a:t>
            </a:r>
            <a:r>
              <a:rPr sz="2400" spc="-5" dirty="0"/>
              <a:t>alternative  </a:t>
            </a:r>
            <a:r>
              <a:rPr sz="2400" dirty="0"/>
              <a:t>solutions.</a:t>
            </a:r>
            <a:endParaRPr sz="2400">
              <a:latin typeface="Calibri"/>
              <a:cs typeface="Calibri"/>
            </a:endParaRPr>
          </a:p>
          <a:p>
            <a:pPr marL="26670"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26670"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39370" marR="5080">
              <a:lnSpc>
                <a:spcPct val="80000"/>
              </a:lnSpc>
            </a:pPr>
            <a:r>
              <a:rPr sz="2400" b="1" u="heavy" dirty="0"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Identifying </a:t>
            </a:r>
            <a:r>
              <a:rPr sz="2400" b="1" u="heavy" spc="-5" dirty="0"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and resolving </a:t>
            </a:r>
            <a:r>
              <a:rPr sz="2400" b="1" u="heavy" spc="5" dirty="0"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risk</a:t>
            </a:r>
            <a:r>
              <a:rPr sz="2400" spc="5" dirty="0"/>
              <a:t>: </a:t>
            </a:r>
            <a:r>
              <a:rPr sz="2400" dirty="0"/>
              <a:t>It is not </a:t>
            </a:r>
            <a:r>
              <a:rPr sz="2400" spc="-10" dirty="0"/>
              <a:t>just </a:t>
            </a:r>
            <a:r>
              <a:rPr sz="2400" dirty="0"/>
              <a:t>only about identify the </a:t>
            </a:r>
            <a:r>
              <a:rPr sz="2400" spc="-5" dirty="0"/>
              <a:t>risk, </a:t>
            </a:r>
            <a:r>
              <a:rPr sz="2400" dirty="0"/>
              <a:t>but</a:t>
            </a:r>
            <a:r>
              <a:rPr sz="2400" spc="-285" dirty="0"/>
              <a:t> </a:t>
            </a:r>
            <a:r>
              <a:rPr sz="2400" dirty="0"/>
              <a:t>then  find </a:t>
            </a:r>
            <a:r>
              <a:rPr sz="2400" spc="-35" dirty="0"/>
              <a:t>ways </a:t>
            </a:r>
            <a:r>
              <a:rPr sz="2400" spc="-10" dirty="0"/>
              <a:t>to mitigate </a:t>
            </a:r>
            <a:r>
              <a:rPr sz="2400" spc="-5" dirty="0"/>
              <a:t>or </a:t>
            </a:r>
            <a:r>
              <a:rPr sz="2400" dirty="0"/>
              <a:t>do </a:t>
            </a:r>
            <a:r>
              <a:rPr sz="2400" spc="-5" dirty="0"/>
              <a:t>something </a:t>
            </a:r>
            <a:r>
              <a:rPr sz="2400" dirty="0"/>
              <a:t>about those </a:t>
            </a:r>
            <a:r>
              <a:rPr sz="2400" spc="-10" dirty="0"/>
              <a:t>risks. </a:t>
            </a:r>
            <a:r>
              <a:rPr sz="2400" spc="-5" dirty="0"/>
              <a:t>So sometimes </a:t>
            </a:r>
            <a:r>
              <a:rPr sz="2400" spc="-15" dirty="0"/>
              <a:t>you  </a:t>
            </a:r>
            <a:r>
              <a:rPr sz="2400" spc="-5" dirty="0"/>
              <a:t>might </a:t>
            </a:r>
            <a:r>
              <a:rPr sz="2400" dirty="0"/>
              <a:t>be building a </a:t>
            </a:r>
            <a:r>
              <a:rPr sz="2400" spc="-5" dirty="0"/>
              <a:t>prototype, or </a:t>
            </a:r>
            <a:r>
              <a:rPr sz="2400" spc="-15" dirty="0"/>
              <a:t>you </a:t>
            </a:r>
            <a:r>
              <a:rPr sz="2400" spc="-5" dirty="0"/>
              <a:t>might </a:t>
            </a:r>
            <a:r>
              <a:rPr sz="2400" dirty="0"/>
              <a:t>be doing </a:t>
            </a:r>
            <a:r>
              <a:rPr sz="2400" spc="-5" dirty="0"/>
              <a:t>some </a:t>
            </a:r>
            <a:r>
              <a:rPr sz="2400" spc="-10" dirty="0"/>
              <a:t>surveys </a:t>
            </a:r>
            <a:r>
              <a:rPr sz="2400" dirty="0"/>
              <a:t>or</a:t>
            </a:r>
            <a:r>
              <a:rPr sz="2400" spc="-245" dirty="0"/>
              <a:t> </a:t>
            </a:r>
            <a:r>
              <a:rPr sz="2400" spc="-10" dirty="0"/>
              <a:t>whatever  </a:t>
            </a:r>
            <a:r>
              <a:rPr sz="2400" spc="-15" dirty="0"/>
              <a:t>you </a:t>
            </a:r>
            <a:r>
              <a:rPr sz="2400" dirty="0"/>
              <a:t>need </a:t>
            </a:r>
            <a:r>
              <a:rPr sz="2400" spc="-10" dirty="0"/>
              <a:t>to </a:t>
            </a:r>
            <a:r>
              <a:rPr sz="2400" spc="-15" dirty="0"/>
              <a:t>do, </a:t>
            </a:r>
            <a:r>
              <a:rPr sz="2400" spc="-5" dirty="0"/>
              <a:t>or some </a:t>
            </a:r>
            <a:r>
              <a:rPr sz="2400" spc="-10" dirty="0"/>
              <a:t>research to </a:t>
            </a:r>
            <a:r>
              <a:rPr sz="2400" dirty="0"/>
              <a:t>identify </a:t>
            </a:r>
            <a:r>
              <a:rPr sz="2400" spc="-10" dirty="0"/>
              <a:t>what </a:t>
            </a:r>
            <a:r>
              <a:rPr sz="2400" dirty="0"/>
              <a:t>other things </a:t>
            </a:r>
            <a:r>
              <a:rPr sz="2400" spc="-15" dirty="0"/>
              <a:t>can go </a:t>
            </a:r>
            <a:r>
              <a:rPr sz="2400" spc="-10" dirty="0"/>
              <a:t>wrong  </a:t>
            </a:r>
            <a:r>
              <a:rPr sz="2400" dirty="0"/>
              <a:t>and then </a:t>
            </a:r>
            <a:r>
              <a:rPr sz="2400" spc="-15" dirty="0"/>
              <a:t>you </a:t>
            </a:r>
            <a:r>
              <a:rPr sz="2400" dirty="0"/>
              <a:t>try </a:t>
            </a:r>
            <a:r>
              <a:rPr sz="2400" spc="-5" dirty="0"/>
              <a:t>to </a:t>
            </a:r>
            <a:r>
              <a:rPr sz="2400" spc="-10" dirty="0"/>
              <a:t>resolve what </a:t>
            </a:r>
            <a:r>
              <a:rPr sz="2400" spc="-15" dirty="0"/>
              <a:t>you</a:t>
            </a:r>
            <a:r>
              <a:rPr sz="2400" spc="-100" dirty="0"/>
              <a:t> </a:t>
            </a:r>
            <a:r>
              <a:rPr sz="2400" spc="-10" dirty="0"/>
              <a:t>can.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66560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0" dirty="0">
                <a:solidFill>
                  <a:srgbClr val="404040"/>
                </a:solidFill>
              </a:rPr>
              <a:t>Four </a:t>
            </a:r>
            <a:r>
              <a:rPr sz="4800" spc="-45" dirty="0">
                <a:solidFill>
                  <a:srgbClr val="404040"/>
                </a:solidFill>
              </a:rPr>
              <a:t>Phases </a:t>
            </a:r>
            <a:r>
              <a:rPr sz="4800" spc="-30" dirty="0">
                <a:solidFill>
                  <a:srgbClr val="404040"/>
                </a:solidFill>
              </a:rPr>
              <a:t>of </a:t>
            </a:r>
            <a:r>
              <a:rPr sz="4800" spc="-60" dirty="0">
                <a:solidFill>
                  <a:srgbClr val="404040"/>
                </a:solidFill>
              </a:rPr>
              <a:t>Spiral</a:t>
            </a:r>
            <a:r>
              <a:rPr sz="4800" spc="-285" dirty="0">
                <a:solidFill>
                  <a:srgbClr val="404040"/>
                </a:solidFill>
              </a:rPr>
              <a:t> </a:t>
            </a:r>
            <a:r>
              <a:rPr sz="4800" spc="-40" dirty="0">
                <a:solidFill>
                  <a:srgbClr val="404040"/>
                </a:solidFill>
              </a:rPr>
              <a:t>Model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24990"/>
            <a:ext cx="9983470" cy="37090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sz="24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Development </a:t>
            </a:r>
            <a:r>
              <a:rPr sz="24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and </a:t>
            </a:r>
            <a:r>
              <a:rPr sz="2400" b="1" u="heavy" spc="-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Testing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: If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doing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feasibility study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then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your 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feasibility 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study,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you're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doing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requirements,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then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write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those and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400" spc="-2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on.  And if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you're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doing actual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development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then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you go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through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design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code  integration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result. So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whatever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objective of that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cycle,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work 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needed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 done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achieve that objective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done</a:t>
            </a:r>
            <a:r>
              <a:rPr sz="2400" spc="-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here.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163830">
              <a:lnSpc>
                <a:spcPct val="90000"/>
              </a:lnSpc>
            </a:pPr>
            <a:r>
              <a:rPr sz="24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Review </a:t>
            </a:r>
            <a:r>
              <a:rPr sz="24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and Plan </a:t>
            </a:r>
            <a:r>
              <a:rPr sz="2400" b="1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for </a:t>
            </a:r>
            <a:r>
              <a:rPr sz="24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Next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last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plan the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next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iteration.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this is the 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step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where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review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work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done in this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cycle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then,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say,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should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we 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continue or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should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continue.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If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will continue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then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will 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decide 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goal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for next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iteration.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33762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0" dirty="0">
                <a:solidFill>
                  <a:srgbClr val="404040"/>
                </a:solidFill>
              </a:rPr>
              <a:t>When </a:t>
            </a:r>
            <a:r>
              <a:rPr sz="4800" spc="-45" dirty="0">
                <a:solidFill>
                  <a:srgbClr val="404040"/>
                </a:solidFill>
              </a:rPr>
              <a:t>to</a:t>
            </a:r>
            <a:r>
              <a:rPr sz="4800" spc="-470" dirty="0">
                <a:solidFill>
                  <a:srgbClr val="404040"/>
                </a:solidFill>
              </a:rPr>
              <a:t> </a:t>
            </a:r>
            <a:r>
              <a:rPr sz="4800" spc="-55" dirty="0">
                <a:solidFill>
                  <a:srgbClr val="404040"/>
                </a:solidFill>
              </a:rPr>
              <a:t>Use?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4884" y="1677278"/>
            <a:ext cx="8992870" cy="322389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6545" indent="-284480">
              <a:lnSpc>
                <a:spcPct val="100000"/>
              </a:lnSpc>
              <a:spcBef>
                <a:spcPts val="1175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costs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risk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evaluation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important</a:t>
            </a:r>
            <a:endParaRPr sz="2800">
              <a:latin typeface="Calibri"/>
              <a:cs typeface="Calibri"/>
            </a:endParaRPr>
          </a:p>
          <a:p>
            <a:pPr marL="296545" indent="-284480">
              <a:lnSpc>
                <a:spcPct val="100000"/>
              </a:lnSpc>
              <a:spcBef>
                <a:spcPts val="1080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medium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high-risk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projects</a:t>
            </a:r>
            <a:endParaRPr sz="2800">
              <a:latin typeface="Calibri"/>
              <a:cs typeface="Calibri"/>
            </a:endParaRPr>
          </a:p>
          <a:p>
            <a:pPr marL="103505" marR="5080" indent="-91440">
              <a:lnSpc>
                <a:spcPts val="3030"/>
              </a:lnSpc>
              <a:spcBef>
                <a:spcPts val="1435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Long-term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project commitment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unwise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because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potential  changes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economic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priorities</a:t>
            </a:r>
            <a:endParaRPr sz="2800">
              <a:latin typeface="Calibri"/>
              <a:cs typeface="Calibri"/>
            </a:endParaRPr>
          </a:p>
          <a:p>
            <a:pPr marL="296545" indent="-284480">
              <a:lnSpc>
                <a:spcPct val="100000"/>
              </a:lnSpc>
              <a:spcBef>
                <a:spcPts val="1005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Users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are unsure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 their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needs</a:t>
            </a:r>
            <a:endParaRPr sz="2800">
              <a:latin typeface="Calibri"/>
              <a:cs typeface="Calibri"/>
            </a:endParaRPr>
          </a:p>
          <a:p>
            <a:pPr marL="296545" indent="-284480">
              <a:lnSpc>
                <a:spcPct val="100000"/>
              </a:lnSpc>
              <a:spcBef>
                <a:spcPts val="1080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Requirements are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complex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2789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>
                <a:solidFill>
                  <a:srgbClr val="404040"/>
                </a:solidFill>
              </a:rPr>
              <a:t>A</a:t>
            </a:r>
            <a:r>
              <a:rPr sz="4800" spc="-50" dirty="0">
                <a:solidFill>
                  <a:srgbClr val="404040"/>
                </a:solidFill>
              </a:rPr>
              <a:t>d</a:t>
            </a:r>
            <a:r>
              <a:rPr sz="4800" spc="-120" dirty="0">
                <a:solidFill>
                  <a:srgbClr val="404040"/>
                </a:solidFill>
              </a:rPr>
              <a:t>v</a:t>
            </a:r>
            <a:r>
              <a:rPr sz="4800" spc="-55" dirty="0">
                <a:solidFill>
                  <a:srgbClr val="404040"/>
                </a:solidFill>
              </a:rPr>
              <a:t>a</a:t>
            </a:r>
            <a:r>
              <a:rPr sz="4800" spc="-95" dirty="0">
                <a:solidFill>
                  <a:srgbClr val="404040"/>
                </a:solidFill>
              </a:rPr>
              <a:t>n</a:t>
            </a:r>
            <a:r>
              <a:rPr sz="4800" spc="-114" dirty="0">
                <a:solidFill>
                  <a:srgbClr val="404040"/>
                </a:solidFill>
              </a:rPr>
              <a:t>t</a:t>
            </a:r>
            <a:r>
              <a:rPr sz="4800" spc="-55" dirty="0">
                <a:solidFill>
                  <a:srgbClr val="404040"/>
                </a:solidFill>
              </a:rPr>
              <a:t>a</a:t>
            </a:r>
            <a:r>
              <a:rPr sz="4800" spc="-70" dirty="0">
                <a:solidFill>
                  <a:srgbClr val="404040"/>
                </a:solidFill>
              </a:rPr>
              <a:t>g</a:t>
            </a:r>
            <a:r>
              <a:rPr sz="4800" spc="-45" dirty="0">
                <a:solidFill>
                  <a:srgbClr val="404040"/>
                </a:solidFill>
              </a:rPr>
              <a:t>e</a:t>
            </a:r>
            <a:r>
              <a:rPr sz="4800" dirty="0">
                <a:solidFill>
                  <a:srgbClr val="404040"/>
                </a:solidFill>
              </a:rPr>
              <a:t>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884" y="1677278"/>
            <a:ext cx="9862185" cy="227520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6545" indent="-284480">
              <a:lnSpc>
                <a:spcPct val="100000"/>
              </a:lnSpc>
              <a:spcBef>
                <a:spcPts val="1175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High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amount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 risk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analysis hence,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avoidance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 Risk is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enhanced.</a:t>
            </a:r>
            <a:endParaRPr sz="2800">
              <a:latin typeface="Calibri"/>
              <a:cs typeface="Calibri"/>
            </a:endParaRPr>
          </a:p>
          <a:p>
            <a:pPr marL="296545" indent="-284480">
              <a:lnSpc>
                <a:spcPct val="100000"/>
              </a:lnSpc>
              <a:spcBef>
                <a:spcPts val="1080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Good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for large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 mission-critical</a:t>
            </a:r>
            <a:r>
              <a:rPr sz="28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projects.</a:t>
            </a:r>
            <a:endParaRPr sz="2800">
              <a:latin typeface="Calibri"/>
              <a:cs typeface="Calibri"/>
            </a:endParaRPr>
          </a:p>
          <a:p>
            <a:pPr marL="296545" indent="-284480">
              <a:lnSpc>
                <a:spcPct val="100000"/>
              </a:lnSpc>
              <a:spcBef>
                <a:spcPts val="1055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Strong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approval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documentation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control.</a:t>
            </a:r>
            <a:endParaRPr sz="2800">
              <a:latin typeface="Calibri"/>
              <a:cs typeface="Calibri"/>
            </a:endParaRPr>
          </a:p>
          <a:p>
            <a:pPr marL="296545" indent="-284480">
              <a:lnSpc>
                <a:spcPct val="100000"/>
              </a:lnSpc>
              <a:spcBef>
                <a:spcPts val="1060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Additional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Functionality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be added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at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later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date.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34512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5" dirty="0">
                <a:solidFill>
                  <a:srgbClr val="404040"/>
                </a:solidFill>
              </a:rPr>
              <a:t>Disadvantages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884" y="1677278"/>
            <a:ext cx="9467215" cy="227520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6545" indent="-284480">
              <a:lnSpc>
                <a:spcPct val="100000"/>
              </a:lnSpc>
              <a:spcBef>
                <a:spcPts val="1175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costly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model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use.</a:t>
            </a:r>
            <a:endParaRPr sz="2800">
              <a:latin typeface="Calibri"/>
              <a:cs typeface="Calibri"/>
            </a:endParaRPr>
          </a:p>
          <a:p>
            <a:pPr marL="296545" indent="-284480">
              <a:lnSpc>
                <a:spcPct val="100000"/>
              </a:lnSpc>
              <a:spcBef>
                <a:spcPts val="1080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Risk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analysis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requires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highly specific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expertise.</a:t>
            </a:r>
            <a:endParaRPr sz="2800">
              <a:latin typeface="Calibri"/>
              <a:cs typeface="Calibri"/>
            </a:endParaRPr>
          </a:p>
          <a:p>
            <a:pPr marL="296545" indent="-284480">
              <a:lnSpc>
                <a:spcPct val="100000"/>
              </a:lnSpc>
              <a:spcBef>
                <a:spcPts val="1055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Project’s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success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highly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dependent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risk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analysis</a:t>
            </a:r>
            <a:r>
              <a:rPr sz="28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phase.</a:t>
            </a:r>
            <a:endParaRPr sz="2800">
              <a:latin typeface="Calibri"/>
              <a:cs typeface="Calibri"/>
            </a:endParaRPr>
          </a:p>
          <a:p>
            <a:pPr marL="296545" indent="-284480">
              <a:lnSpc>
                <a:spcPct val="100000"/>
              </a:lnSpc>
              <a:spcBef>
                <a:spcPts val="1060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Doesn’t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work well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smaller</a:t>
            </a:r>
            <a:r>
              <a:rPr sz="28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projects.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908761"/>
            <a:ext cx="24828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5" dirty="0">
                <a:solidFill>
                  <a:srgbClr val="404040"/>
                </a:solidFill>
                <a:latin typeface="Calibri Light"/>
                <a:cs typeface="Calibri Light"/>
              </a:rPr>
              <a:t>Question?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884" y="1812798"/>
            <a:ext cx="46843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15" dirty="0">
                <a:solidFill>
                  <a:srgbClr val="404040"/>
                </a:solidFill>
                <a:latin typeface="Calibri"/>
                <a:cs typeface="Calibri"/>
              </a:rPr>
              <a:t>Why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we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need so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many</a:t>
            </a:r>
            <a:r>
              <a:rPr sz="2800" b="1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models?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34384" y="2743200"/>
            <a:ext cx="2868167" cy="2868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36855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404040"/>
                </a:solidFill>
              </a:rPr>
              <a:t>Iterative</a:t>
            </a:r>
            <a:r>
              <a:rPr sz="4800" spc="-200" dirty="0">
                <a:solidFill>
                  <a:srgbClr val="404040"/>
                </a:solidFill>
              </a:rPr>
              <a:t> </a:t>
            </a:r>
            <a:r>
              <a:rPr sz="4800" spc="-40" dirty="0">
                <a:solidFill>
                  <a:srgbClr val="404040"/>
                </a:solidFill>
              </a:rPr>
              <a:t>Model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9370" marR="5080">
              <a:lnSpc>
                <a:spcPct val="90000"/>
              </a:lnSpc>
              <a:spcBef>
                <a:spcPts val="440"/>
              </a:spcBef>
            </a:pPr>
            <a:r>
              <a:rPr dirty="0"/>
              <a:t>An </a:t>
            </a:r>
            <a:r>
              <a:rPr spc="-15" dirty="0"/>
              <a:t>iterative </a:t>
            </a:r>
            <a:r>
              <a:rPr b="1" spc="-10" dirty="0">
                <a:latin typeface="Calibri"/>
                <a:cs typeface="Calibri"/>
              </a:rPr>
              <a:t>life </a:t>
            </a:r>
            <a:r>
              <a:rPr b="1" spc="-5" dirty="0">
                <a:latin typeface="Calibri"/>
                <a:cs typeface="Calibri"/>
              </a:rPr>
              <a:t>cycle </a:t>
            </a:r>
            <a:r>
              <a:rPr b="1" dirty="0">
                <a:latin typeface="Calibri"/>
                <a:cs typeface="Calibri"/>
              </a:rPr>
              <a:t>model </a:t>
            </a:r>
            <a:r>
              <a:rPr dirty="0"/>
              <a:t>does not </a:t>
            </a:r>
            <a:r>
              <a:rPr spc="-20" dirty="0"/>
              <a:t>attempt </a:t>
            </a:r>
            <a:r>
              <a:rPr spc="-15" dirty="0"/>
              <a:t>to </a:t>
            </a:r>
            <a:r>
              <a:rPr spc="-10" dirty="0"/>
              <a:t>start </a:t>
            </a:r>
            <a:r>
              <a:rPr dirty="0"/>
              <a:t>with a </a:t>
            </a:r>
            <a:r>
              <a:rPr spc="-5" dirty="0"/>
              <a:t>full  specification </a:t>
            </a:r>
            <a:r>
              <a:rPr dirty="0"/>
              <a:t>of </a:t>
            </a:r>
            <a:r>
              <a:rPr spc="-15" dirty="0"/>
              <a:t>requirements. </a:t>
            </a:r>
            <a:r>
              <a:rPr spc="-10" dirty="0"/>
              <a:t>Instead, development </a:t>
            </a:r>
            <a:r>
              <a:rPr spc="-5" dirty="0"/>
              <a:t>begins </a:t>
            </a:r>
            <a:r>
              <a:rPr spc="-20" dirty="0"/>
              <a:t>by  </a:t>
            </a:r>
            <a:r>
              <a:rPr dirty="0"/>
              <a:t>specifying </a:t>
            </a:r>
            <a:r>
              <a:rPr spc="-5" dirty="0"/>
              <a:t>and implementing </a:t>
            </a:r>
            <a:r>
              <a:rPr spc="-10" dirty="0"/>
              <a:t>just </a:t>
            </a:r>
            <a:r>
              <a:rPr spc="-5" dirty="0"/>
              <a:t>part </a:t>
            </a:r>
            <a:r>
              <a:rPr dirty="0"/>
              <a:t>of </a:t>
            </a:r>
            <a:r>
              <a:rPr spc="-5" dirty="0"/>
              <a:t>the software, </a:t>
            </a:r>
            <a:r>
              <a:rPr dirty="0"/>
              <a:t>which </a:t>
            </a:r>
            <a:r>
              <a:rPr spc="-10" dirty="0"/>
              <a:t>can  </a:t>
            </a:r>
            <a:r>
              <a:rPr spc="-5" dirty="0"/>
              <a:t>then be </a:t>
            </a:r>
            <a:r>
              <a:rPr spc="-15" dirty="0"/>
              <a:t>reviewed </a:t>
            </a:r>
            <a:r>
              <a:rPr dirty="0"/>
              <a:t>in </a:t>
            </a:r>
            <a:r>
              <a:rPr spc="-10" dirty="0"/>
              <a:t>order </a:t>
            </a:r>
            <a:r>
              <a:rPr spc="-15" dirty="0"/>
              <a:t>to </a:t>
            </a:r>
            <a:r>
              <a:rPr spc="-5" dirty="0"/>
              <a:t>identify further </a:t>
            </a:r>
            <a:r>
              <a:rPr spc="-15" dirty="0"/>
              <a:t>requirements. </a:t>
            </a:r>
            <a:r>
              <a:rPr spc="-5" dirty="0"/>
              <a:t>This  </a:t>
            </a:r>
            <a:r>
              <a:rPr spc="-10" dirty="0"/>
              <a:t>process </a:t>
            </a:r>
            <a:r>
              <a:rPr dirty="0"/>
              <a:t>is </a:t>
            </a:r>
            <a:r>
              <a:rPr spc="-5" dirty="0"/>
              <a:t>then </a:t>
            </a:r>
            <a:r>
              <a:rPr spc="-15" dirty="0"/>
              <a:t>repeated, </a:t>
            </a:r>
            <a:r>
              <a:rPr spc="-10" dirty="0"/>
              <a:t>producing </a:t>
            </a:r>
            <a:r>
              <a:rPr dirty="0"/>
              <a:t>a </a:t>
            </a:r>
            <a:r>
              <a:rPr spc="-15" dirty="0"/>
              <a:t>new </a:t>
            </a:r>
            <a:r>
              <a:rPr spc="-10" dirty="0"/>
              <a:t>version </a:t>
            </a:r>
            <a:r>
              <a:rPr dirty="0"/>
              <a:t>of </a:t>
            </a:r>
            <a:r>
              <a:rPr spc="-5" dirty="0"/>
              <a:t>the software  </a:t>
            </a:r>
            <a:r>
              <a:rPr spc="-15" dirty="0"/>
              <a:t>for </a:t>
            </a:r>
            <a:r>
              <a:rPr spc="-5" dirty="0"/>
              <a:t>each </a:t>
            </a:r>
            <a:r>
              <a:rPr spc="-10" dirty="0"/>
              <a:t>cycle </a:t>
            </a:r>
            <a:r>
              <a:rPr dirty="0"/>
              <a:t>of </a:t>
            </a:r>
            <a:r>
              <a:rPr spc="-5" dirty="0"/>
              <a:t>the</a:t>
            </a:r>
            <a:r>
              <a:rPr spc="-45" dirty="0"/>
              <a:t> </a:t>
            </a:r>
            <a:r>
              <a:rPr dirty="0"/>
              <a:t>model.</a:t>
            </a:r>
          </a:p>
        </p:txBody>
      </p:sp>
      <p:sp>
        <p:nvSpPr>
          <p:cNvPr id="4" name="object 4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36855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404040"/>
                </a:solidFill>
              </a:rPr>
              <a:t>Iterative</a:t>
            </a:r>
            <a:r>
              <a:rPr sz="4800" spc="-200" dirty="0">
                <a:solidFill>
                  <a:srgbClr val="404040"/>
                </a:solidFill>
              </a:rPr>
              <a:t> </a:t>
            </a:r>
            <a:r>
              <a:rPr sz="4800" spc="-40" dirty="0">
                <a:solidFill>
                  <a:srgbClr val="404040"/>
                </a:solidFill>
              </a:rPr>
              <a:t>Model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86983" y="323938"/>
            <a:ext cx="5280888" cy="1267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5218" y="2621279"/>
            <a:ext cx="7923331" cy="27934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34251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" dirty="0">
                <a:solidFill>
                  <a:srgbClr val="404040"/>
                </a:solidFill>
              </a:rPr>
              <a:t>When </a:t>
            </a:r>
            <a:r>
              <a:rPr sz="4800" spc="-45" dirty="0">
                <a:solidFill>
                  <a:srgbClr val="404040"/>
                </a:solidFill>
              </a:rPr>
              <a:t>to</a:t>
            </a:r>
            <a:r>
              <a:rPr sz="4800" spc="-245" dirty="0">
                <a:solidFill>
                  <a:srgbClr val="404040"/>
                </a:solidFill>
              </a:rPr>
              <a:t> </a:t>
            </a:r>
            <a:r>
              <a:rPr sz="4800" spc="-40" dirty="0">
                <a:solidFill>
                  <a:srgbClr val="404040"/>
                </a:solidFill>
              </a:rPr>
              <a:t>Use?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884" y="1812798"/>
            <a:ext cx="9613900" cy="29083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03505" marR="457834" indent="-91440">
              <a:lnSpc>
                <a:spcPts val="3020"/>
              </a:lnSpc>
              <a:spcBef>
                <a:spcPts val="490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Requirements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complete system are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clearly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defined and 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understood.</a:t>
            </a:r>
            <a:endParaRPr sz="2800">
              <a:latin typeface="Calibri"/>
              <a:cs typeface="Calibri"/>
            </a:endParaRPr>
          </a:p>
          <a:p>
            <a:pPr marL="103505" marR="5080" indent="-91440">
              <a:lnSpc>
                <a:spcPts val="3020"/>
              </a:lnSpc>
              <a:spcBef>
                <a:spcPts val="1425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Major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requirements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must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defined; 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however,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some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details can  evolve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time.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E38312"/>
              </a:buClr>
              <a:buFont typeface="Wingdings"/>
              <a:buChar char=""/>
            </a:pPr>
            <a:endParaRPr sz="2800">
              <a:latin typeface="Times New Roman"/>
              <a:cs typeface="Times New Roman"/>
            </a:endParaRPr>
          </a:p>
          <a:p>
            <a:pPr marL="296545" indent="-284480">
              <a:lnSpc>
                <a:spcPct val="100000"/>
              </a:lnSpc>
              <a:spcBef>
                <a:spcPts val="2220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project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big.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2789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>
                <a:solidFill>
                  <a:srgbClr val="404040"/>
                </a:solidFill>
              </a:rPr>
              <a:t>A</a:t>
            </a:r>
            <a:r>
              <a:rPr sz="4800" spc="-50" dirty="0">
                <a:solidFill>
                  <a:srgbClr val="404040"/>
                </a:solidFill>
              </a:rPr>
              <a:t>d</a:t>
            </a:r>
            <a:r>
              <a:rPr sz="4800" spc="-120" dirty="0">
                <a:solidFill>
                  <a:srgbClr val="404040"/>
                </a:solidFill>
              </a:rPr>
              <a:t>v</a:t>
            </a:r>
            <a:r>
              <a:rPr sz="4800" spc="-55" dirty="0">
                <a:solidFill>
                  <a:srgbClr val="404040"/>
                </a:solidFill>
              </a:rPr>
              <a:t>a</a:t>
            </a:r>
            <a:r>
              <a:rPr sz="4800" spc="-95" dirty="0">
                <a:solidFill>
                  <a:srgbClr val="404040"/>
                </a:solidFill>
              </a:rPr>
              <a:t>n</a:t>
            </a:r>
            <a:r>
              <a:rPr sz="4800" spc="-114" dirty="0">
                <a:solidFill>
                  <a:srgbClr val="404040"/>
                </a:solidFill>
              </a:rPr>
              <a:t>t</a:t>
            </a:r>
            <a:r>
              <a:rPr sz="4800" spc="-55" dirty="0">
                <a:solidFill>
                  <a:srgbClr val="404040"/>
                </a:solidFill>
              </a:rPr>
              <a:t>a</a:t>
            </a:r>
            <a:r>
              <a:rPr sz="4800" spc="-70" dirty="0">
                <a:solidFill>
                  <a:srgbClr val="404040"/>
                </a:solidFill>
              </a:rPr>
              <a:t>g</a:t>
            </a:r>
            <a:r>
              <a:rPr sz="4800" spc="-45" dirty="0">
                <a:solidFill>
                  <a:srgbClr val="404040"/>
                </a:solidFill>
              </a:rPr>
              <a:t>e</a:t>
            </a:r>
            <a:r>
              <a:rPr sz="4800" dirty="0">
                <a:solidFill>
                  <a:srgbClr val="404040"/>
                </a:solidFill>
              </a:rPr>
              <a:t>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884" y="1824990"/>
            <a:ext cx="9920605" cy="30505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3505" marR="5080" indent="-91440">
              <a:lnSpc>
                <a:spcPct val="90000"/>
              </a:lnSpc>
              <a:spcBef>
                <a:spcPts val="385"/>
              </a:spcBef>
              <a:buClr>
                <a:srgbClr val="E38312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iterative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model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only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create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high-level design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application 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before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actually begin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build 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product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define the design solution</a:t>
            </a:r>
            <a:r>
              <a:rPr sz="2400" spc="-3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 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entire product.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Later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design and built a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skeleton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version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that, 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then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evolved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design based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what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had been</a:t>
            </a:r>
            <a:r>
              <a:rPr sz="2400" spc="-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built.</a:t>
            </a:r>
            <a:endParaRPr sz="2400">
              <a:latin typeface="Calibri"/>
              <a:cs typeface="Calibri"/>
            </a:endParaRPr>
          </a:p>
          <a:p>
            <a:pPr marL="103505" marR="147955" indent="-91440">
              <a:lnSpc>
                <a:spcPct val="90100"/>
              </a:lnSpc>
              <a:spcBef>
                <a:spcPts val="1395"/>
              </a:spcBef>
              <a:buClr>
                <a:srgbClr val="E38312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iterative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model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building and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improving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product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step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step. 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Hence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track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defects at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early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stages.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avoids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downward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flow 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defects.</a:t>
            </a:r>
            <a:endParaRPr sz="2400">
              <a:latin typeface="Calibri"/>
              <a:cs typeface="Calibri"/>
            </a:endParaRPr>
          </a:p>
          <a:p>
            <a:pPr marL="255904" indent="-243840">
              <a:lnSpc>
                <a:spcPct val="100000"/>
              </a:lnSpc>
              <a:spcBef>
                <a:spcPts val="1100"/>
              </a:spcBef>
              <a:buClr>
                <a:srgbClr val="E38312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iterative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model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get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reliable user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feedback.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34512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5" dirty="0">
                <a:solidFill>
                  <a:srgbClr val="404040"/>
                </a:solidFill>
              </a:rPr>
              <a:t>Disadvantages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884" y="1677278"/>
            <a:ext cx="9751060" cy="153733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6545" indent="-284480">
              <a:lnSpc>
                <a:spcPct val="100000"/>
              </a:lnSpc>
              <a:spcBef>
                <a:spcPts val="1175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Each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phase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 an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iteration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rigid with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8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overlaps</a:t>
            </a:r>
            <a:endParaRPr sz="2800">
              <a:latin typeface="Calibri"/>
              <a:cs typeface="Calibri"/>
            </a:endParaRPr>
          </a:p>
          <a:p>
            <a:pPr marL="103505" marR="5080" indent="-91440">
              <a:lnSpc>
                <a:spcPts val="3030"/>
              </a:lnSpc>
              <a:spcBef>
                <a:spcPts val="1455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Costly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system architecture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design issues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may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arise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because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not 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requirements are gathered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up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front for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entire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lifecycle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24784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404040"/>
                </a:solidFill>
              </a:rPr>
              <a:t>Scenario</a:t>
            </a:r>
            <a:r>
              <a:rPr sz="4800" spc="-310" dirty="0">
                <a:solidFill>
                  <a:srgbClr val="404040"/>
                </a:solidFill>
              </a:rPr>
              <a:t> </a:t>
            </a:r>
            <a:r>
              <a:rPr sz="4800" dirty="0">
                <a:solidFill>
                  <a:srgbClr val="404040"/>
                </a:solidFill>
              </a:rPr>
              <a:t>2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76324" y="1793824"/>
            <a:ext cx="9998075" cy="39046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675"/>
              </a:spcBef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Defense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organization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country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did 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recent 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study,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research 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recommends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new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capability the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country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should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build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keep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country 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protected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potential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conflicts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region.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there's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study and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 solution,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system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that they came up with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require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build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never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been 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attempted,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no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literature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exist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such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system.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So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it's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very fairly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new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area, 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fairly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new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adventure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things that they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need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create.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it's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fairly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big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and  complex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system,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and potentially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take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decades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build. 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lot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loss of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time, 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lot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years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build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this software.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scientists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have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vague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idea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about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how 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to 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go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about it,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but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no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concrete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plan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exists.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And there'll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lot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organization  stakeholders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because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course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defense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organization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country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a  lot of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stakeholders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involved.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So 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lot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constraints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also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there that will 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impact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initiative.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there's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lot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risk,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lot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constraints.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let's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try 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to 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analyze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situation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see which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model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work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this</a:t>
            </a:r>
            <a:r>
              <a:rPr sz="2400" spc="-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situation.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6528613"/>
            <a:ext cx="1345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©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Saif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ul Islam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2020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22752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404040"/>
                </a:solidFill>
              </a:rPr>
              <a:t>Solution?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176324" y="1824990"/>
            <a:ext cx="6140450" cy="365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Unknown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need and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outcomes.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Risky.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Very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Large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Complex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Project.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Times New Roman"/>
              <a:cs typeface="Times New Roman"/>
            </a:endParaRPr>
          </a:p>
          <a:p>
            <a:pPr marL="1504950">
              <a:lnSpc>
                <a:spcPct val="100000"/>
              </a:lnSpc>
            </a:pP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Which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Model/s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is/are</a:t>
            </a:r>
            <a:r>
              <a:rPr sz="2800" b="1" spc="-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suitable?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74561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0" dirty="0">
                <a:solidFill>
                  <a:srgbClr val="404040"/>
                </a:solidFill>
              </a:rPr>
              <a:t>Why</a:t>
            </a:r>
            <a:r>
              <a:rPr sz="4800" spc="-240" dirty="0">
                <a:solidFill>
                  <a:srgbClr val="404040"/>
                </a:solidFill>
              </a:rPr>
              <a:t> </a:t>
            </a:r>
            <a:r>
              <a:rPr sz="4800" spc="-60" dirty="0">
                <a:solidFill>
                  <a:srgbClr val="404040"/>
                </a:solidFill>
              </a:rPr>
              <a:t>we</a:t>
            </a:r>
            <a:r>
              <a:rPr sz="4800" spc="-225" dirty="0">
                <a:solidFill>
                  <a:srgbClr val="404040"/>
                </a:solidFill>
              </a:rPr>
              <a:t> </a:t>
            </a:r>
            <a:r>
              <a:rPr sz="4800" spc="-55" dirty="0">
                <a:solidFill>
                  <a:srgbClr val="404040"/>
                </a:solidFill>
              </a:rPr>
              <a:t>need</a:t>
            </a:r>
            <a:r>
              <a:rPr sz="4800" spc="-254" dirty="0">
                <a:solidFill>
                  <a:srgbClr val="404040"/>
                </a:solidFill>
              </a:rPr>
              <a:t> </a:t>
            </a:r>
            <a:r>
              <a:rPr sz="4800" spc="-30" dirty="0">
                <a:solidFill>
                  <a:srgbClr val="404040"/>
                </a:solidFill>
              </a:rPr>
              <a:t>so</a:t>
            </a:r>
            <a:r>
              <a:rPr sz="4800" spc="-185" dirty="0">
                <a:solidFill>
                  <a:srgbClr val="404040"/>
                </a:solidFill>
              </a:rPr>
              <a:t> </a:t>
            </a:r>
            <a:r>
              <a:rPr sz="4800" spc="-90" dirty="0">
                <a:solidFill>
                  <a:srgbClr val="404040"/>
                </a:solidFill>
              </a:rPr>
              <a:t>many</a:t>
            </a:r>
            <a:r>
              <a:rPr sz="4800" spc="-240" dirty="0">
                <a:solidFill>
                  <a:srgbClr val="404040"/>
                </a:solidFill>
              </a:rPr>
              <a:t> </a:t>
            </a:r>
            <a:r>
              <a:rPr sz="4800" spc="-75" dirty="0">
                <a:solidFill>
                  <a:srgbClr val="404040"/>
                </a:solidFill>
              </a:rPr>
              <a:t>models?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884" y="1824990"/>
            <a:ext cx="9958705" cy="32302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03505" marR="353060" indent="-91440">
              <a:lnSpc>
                <a:spcPts val="2590"/>
              </a:lnSpc>
              <a:spcBef>
                <a:spcPts val="425"/>
              </a:spcBef>
              <a:buClr>
                <a:srgbClr val="E38312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There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are many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development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life cycle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models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have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been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developed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order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achieve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different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required</a:t>
            </a:r>
            <a:r>
              <a:rPr sz="2400" spc="-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objectives.</a:t>
            </a:r>
            <a:endParaRPr sz="2400">
              <a:latin typeface="Calibri"/>
              <a:cs typeface="Calibri"/>
            </a:endParaRPr>
          </a:p>
          <a:p>
            <a:pPr marL="255904" indent="-243840">
              <a:lnSpc>
                <a:spcPct val="100000"/>
              </a:lnSpc>
              <a:spcBef>
                <a:spcPts val="1070"/>
              </a:spcBef>
              <a:buClr>
                <a:srgbClr val="E38312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selection 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model has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very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high impact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testing that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carried</a:t>
            </a:r>
            <a:r>
              <a:rPr sz="2400" spc="-2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out.</a:t>
            </a:r>
            <a:endParaRPr sz="2400">
              <a:latin typeface="Calibri"/>
              <a:cs typeface="Calibri"/>
            </a:endParaRPr>
          </a:p>
          <a:p>
            <a:pPr marL="255904" indent="-243840">
              <a:lnSpc>
                <a:spcPts val="2735"/>
              </a:lnSpc>
              <a:spcBef>
                <a:spcPts val="1105"/>
              </a:spcBef>
              <a:buClr>
                <a:srgbClr val="E38312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define 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what, where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when 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our planned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testing,</a:t>
            </a:r>
            <a:r>
              <a:rPr sz="2400" spc="-2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influence</a:t>
            </a:r>
            <a:endParaRPr sz="2400">
              <a:latin typeface="Calibri"/>
              <a:cs typeface="Calibri"/>
            </a:endParaRPr>
          </a:p>
          <a:p>
            <a:pPr marL="103505">
              <a:lnSpc>
                <a:spcPts val="2735"/>
              </a:lnSpc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regression testing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largely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determines which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test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techniques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2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use.</a:t>
            </a:r>
            <a:endParaRPr sz="2400">
              <a:latin typeface="Calibri"/>
              <a:cs typeface="Calibri"/>
            </a:endParaRPr>
          </a:p>
          <a:p>
            <a:pPr marL="103505" marR="5080" indent="-91440">
              <a:lnSpc>
                <a:spcPts val="2590"/>
              </a:lnSpc>
              <a:spcBef>
                <a:spcPts val="1460"/>
              </a:spcBef>
              <a:buClr>
                <a:srgbClr val="E38312"/>
              </a:buClr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Choosing right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model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developing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software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product or application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very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important. Based on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model 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development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testing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processes</a:t>
            </a:r>
            <a:r>
              <a:rPr sz="2400" spc="-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are 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carried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out.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48253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0" dirty="0">
                <a:solidFill>
                  <a:srgbClr val="404040"/>
                </a:solidFill>
              </a:rPr>
              <a:t>Predictive</a:t>
            </a:r>
            <a:r>
              <a:rPr sz="4800" spc="-185" dirty="0">
                <a:solidFill>
                  <a:srgbClr val="404040"/>
                </a:solidFill>
              </a:rPr>
              <a:t> </a:t>
            </a:r>
            <a:r>
              <a:rPr sz="4800" spc="-60" dirty="0">
                <a:solidFill>
                  <a:srgbClr val="404040"/>
                </a:solidFill>
              </a:rPr>
              <a:t>Approach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2893689" y="2286000"/>
            <a:ext cx="7795866" cy="2408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45847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5" dirty="0">
                <a:solidFill>
                  <a:srgbClr val="404040"/>
                </a:solidFill>
              </a:rPr>
              <a:t>Adaptive</a:t>
            </a:r>
            <a:r>
              <a:rPr sz="4800" spc="-135" dirty="0">
                <a:solidFill>
                  <a:srgbClr val="404040"/>
                </a:solidFill>
              </a:rPr>
              <a:t> </a:t>
            </a:r>
            <a:r>
              <a:rPr sz="4800" spc="-60" dirty="0">
                <a:solidFill>
                  <a:srgbClr val="404040"/>
                </a:solidFill>
              </a:rPr>
              <a:t>Approach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2699764" y="2075688"/>
            <a:ext cx="8254335" cy="2913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53409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5" dirty="0">
                <a:solidFill>
                  <a:srgbClr val="404040"/>
                </a:solidFill>
              </a:rPr>
              <a:t>Incremental</a:t>
            </a:r>
            <a:r>
              <a:rPr sz="4800" spc="-120" dirty="0">
                <a:solidFill>
                  <a:srgbClr val="404040"/>
                </a:solidFill>
              </a:rPr>
              <a:t> </a:t>
            </a:r>
            <a:r>
              <a:rPr sz="4800" spc="-60" dirty="0">
                <a:solidFill>
                  <a:srgbClr val="404040"/>
                </a:solidFill>
              </a:rPr>
              <a:t>Approach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2490823" y="2103120"/>
            <a:ext cx="8335161" cy="1983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761"/>
            <a:ext cx="44380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404040"/>
                </a:solidFill>
              </a:rPr>
              <a:t>Iterative</a:t>
            </a:r>
            <a:r>
              <a:rPr sz="4800" spc="-175" dirty="0">
                <a:solidFill>
                  <a:srgbClr val="404040"/>
                </a:solidFill>
              </a:rPr>
              <a:t> </a:t>
            </a:r>
            <a:r>
              <a:rPr sz="4800" spc="-60" dirty="0">
                <a:solidFill>
                  <a:srgbClr val="404040"/>
                </a:solidFill>
              </a:rPr>
              <a:t>Approach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2910839" y="2664124"/>
            <a:ext cx="8162543" cy="1945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9144" y="6434328"/>
            <a:ext cx="4822190" cy="363220"/>
          </a:xfrm>
          <a:custGeom>
            <a:avLst/>
            <a:gdLst/>
            <a:ahLst/>
            <a:cxnLst/>
            <a:rect l="l" t="t" r="r" b="b"/>
            <a:pathLst>
              <a:path w="4822190" h="363220">
                <a:moveTo>
                  <a:pt x="0" y="362712"/>
                </a:moveTo>
                <a:lnTo>
                  <a:pt x="4821936" y="362712"/>
                </a:lnTo>
                <a:lnTo>
                  <a:pt x="482193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5" dirty="0"/>
              <a:t>MAJU </a:t>
            </a:r>
            <a:r>
              <a:rPr dirty="0"/>
              <a:t>KARACHI – </a:t>
            </a:r>
            <a:r>
              <a:rPr spc="-15" dirty="0"/>
              <a:t>SOFTWARE </a:t>
            </a:r>
            <a:r>
              <a:rPr spc="-5" dirty="0"/>
              <a:t>CONSTRUCTION AND</a:t>
            </a:r>
            <a:r>
              <a:rPr spc="3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10" dirty="0"/>
              <a:t>Saif </a:t>
            </a:r>
            <a:r>
              <a:rPr spc="-5" dirty="0"/>
              <a:t>ul Islam </a:t>
            </a:r>
            <a:r>
              <a:rPr dirty="0"/>
              <a:t>-</a:t>
            </a:r>
            <a:r>
              <a:rPr spc="-30" dirty="0"/>
              <a:t> </a:t>
            </a:r>
            <a:r>
              <a:rPr spc="-10" dirty="0"/>
              <a:t>2020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1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2440</Words>
  <Application>Microsoft Office PowerPoint</Application>
  <PresentationFormat>Widescreen</PresentationFormat>
  <Paragraphs>256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Calibri</vt:lpstr>
      <vt:lpstr>Calibri Light</vt:lpstr>
      <vt:lpstr>Times New Roman</vt:lpstr>
      <vt:lpstr>Wingdings</vt:lpstr>
      <vt:lpstr>Office Theme</vt:lpstr>
      <vt:lpstr>Software Construction and  Development</vt:lpstr>
      <vt:lpstr>PowerPoint Presentation</vt:lpstr>
      <vt:lpstr>Software Process Model</vt:lpstr>
      <vt:lpstr>PowerPoint Presentation</vt:lpstr>
      <vt:lpstr>Why we need so many models?</vt:lpstr>
      <vt:lpstr>Predictive Approach</vt:lpstr>
      <vt:lpstr>Adaptive Approach</vt:lpstr>
      <vt:lpstr>Incremental Approach</vt:lpstr>
      <vt:lpstr>Iterative Approach</vt:lpstr>
      <vt:lpstr>Software Process Model</vt:lpstr>
      <vt:lpstr>Waterfall Model</vt:lpstr>
      <vt:lpstr>Waterfall Model</vt:lpstr>
      <vt:lpstr>When To Use?</vt:lpstr>
      <vt:lpstr>Advantages</vt:lpstr>
      <vt:lpstr>Disadvantages</vt:lpstr>
      <vt:lpstr>V-Model</vt:lpstr>
      <vt:lpstr>V-Model</vt:lpstr>
      <vt:lpstr>Verification and Validation</vt:lpstr>
      <vt:lpstr>Verification and Validation</vt:lpstr>
      <vt:lpstr>Verification</vt:lpstr>
      <vt:lpstr>Validation</vt:lpstr>
      <vt:lpstr>When Use V-Model</vt:lpstr>
      <vt:lpstr>Advantages and Disadvantages</vt:lpstr>
      <vt:lpstr>Incremental Model</vt:lpstr>
      <vt:lpstr>Incremental Model</vt:lpstr>
      <vt:lpstr>Incremental Model (Variation)</vt:lpstr>
      <vt:lpstr>When to use ?</vt:lpstr>
      <vt:lpstr>Advantages</vt:lpstr>
      <vt:lpstr>Disadvantages</vt:lpstr>
      <vt:lpstr>Predictive or Adaptive</vt:lpstr>
      <vt:lpstr>Scenarios</vt:lpstr>
      <vt:lpstr>Scenario 1</vt:lpstr>
      <vt:lpstr>Spiral Model</vt:lpstr>
      <vt:lpstr>Spiral Model</vt:lpstr>
      <vt:lpstr>Four Phases of Spiral Model</vt:lpstr>
      <vt:lpstr>Four Phases of Spiral Model</vt:lpstr>
      <vt:lpstr>When to Use?</vt:lpstr>
      <vt:lpstr>Advantages</vt:lpstr>
      <vt:lpstr>Disadvantages</vt:lpstr>
      <vt:lpstr>Iterative Model</vt:lpstr>
      <vt:lpstr>Iterative Model</vt:lpstr>
      <vt:lpstr>When to Use?</vt:lpstr>
      <vt:lpstr>Advantages</vt:lpstr>
      <vt:lpstr>Disadvantages</vt:lpstr>
      <vt:lpstr>Scenario 2</vt:lpstr>
      <vt:lpstr>Solution?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</dc:title>
  <dc:creator>saif ul islam</dc:creator>
  <cp:lastModifiedBy>Muhammad Tauseef</cp:lastModifiedBy>
  <cp:revision>12</cp:revision>
  <dcterms:created xsi:type="dcterms:W3CDTF">2020-10-13T19:19:31Z</dcterms:created>
  <dcterms:modified xsi:type="dcterms:W3CDTF">2020-10-16T06:38:37Z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2020-07-15T00:00:00Z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2020-10-13T00:00:00Z</vt:filetime>
  </property>
</Properties>
</file>