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1" r:id="rId3"/>
    <p:sldId id="258" r:id="rId4"/>
    <p:sldId id="257" r:id="rId5"/>
    <p:sldId id="259" r:id="rId6"/>
    <p:sldId id="262" r:id="rId7"/>
    <p:sldId id="260"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700BBC9-5426-42A5-B251-91925162DE4B}" type="datetimeFigureOut">
              <a:rPr lang="en-US" smtClean="0"/>
              <a:t>10/23/2020</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6D962A3F-83BC-478F-B79B-473B99782340}" type="slidenum">
              <a:rPr lang="en-US" smtClean="0"/>
              <a:t>‹#›</a:t>
            </a:fld>
            <a:endParaRPr lang="en-US"/>
          </a:p>
        </p:txBody>
      </p:sp>
    </p:spTree>
    <p:extLst>
      <p:ext uri="{BB962C8B-B14F-4D97-AF65-F5344CB8AC3E}">
        <p14:creationId xmlns:p14="http://schemas.microsoft.com/office/powerpoint/2010/main" val="28508243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700BBC9-5426-42A5-B251-91925162DE4B}" type="datetimeFigureOut">
              <a:rPr lang="en-US" smtClean="0"/>
              <a:t>10/23/2020</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D962A3F-83BC-478F-B79B-473B99782340}" type="slidenum">
              <a:rPr lang="en-US" smtClean="0"/>
              <a:t>‹#›</a:t>
            </a:fld>
            <a:endParaRPr lang="en-US"/>
          </a:p>
        </p:txBody>
      </p:sp>
    </p:spTree>
    <p:extLst>
      <p:ext uri="{BB962C8B-B14F-4D97-AF65-F5344CB8AC3E}">
        <p14:creationId xmlns:p14="http://schemas.microsoft.com/office/powerpoint/2010/main" val="2542698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700BBC9-5426-42A5-B251-91925162DE4B}" type="datetimeFigureOut">
              <a:rPr lang="en-US" smtClean="0"/>
              <a:t>10/23/2020</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D962A3F-83BC-478F-B79B-473B99782340}"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4688578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8700BBC9-5426-42A5-B251-91925162DE4B}" type="datetimeFigureOut">
              <a:rPr lang="en-US" smtClean="0"/>
              <a:t>10/23/2020</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D962A3F-83BC-478F-B79B-473B99782340}" type="slidenum">
              <a:rPr lang="en-US" smtClean="0"/>
              <a:t>‹#›</a:t>
            </a:fld>
            <a:endParaRPr lang="en-US"/>
          </a:p>
        </p:txBody>
      </p:sp>
    </p:spTree>
    <p:extLst>
      <p:ext uri="{BB962C8B-B14F-4D97-AF65-F5344CB8AC3E}">
        <p14:creationId xmlns:p14="http://schemas.microsoft.com/office/powerpoint/2010/main" val="30769558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8700BBC9-5426-42A5-B251-91925162DE4B}" type="datetimeFigureOut">
              <a:rPr lang="en-US" smtClean="0"/>
              <a:t>10/23/2020</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D962A3F-83BC-478F-B79B-473B99782340}"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2145930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8700BBC9-5426-42A5-B251-91925162DE4B}" type="datetimeFigureOut">
              <a:rPr lang="en-US" smtClean="0"/>
              <a:t>10/23/2020</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D962A3F-83BC-478F-B79B-473B99782340}" type="slidenum">
              <a:rPr lang="en-US" smtClean="0"/>
              <a:t>‹#›</a:t>
            </a:fld>
            <a:endParaRPr lang="en-US"/>
          </a:p>
        </p:txBody>
      </p:sp>
    </p:spTree>
    <p:extLst>
      <p:ext uri="{BB962C8B-B14F-4D97-AF65-F5344CB8AC3E}">
        <p14:creationId xmlns:p14="http://schemas.microsoft.com/office/powerpoint/2010/main" val="981593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00BBC9-5426-42A5-B251-91925162DE4B}" type="datetimeFigureOut">
              <a:rPr lang="en-US" smtClean="0"/>
              <a:t>10/23/2020</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D962A3F-83BC-478F-B79B-473B99782340}" type="slidenum">
              <a:rPr lang="en-US" smtClean="0"/>
              <a:t>‹#›</a:t>
            </a:fld>
            <a:endParaRPr lang="en-US"/>
          </a:p>
        </p:txBody>
      </p:sp>
    </p:spTree>
    <p:extLst>
      <p:ext uri="{BB962C8B-B14F-4D97-AF65-F5344CB8AC3E}">
        <p14:creationId xmlns:p14="http://schemas.microsoft.com/office/powerpoint/2010/main" val="27468199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00BBC9-5426-42A5-B251-91925162DE4B}" type="datetimeFigureOut">
              <a:rPr lang="en-US" smtClean="0"/>
              <a:t>10/23/2020</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D962A3F-83BC-478F-B79B-473B99782340}" type="slidenum">
              <a:rPr lang="en-US" smtClean="0"/>
              <a:t>‹#›</a:t>
            </a:fld>
            <a:endParaRPr lang="en-US"/>
          </a:p>
        </p:txBody>
      </p:sp>
    </p:spTree>
    <p:extLst>
      <p:ext uri="{BB962C8B-B14F-4D97-AF65-F5344CB8AC3E}">
        <p14:creationId xmlns:p14="http://schemas.microsoft.com/office/powerpoint/2010/main" val="219569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00BBC9-5426-42A5-B251-91925162DE4B}" type="datetimeFigureOut">
              <a:rPr lang="en-US" smtClean="0"/>
              <a:t>10/23/2020</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D962A3F-83BC-478F-B79B-473B99782340}" type="slidenum">
              <a:rPr lang="en-US" smtClean="0"/>
              <a:t>‹#›</a:t>
            </a:fld>
            <a:endParaRPr lang="en-US"/>
          </a:p>
        </p:txBody>
      </p:sp>
    </p:spTree>
    <p:extLst>
      <p:ext uri="{BB962C8B-B14F-4D97-AF65-F5344CB8AC3E}">
        <p14:creationId xmlns:p14="http://schemas.microsoft.com/office/powerpoint/2010/main" val="30005844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700BBC9-5426-42A5-B251-91925162DE4B}" type="datetimeFigureOut">
              <a:rPr lang="en-US" smtClean="0"/>
              <a:t>10/23/2020</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D962A3F-83BC-478F-B79B-473B99782340}" type="slidenum">
              <a:rPr lang="en-US" smtClean="0"/>
              <a:t>‹#›</a:t>
            </a:fld>
            <a:endParaRPr lang="en-US"/>
          </a:p>
        </p:txBody>
      </p:sp>
    </p:spTree>
    <p:extLst>
      <p:ext uri="{BB962C8B-B14F-4D97-AF65-F5344CB8AC3E}">
        <p14:creationId xmlns:p14="http://schemas.microsoft.com/office/powerpoint/2010/main" val="26999153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700BBC9-5426-42A5-B251-91925162DE4B}" type="datetimeFigureOut">
              <a:rPr lang="en-US" smtClean="0"/>
              <a:t>10/23/2020</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6D962A3F-83BC-478F-B79B-473B99782340}" type="slidenum">
              <a:rPr lang="en-US" smtClean="0"/>
              <a:t>‹#›</a:t>
            </a:fld>
            <a:endParaRPr lang="en-US"/>
          </a:p>
        </p:txBody>
      </p:sp>
    </p:spTree>
    <p:extLst>
      <p:ext uri="{BB962C8B-B14F-4D97-AF65-F5344CB8AC3E}">
        <p14:creationId xmlns:p14="http://schemas.microsoft.com/office/powerpoint/2010/main" val="14421775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700BBC9-5426-42A5-B251-91925162DE4B}" type="datetimeFigureOut">
              <a:rPr lang="en-US" smtClean="0"/>
              <a:t>10/23/2020</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6D962A3F-83BC-478F-B79B-473B99782340}" type="slidenum">
              <a:rPr lang="en-US" smtClean="0"/>
              <a:t>‹#›</a:t>
            </a:fld>
            <a:endParaRPr lang="en-US"/>
          </a:p>
        </p:txBody>
      </p:sp>
    </p:spTree>
    <p:extLst>
      <p:ext uri="{BB962C8B-B14F-4D97-AF65-F5344CB8AC3E}">
        <p14:creationId xmlns:p14="http://schemas.microsoft.com/office/powerpoint/2010/main" val="8799472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700BBC9-5426-42A5-B251-91925162DE4B}" type="datetimeFigureOut">
              <a:rPr lang="en-US" smtClean="0"/>
              <a:t>10/23/2020</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6D962A3F-83BC-478F-B79B-473B99782340}" type="slidenum">
              <a:rPr lang="en-US" smtClean="0"/>
              <a:t>‹#›</a:t>
            </a:fld>
            <a:endParaRPr lang="en-US"/>
          </a:p>
        </p:txBody>
      </p:sp>
    </p:spTree>
    <p:extLst>
      <p:ext uri="{BB962C8B-B14F-4D97-AF65-F5344CB8AC3E}">
        <p14:creationId xmlns:p14="http://schemas.microsoft.com/office/powerpoint/2010/main" val="1041715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00BBC9-5426-42A5-B251-91925162DE4B}" type="datetimeFigureOut">
              <a:rPr lang="en-US" smtClean="0"/>
              <a:t>10/23/2020</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6D962A3F-83BC-478F-B79B-473B99782340}" type="slidenum">
              <a:rPr lang="en-US" smtClean="0"/>
              <a:t>‹#›</a:t>
            </a:fld>
            <a:endParaRPr lang="en-US"/>
          </a:p>
        </p:txBody>
      </p:sp>
    </p:spTree>
    <p:extLst>
      <p:ext uri="{BB962C8B-B14F-4D97-AF65-F5344CB8AC3E}">
        <p14:creationId xmlns:p14="http://schemas.microsoft.com/office/powerpoint/2010/main" val="22898739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8700BBC9-5426-42A5-B251-91925162DE4B}" type="datetimeFigureOut">
              <a:rPr lang="en-US" smtClean="0"/>
              <a:t>10/23/2020</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6D962A3F-83BC-478F-B79B-473B99782340}" type="slidenum">
              <a:rPr lang="en-US" smtClean="0"/>
              <a:t>‹#›</a:t>
            </a:fld>
            <a:endParaRPr lang="en-US"/>
          </a:p>
        </p:txBody>
      </p:sp>
    </p:spTree>
    <p:extLst>
      <p:ext uri="{BB962C8B-B14F-4D97-AF65-F5344CB8AC3E}">
        <p14:creationId xmlns:p14="http://schemas.microsoft.com/office/powerpoint/2010/main" val="24655203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8700BBC9-5426-42A5-B251-91925162DE4B}" type="datetimeFigureOut">
              <a:rPr lang="en-US" smtClean="0"/>
              <a:t>10/23/2020</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D962A3F-83BC-478F-B79B-473B99782340}" type="slidenum">
              <a:rPr lang="en-US" smtClean="0"/>
              <a:t>‹#›</a:t>
            </a:fld>
            <a:endParaRPr lang="en-US"/>
          </a:p>
        </p:txBody>
      </p:sp>
    </p:spTree>
    <p:extLst>
      <p:ext uri="{BB962C8B-B14F-4D97-AF65-F5344CB8AC3E}">
        <p14:creationId xmlns:p14="http://schemas.microsoft.com/office/powerpoint/2010/main" val="42295490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8700BBC9-5426-42A5-B251-91925162DE4B}" type="datetimeFigureOut">
              <a:rPr lang="en-US" smtClean="0"/>
              <a:t>10/23/2020</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6D962A3F-83BC-478F-B79B-473B99782340}" type="slidenum">
              <a:rPr lang="en-US" smtClean="0"/>
              <a:t>‹#›</a:t>
            </a:fld>
            <a:endParaRPr lang="en-US"/>
          </a:p>
        </p:txBody>
      </p:sp>
    </p:spTree>
    <p:extLst>
      <p:ext uri="{BB962C8B-B14F-4D97-AF65-F5344CB8AC3E}">
        <p14:creationId xmlns:p14="http://schemas.microsoft.com/office/powerpoint/2010/main" val="302412174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hyperlink" Target="https://www.youtube.com/watch?v=rf8Gi2RLKWQ" TargetMode="Externa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28801" y="2514600"/>
            <a:ext cx="10045336" cy="2262781"/>
          </a:xfrm>
        </p:spPr>
        <p:txBody>
          <a:bodyPr/>
          <a:lstStyle/>
          <a:p>
            <a:pPr algn="ctr"/>
            <a:r>
              <a:rPr lang="en-US" dirty="0" smtClean="0"/>
              <a:t>Agile Software Development Models</a:t>
            </a:r>
            <a:endParaRPr lang="en-US" dirty="0"/>
          </a:p>
        </p:txBody>
      </p:sp>
      <p:sp>
        <p:nvSpPr>
          <p:cNvPr id="4" name="Subtitle 3"/>
          <p:cNvSpPr>
            <a:spLocks noGrp="1"/>
          </p:cNvSpPr>
          <p:nvPr>
            <p:ph type="subTitle" idx="1"/>
          </p:nvPr>
        </p:nvSpPr>
        <p:spPr/>
        <p:txBody>
          <a:bodyPr/>
          <a:lstStyle/>
          <a:p>
            <a:endParaRPr lang="en-US"/>
          </a:p>
        </p:txBody>
      </p:sp>
    </p:spTree>
    <p:extLst>
      <p:ext uri="{BB962C8B-B14F-4D97-AF65-F5344CB8AC3E}">
        <p14:creationId xmlns:p14="http://schemas.microsoft.com/office/powerpoint/2010/main" val="27992264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a:t>
            </a:r>
            <a:endParaRPr lang="en-US" dirty="0"/>
          </a:p>
        </p:txBody>
      </p:sp>
      <p:sp>
        <p:nvSpPr>
          <p:cNvPr id="3" name="Content Placeholder 2"/>
          <p:cNvSpPr>
            <a:spLocks noGrp="1"/>
          </p:cNvSpPr>
          <p:nvPr>
            <p:ph idx="1"/>
          </p:nvPr>
        </p:nvSpPr>
        <p:spPr/>
        <p:txBody>
          <a:bodyPr/>
          <a:lstStyle/>
          <a:p>
            <a:r>
              <a:rPr lang="en-US" dirty="0" smtClean="0"/>
              <a:t>Agile is mindset rather than a process model.</a:t>
            </a:r>
          </a:p>
          <a:p>
            <a:endParaRPr lang="en-US" dirty="0"/>
          </a:p>
          <a:p>
            <a:r>
              <a:rPr lang="en-US" dirty="0" smtClean="0"/>
              <a:t>It is develop to overcome the problems in traditional models.</a:t>
            </a:r>
          </a:p>
          <a:p>
            <a:endParaRPr lang="en-US" dirty="0"/>
          </a:p>
          <a:p>
            <a:r>
              <a:rPr lang="en-US" dirty="0" smtClean="0"/>
              <a:t>It focuses on adaption of change and collaboration in teams and individuals. </a:t>
            </a:r>
            <a:endParaRPr lang="en-US" dirty="0"/>
          </a:p>
        </p:txBody>
      </p:sp>
    </p:spTree>
    <p:extLst>
      <p:ext uri="{BB962C8B-B14F-4D97-AF65-F5344CB8AC3E}">
        <p14:creationId xmlns:p14="http://schemas.microsoft.com/office/powerpoint/2010/main" val="11386856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71646" y="624110"/>
            <a:ext cx="8911687" cy="1280890"/>
          </a:xfrm>
        </p:spPr>
        <p:txBody>
          <a:bodyPr/>
          <a:lstStyle/>
          <a:p>
            <a:r>
              <a:rPr lang="en-US" dirty="0" smtClean="0"/>
              <a:t>Agile Manifesto</a:t>
            </a:r>
            <a:endParaRPr lang="en-US" dirty="0"/>
          </a:p>
        </p:txBody>
      </p:sp>
      <p:sp>
        <p:nvSpPr>
          <p:cNvPr id="3" name="Content Placeholder 2"/>
          <p:cNvSpPr>
            <a:spLocks noGrp="1"/>
          </p:cNvSpPr>
          <p:nvPr>
            <p:ph idx="1"/>
          </p:nvPr>
        </p:nvSpPr>
        <p:spPr>
          <a:xfrm>
            <a:off x="2471646" y="1904999"/>
            <a:ext cx="8915400" cy="4822371"/>
          </a:xfrm>
        </p:spPr>
        <p:txBody>
          <a:bodyPr>
            <a:normAutofit/>
          </a:bodyPr>
          <a:lstStyle/>
          <a:p>
            <a:pPr marL="0" indent="0">
              <a:buNone/>
            </a:pPr>
            <a:r>
              <a:rPr lang="en-US" dirty="0"/>
              <a:t>As industry was finding issues in traditional models, several teams and several leaders were trying different matters like Crystal, XP, Scrum. </a:t>
            </a:r>
          </a:p>
          <a:p>
            <a:pPr marL="0" indent="0">
              <a:buNone/>
            </a:pPr>
            <a:r>
              <a:rPr lang="en-US" dirty="0"/>
              <a:t>And they were getting some success. The fundamental idea behind most of this models was to reduce the learning cycle. How can we learn faster? And to increase the collaboration between the team members. </a:t>
            </a:r>
          </a:p>
          <a:p>
            <a:pPr marL="0" indent="0">
              <a:buNone/>
            </a:pPr>
            <a:r>
              <a:rPr lang="en-US" dirty="0"/>
              <a:t>So as these teams and as these leaders were finding success in their methods, they thought let's get together and find out what is it that we are doing that is making us successful? </a:t>
            </a:r>
          </a:p>
          <a:p>
            <a:pPr marL="0" indent="0">
              <a:buNone/>
            </a:pPr>
            <a:r>
              <a:rPr lang="en-US" dirty="0"/>
              <a:t>And what is it that is common? So these 17 individuals, they came together in February, 2001, in a ski resort and talked about each of their method and said what is working and what is common in all of these methods? </a:t>
            </a:r>
          </a:p>
          <a:p>
            <a:pPr marL="0" indent="0">
              <a:buNone/>
            </a:pPr>
            <a:r>
              <a:rPr lang="en-US" dirty="0"/>
              <a:t>What came out of this meeting was symbolic. The manifesto for agile software development. It consists of four values and 12 principles. As you can see, they didn't define a new model or a process, they defined a mindset, an agile mindset, that help teams build better software. </a:t>
            </a:r>
          </a:p>
          <a:p>
            <a:endParaRPr lang="en-US" dirty="0"/>
          </a:p>
        </p:txBody>
      </p:sp>
    </p:spTree>
    <p:extLst>
      <p:ext uri="{BB962C8B-B14F-4D97-AF65-F5344CB8AC3E}">
        <p14:creationId xmlns:p14="http://schemas.microsoft.com/office/powerpoint/2010/main" val="24212752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Agile Manifesto (Values)</a:t>
            </a:r>
            <a:br>
              <a:rPr lang="en-US" dirty="0" smtClean="0"/>
            </a:br>
            <a:endParaRPr lang="en-US" dirty="0"/>
          </a:p>
        </p:txBody>
      </p:sp>
      <p:sp>
        <p:nvSpPr>
          <p:cNvPr id="3" name="Content Placeholder 2"/>
          <p:cNvSpPr>
            <a:spLocks noGrp="1"/>
          </p:cNvSpPr>
          <p:nvPr>
            <p:ph idx="1"/>
          </p:nvPr>
        </p:nvSpPr>
        <p:spPr>
          <a:xfrm>
            <a:off x="2275703" y="1905000"/>
            <a:ext cx="8915400" cy="4293326"/>
          </a:xfrm>
        </p:spPr>
        <p:txBody>
          <a:bodyPr>
            <a:normAutofit/>
          </a:bodyPr>
          <a:lstStyle/>
          <a:p>
            <a:endParaRPr lang="en-US" dirty="0" smtClean="0"/>
          </a:p>
          <a:p>
            <a:r>
              <a:rPr lang="en-US" dirty="0" smtClean="0"/>
              <a:t>Individual and Interaction </a:t>
            </a:r>
            <a:r>
              <a:rPr lang="en-US" sz="2400" b="1" dirty="0" smtClean="0"/>
              <a:t>over   </a:t>
            </a:r>
            <a:r>
              <a:rPr lang="en-US" dirty="0"/>
              <a:t>P</a:t>
            </a:r>
            <a:r>
              <a:rPr lang="en-US" dirty="0" smtClean="0"/>
              <a:t>rocesses and tools</a:t>
            </a:r>
            <a:endParaRPr lang="en-US" sz="2400" b="1" dirty="0" smtClean="0"/>
          </a:p>
          <a:p>
            <a:endParaRPr lang="en-US" dirty="0"/>
          </a:p>
          <a:p>
            <a:r>
              <a:rPr lang="en-US" dirty="0" smtClean="0"/>
              <a:t>Working Software               </a:t>
            </a:r>
            <a:r>
              <a:rPr lang="en-US" sz="2400" b="1" dirty="0" smtClean="0"/>
              <a:t>over   </a:t>
            </a:r>
            <a:r>
              <a:rPr lang="en-US" dirty="0" smtClean="0"/>
              <a:t>Comprehensive documentation</a:t>
            </a:r>
          </a:p>
          <a:p>
            <a:endParaRPr lang="en-US" dirty="0"/>
          </a:p>
          <a:p>
            <a:r>
              <a:rPr lang="en-US" dirty="0" smtClean="0"/>
              <a:t>Customer Collaboration    </a:t>
            </a:r>
            <a:r>
              <a:rPr lang="en-US" sz="2400" b="1" dirty="0" smtClean="0"/>
              <a:t>over   </a:t>
            </a:r>
            <a:r>
              <a:rPr lang="en-US" dirty="0" smtClean="0"/>
              <a:t>Contract Negotiation</a:t>
            </a:r>
          </a:p>
          <a:p>
            <a:endParaRPr lang="en-US" dirty="0"/>
          </a:p>
          <a:p>
            <a:r>
              <a:rPr lang="en-US" dirty="0" smtClean="0"/>
              <a:t>Responding to change      </a:t>
            </a:r>
            <a:r>
              <a:rPr lang="en-US" sz="2400" b="1" dirty="0" smtClean="0"/>
              <a:t>over    </a:t>
            </a:r>
            <a:r>
              <a:rPr lang="en-US" dirty="0" smtClean="0"/>
              <a:t>Following a plan</a:t>
            </a:r>
            <a:endParaRPr lang="en-US" dirty="0"/>
          </a:p>
        </p:txBody>
      </p:sp>
      <p:pic>
        <p:nvPicPr>
          <p:cNvPr id="5"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37864" y="1863634"/>
            <a:ext cx="3654136" cy="1238250"/>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5751" y="2675709"/>
            <a:ext cx="4752975" cy="1371600"/>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07519" y="3523664"/>
            <a:ext cx="4314825" cy="1257300"/>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6519" y="5388973"/>
            <a:ext cx="5029200" cy="1085850"/>
          </a:xfrm>
          <a:prstGeom prst="rect">
            <a:avLst/>
          </a:prstGeom>
        </p:spPr>
      </p:pic>
      <p:sp>
        <p:nvSpPr>
          <p:cNvPr id="9" name="Rectangle 8"/>
          <p:cNvSpPr/>
          <p:nvPr/>
        </p:nvSpPr>
        <p:spPr>
          <a:xfrm>
            <a:off x="6000206" y="5778027"/>
            <a:ext cx="6096000" cy="923330"/>
          </a:xfrm>
          <a:prstGeom prst="rect">
            <a:avLst/>
          </a:prstGeom>
        </p:spPr>
        <p:txBody>
          <a:bodyPr>
            <a:spAutoFit/>
          </a:bodyPr>
          <a:lstStyle/>
          <a:p>
            <a:r>
              <a:rPr lang="en-US" dirty="0">
                <a:solidFill>
                  <a:srgbClr val="1F1F1F"/>
                </a:solidFill>
                <a:latin typeface="OpenSans"/>
              </a:rPr>
              <a:t>Please watch the following video that provides a very high level explanation of Agile Manifesto values</a:t>
            </a:r>
          </a:p>
          <a:p>
            <a:r>
              <a:rPr lang="en-US" u="sng" dirty="0">
                <a:solidFill>
                  <a:srgbClr val="428BCA"/>
                </a:solidFill>
                <a:latin typeface="OpenSans"/>
                <a:hlinkClick r:id="rId6"/>
              </a:rPr>
              <a:t>https://www.youtube.com/watch?v=rf8Gi2RLKWQ</a:t>
            </a:r>
            <a:endParaRPr lang="en-US" b="0" i="0" u="none" strike="noStrike" dirty="0">
              <a:solidFill>
                <a:srgbClr val="1F1F1F"/>
              </a:solidFill>
              <a:effectLst/>
              <a:latin typeface="OpenSans"/>
            </a:endParaRPr>
          </a:p>
        </p:txBody>
      </p:sp>
    </p:spTree>
    <p:extLst>
      <p:ext uri="{BB962C8B-B14F-4D97-AF65-F5344CB8AC3E}">
        <p14:creationId xmlns:p14="http://schemas.microsoft.com/office/powerpoint/2010/main" val="38764435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Agile Manifesto </a:t>
            </a:r>
            <a:r>
              <a:rPr lang="en-US" dirty="0" smtClean="0"/>
              <a:t>(Principle)</a:t>
            </a:r>
            <a:endParaRPr lang="en-US" dirty="0"/>
          </a:p>
        </p:txBody>
      </p:sp>
      <p:sp>
        <p:nvSpPr>
          <p:cNvPr id="8" name="Content Placeholder 7"/>
          <p:cNvSpPr>
            <a:spLocks noGrp="1"/>
          </p:cNvSpPr>
          <p:nvPr>
            <p:ph idx="1"/>
          </p:nvPr>
        </p:nvSpPr>
        <p:spPr>
          <a:xfrm>
            <a:off x="2341018" y="1598022"/>
            <a:ext cx="8915400" cy="5259977"/>
          </a:xfrm>
        </p:spPr>
        <p:txBody>
          <a:bodyPr>
            <a:normAutofit fontScale="92500"/>
          </a:bodyPr>
          <a:lstStyle/>
          <a:p>
            <a:pPr>
              <a:buFont typeface="+mj-lt"/>
              <a:buAutoNum type="arabicPeriod"/>
            </a:pPr>
            <a:r>
              <a:rPr lang="en-US" dirty="0"/>
              <a:t>Provide customer satisfaction through early and continuous software delivery</a:t>
            </a:r>
          </a:p>
          <a:p>
            <a:pPr>
              <a:buFont typeface="+mj-lt"/>
              <a:buAutoNum type="arabicPeriod"/>
            </a:pPr>
            <a:r>
              <a:rPr lang="en-US" dirty="0"/>
              <a:t>Accommodate changing requirements throughout the development process</a:t>
            </a:r>
          </a:p>
          <a:p>
            <a:pPr>
              <a:buFont typeface="+mj-lt"/>
              <a:buAutoNum type="arabicPeriod"/>
            </a:pPr>
            <a:r>
              <a:rPr lang="en-US" dirty="0"/>
              <a:t>Supply frequent delivery of working software</a:t>
            </a:r>
          </a:p>
          <a:p>
            <a:pPr>
              <a:buFont typeface="+mj-lt"/>
              <a:buAutoNum type="arabicPeriod"/>
            </a:pPr>
            <a:r>
              <a:rPr lang="en-US" dirty="0"/>
              <a:t>Collaborate between the business stakeholders and developers throughout the project</a:t>
            </a:r>
          </a:p>
          <a:p>
            <a:pPr>
              <a:buFont typeface="+mj-lt"/>
              <a:buAutoNum type="arabicPeriod"/>
            </a:pPr>
            <a:r>
              <a:rPr lang="en-US" dirty="0"/>
              <a:t>Support, trust, and motivate the people involved </a:t>
            </a:r>
          </a:p>
          <a:p>
            <a:pPr>
              <a:buFont typeface="+mj-lt"/>
              <a:buAutoNum type="arabicPeriod"/>
            </a:pPr>
            <a:r>
              <a:rPr lang="en-US" dirty="0"/>
              <a:t>Enable face-to-face interactions </a:t>
            </a:r>
          </a:p>
          <a:p>
            <a:pPr>
              <a:buFont typeface="+mj-lt"/>
              <a:buAutoNum type="arabicPeriod"/>
            </a:pPr>
            <a:r>
              <a:rPr lang="en-US" dirty="0"/>
              <a:t>Measure progress through working software</a:t>
            </a:r>
          </a:p>
          <a:p>
            <a:pPr>
              <a:buFont typeface="+mj-lt"/>
              <a:buAutoNum type="arabicPeriod"/>
            </a:pPr>
            <a:r>
              <a:rPr lang="en-US" dirty="0"/>
              <a:t>Use Agile processes to support a consistent development pace </a:t>
            </a:r>
          </a:p>
          <a:p>
            <a:pPr>
              <a:buFont typeface="+mj-lt"/>
              <a:buAutoNum type="arabicPeriod"/>
            </a:pPr>
            <a:r>
              <a:rPr lang="en-US" dirty="0"/>
              <a:t>Enhance agility through attention to technical detail and design</a:t>
            </a:r>
          </a:p>
          <a:p>
            <a:pPr>
              <a:buFont typeface="+mj-lt"/>
              <a:buAutoNum type="arabicPeriod"/>
            </a:pPr>
            <a:r>
              <a:rPr lang="en-US" dirty="0"/>
              <a:t>Keep things simple by developing just enough to get the job done for right now</a:t>
            </a:r>
          </a:p>
          <a:p>
            <a:pPr>
              <a:buFont typeface="+mj-lt"/>
              <a:buAutoNum type="arabicPeriod"/>
            </a:pPr>
            <a:r>
              <a:rPr lang="en-US" dirty="0"/>
              <a:t>Self-organize teams to encourage great architectures, requirements, and designs </a:t>
            </a:r>
          </a:p>
          <a:p>
            <a:pPr>
              <a:buFont typeface="+mj-lt"/>
              <a:buAutoNum type="arabicPeriod"/>
            </a:pPr>
            <a:r>
              <a:rPr lang="en-US" dirty="0"/>
              <a:t>Reflect regularly on how to become more effective </a:t>
            </a:r>
          </a:p>
        </p:txBody>
      </p:sp>
    </p:spTree>
    <p:extLst>
      <p:ext uri="{BB962C8B-B14F-4D97-AF65-F5344CB8AC3E}">
        <p14:creationId xmlns:p14="http://schemas.microsoft.com/office/powerpoint/2010/main" val="41052121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Frameworks</a:t>
            </a:r>
            <a:endParaRPr lang="en-US" dirty="0"/>
          </a:p>
        </p:txBody>
      </p:sp>
      <p:sp>
        <p:nvSpPr>
          <p:cNvPr id="3" name="Content Placeholder 2"/>
          <p:cNvSpPr>
            <a:spLocks noGrp="1"/>
          </p:cNvSpPr>
          <p:nvPr>
            <p:ph idx="1"/>
          </p:nvPr>
        </p:nvSpPr>
        <p:spPr/>
        <p:txBody>
          <a:bodyPr/>
          <a:lstStyle/>
          <a:p>
            <a:pPr marL="0" indent="0">
              <a:buNone/>
            </a:pPr>
            <a:r>
              <a:rPr lang="en-US" sz="2000" dirty="0" smtClean="0"/>
              <a:t>As we </a:t>
            </a:r>
            <a:r>
              <a:rPr lang="en-US" sz="2000" dirty="0"/>
              <a:t>know that Agile is a mindset. </a:t>
            </a:r>
            <a:r>
              <a:rPr lang="en-US" sz="2000" b="1" dirty="0" smtClean="0"/>
              <a:t>So </a:t>
            </a:r>
            <a:r>
              <a:rPr lang="en-US" sz="2000" b="1" dirty="0"/>
              <a:t>the question is how do you actually apply </a:t>
            </a:r>
            <a:r>
              <a:rPr lang="en-US" sz="2000" b="1" dirty="0" smtClean="0"/>
              <a:t>these </a:t>
            </a:r>
            <a:r>
              <a:rPr lang="en-US" sz="2000" b="1" dirty="0"/>
              <a:t>mindsets on a software development process</a:t>
            </a:r>
            <a:r>
              <a:rPr lang="en-US" sz="2000" b="1" dirty="0" smtClean="0"/>
              <a:t>?</a:t>
            </a:r>
          </a:p>
          <a:p>
            <a:pPr marL="0" indent="0">
              <a:buNone/>
            </a:pPr>
            <a:endParaRPr lang="en-US" sz="2000" b="1" dirty="0" smtClean="0"/>
          </a:p>
          <a:p>
            <a:pPr marL="0" indent="0">
              <a:buNone/>
            </a:pPr>
            <a:endParaRPr lang="en-US" sz="2000" b="1" dirty="0"/>
          </a:p>
          <a:p>
            <a:r>
              <a:rPr lang="en-US" dirty="0"/>
              <a:t>T</a:t>
            </a:r>
            <a:r>
              <a:rPr lang="en-US" dirty="0" smtClean="0"/>
              <a:t>here </a:t>
            </a:r>
            <a:r>
              <a:rPr lang="en-US" dirty="0"/>
              <a:t>are lots of frameworks that are available that you can </a:t>
            </a:r>
            <a:r>
              <a:rPr lang="en-US" dirty="0" smtClean="0"/>
              <a:t>use </a:t>
            </a:r>
            <a:r>
              <a:rPr lang="en-US" dirty="0"/>
              <a:t>to apply these Agile mindsets for your team or for your project. </a:t>
            </a:r>
            <a:endParaRPr lang="en-US" dirty="0" smtClean="0"/>
          </a:p>
          <a:p>
            <a:endParaRPr lang="en-US" dirty="0"/>
          </a:p>
          <a:p>
            <a:pPr marL="0" indent="0">
              <a:buNone/>
            </a:pPr>
            <a:endParaRPr lang="en-US" dirty="0" smtClean="0"/>
          </a:p>
          <a:p>
            <a:endParaRPr lang="en-US" dirty="0"/>
          </a:p>
          <a:p>
            <a:endParaRPr lang="en-US" dirty="0" smtClean="0"/>
          </a:p>
          <a:p>
            <a:endParaRPr lang="en-US" dirty="0"/>
          </a:p>
          <a:p>
            <a:endParaRPr lang="en-US" sz="2000" b="1" dirty="0" smtClean="0"/>
          </a:p>
          <a:p>
            <a:pPr marL="0" indent="0">
              <a:buNone/>
            </a:pPr>
            <a:endParaRPr lang="en-US" sz="2000" b="1" dirty="0"/>
          </a:p>
          <a:p>
            <a:pPr marL="0" indent="0">
              <a:buNone/>
            </a:pPr>
            <a:endParaRPr lang="en-US" sz="2400" dirty="0"/>
          </a:p>
          <a:p>
            <a:endParaRPr lang="en-US" dirty="0"/>
          </a:p>
        </p:txBody>
      </p:sp>
    </p:spTree>
    <p:extLst>
      <p:ext uri="{BB962C8B-B14F-4D97-AF65-F5344CB8AC3E}">
        <p14:creationId xmlns:p14="http://schemas.microsoft.com/office/powerpoint/2010/main" val="7241030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Frameworks</a:t>
            </a:r>
            <a:endParaRPr lang="en-US" dirty="0"/>
          </a:p>
        </p:txBody>
      </p:sp>
      <p:pic>
        <p:nvPicPr>
          <p:cNvPr id="27" name="Content Placeholder 2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58461" y="1807028"/>
            <a:ext cx="9746054" cy="4959531"/>
          </a:xfrm>
        </p:spPr>
      </p:pic>
    </p:spTree>
    <p:extLst>
      <p:ext uri="{BB962C8B-B14F-4D97-AF65-F5344CB8AC3E}">
        <p14:creationId xmlns:p14="http://schemas.microsoft.com/office/powerpoint/2010/main" val="36648129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Scrum</a:t>
            </a:r>
            <a:endParaRPr lang="en-US" dirty="0"/>
          </a:p>
        </p:txBody>
      </p:sp>
      <p:sp>
        <p:nvSpPr>
          <p:cNvPr id="3" name="Content Placeholder 2"/>
          <p:cNvSpPr>
            <a:spLocks noGrp="1"/>
          </p:cNvSpPr>
          <p:nvPr>
            <p:ph idx="1"/>
          </p:nvPr>
        </p:nvSpPr>
        <p:spPr/>
        <p:txBody>
          <a:bodyPr/>
          <a:lstStyle/>
          <a:p>
            <a:r>
              <a:rPr lang="en-US" dirty="0"/>
              <a:t>Scrum is by far the most popular of </a:t>
            </a:r>
            <a:r>
              <a:rPr lang="en-US" dirty="0" smtClean="0"/>
              <a:t>all available frameworks. </a:t>
            </a:r>
          </a:p>
          <a:p>
            <a:endParaRPr lang="en-US" dirty="0"/>
          </a:p>
          <a:p>
            <a:r>
              <a:rPr lang="en-US" dirty="0"/>
              <a:t>It's about 70% of the Agile teams use either Scrum or one of these variants. </a:t>
            </a:r>
            <a:endParaRPr lang="en-US" dirty="0" smtClean="0"/>
          </a:p>
          <a:p>
            <a:endParaRPr lang="en-US" dirty="0"/>
          </a:p>
          <a:p>
            <a:r>
              <a:rPr lang="en-US" dirty="0"/>
              <a:t>S</a:t>
            </a:r>
            <a:r>
              <a:rPr lang="en-US" dirty="0" smtClean="0"/>
              <a:t>ometimes </a:t>
            </a:r>
            <a:r>
              <a:rPr lang="en-US" dirty="0"/>
              <a:t>people equate Agile to Scrum which you, </a:t>
            </a:r>
            <a:r>
              <a:rPr lang="en-US" dirty="0" smtClean="0"/>
              <a:t>of </a:t>
            </a:r>
            <a:r>
              <a:rPr lang="en-US" dirty="0"/>
              <a:t>course, you can see that it's not true. </a:t>
            </a:r>
            <a:r>
              <a:rPr lang="en-US" dirty="0" smtClean="0"/>
              <a:t>There </a:t>
            </a:r>
            <a:r>
              <a:rPr lang="en-US" dirty="0"/>
              <a:t>are so many frameworks out there that you can use for your Agile implementation. </a:t>
            </a:r>
          </a:p>
          <a:p>
            <a:endParaRPr lang="en-US" dirty="0"/>
          </a:p>
        </p:txBody>
      </p:sp>
    </p:spTree>
    <p:extLst>
      <p:ext uri="{BB962C8B-B14F-4D97-AF65-F5344CB8AC3E}">
        <p14:creationId xmlns:p14="http://schemas.microsoft.com/office/powerpoint/2010/main" val="528070295"/>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289</TotalTime>
  <Words>524</Words>
  <Application>Microsoft Office PowerPoint</Application>
  <PresentationFormat>Widescreen</PresentationFormat>
  <Paragraphs>56</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Century Gothic</vt:lpstr>
      <vt:lpstr>OpenSans</vt:lpstr>
      <vt:lpstr>Wingdings 3</vt:lpstr>
      <vt:lpstr>Wisp</vt:lpstr>
      <vt:lpstr>Agile Software Development Models</vt:lpstr>
      <vt:lpstr>Agile</vt:lpstr>
      <vt:lpstr>Agile Manifesto</vt:lpstr>
      <vt:lpstr>Agile Manifesto (Values) </vt:lpstr>
      <vt:lpstr>Agile Manifesto (Principle)</vt:lpstr>
      <vt:lpstr>Agile Frameworks</vt:lpstr>
      <vt:lpstr>Agile Frameworks</vt:lpstr>
      <vt:lpstr>Scrum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Sania Yousuf</dc:creator>
  <cp:lastModifiedBy>User</cp:lastModifiedBy>
  <cp:revision>24</cp:revision>
  <dcterms:created xsi:type="dcterms:W3CDTF">2020-03-02T04:40:54Z</dcterms:created>
  <dcterms:modified xsi:type="dcterms:W3CDTF">2020-10-23T10:52:24Z</dcterms:modified>
</cp:coreProperties>
</file>