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72" r:id="rId5"/>
    <p:sldId id="260" r:id="rId6"/>
    <p:sldId id="261" r:id="rId7"/>
    <p:sldId id="262" r:id="rId8"/>
    <p:sldId id="263" r:id="rId9"/>
    <p:sldId id="274" r:id="rId10"/>
    <p:sldId id="275" r:id="rId11"/>
    <p:sldId id="276" r:id="rId12"/>
    <p:sldId id="279" r:id="rId13"/>
    <p:sldId id="280" r:id="rId14"/>
    <p:sldId id="265" r:id="rId15"/>
    <p:sldId id="277" r:id="rId16"/>
    <p:sldId id="281" r:id="rId17"/>
    <p:sldId id="282" r:id="rId18"/>
    <p:sldId id="285" r:id="rId19"/>
    <p:sldId id="286" r:id="rId20"/>
    <p:sldId id="287" r:id="rId21"/>
    <p:sldId id="288" r:id="rId22"/>
    <p:sldId id="289" r:id="rId23"/>
    <p:sldId id="290" r:id="rId24"/>
    <p:sldId id="291" r:id="rId25"/>
    <p:sldId id="292" r:id="rId26"/>
    <p:sldId id="283" r:id="rId27"/>
    <p:sldId id="284" r:id="rId28"/>
    <p:sldId id="267" r:id="rId29"/>
    <p:sldId id="270"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varScale="1">
        <p:scale>
          <a:sx n="82" d="100"/>
          <a:sy n="82"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00BBC9-5426-42A5-B251-91925162DE4B}"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85082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00BBC9-5426-42A5-B251-91925162DE4B}"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5426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00BBC9-5426-42A5-B251-91925162DE4B}"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62A3F-83BC-478F-B79B-473B9978234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8857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700BBC9-5426-42A5-B251-91925162DE4B}"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3076955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700BBC9-5426-42A5-B251-91925162DE4B}"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62A3F-83BC-478F-B79B-473B9978234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4593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700BBC9-5426-42A5-B251-91925162DE4B}"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9815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0BBC9-5426-42A5-B251-91925162DE4B}"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74681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0BBC9-5426-42A5-B251-91925162DE4B}"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19569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0BBC9-5426-42A5-B251-91925162DE4B}"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300058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00BBC9-5426-42A5-B251-91925162DE4B}"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69991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0BBC9-5426-42A5-B251-91925162DE4B}"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144217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00BBC9-5426-42A5-B251-91925162DE4B}"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87994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0BBC9-5426-42A5-B251-91925162DE4B}"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10417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0BBC9-5426-42A5-B251-91925162DE4B}"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28987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00BBC9-5426-42A5-B251-91925162DE4B}"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46552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00BBC9-5426-42A5-B251-91925162DE4B}"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422954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00BBC9-5426-42A5-B251-91925162DE4B}" type="datetimeFigureOut">
              <a:rPr lang="en-US" smtClean="0"/>
              <a:t>10/28/2020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962A3F-83BC-478F-B79B-473B99782340}" type="slidenum">
              <a:rPr lang="en-US" smtClean="0"/>
              <a:t>‹#›</a:t>
            </a:fld>
            <a:endParaRPr lang="en-US"/>
          </a:p>
        </p:txBody>
      </p:sp>
    </p:spTree>
    <p:extLst>
      <p:ext uri="{BB962C8B-B14F-4D97-AF65-F5344CB8AC3E}">
        <p14:creationId xmlns:p14="http://schemas.microsoft.com/office/powerpoint/2010/main" val="3024121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1" y="2514600"/>
            <a:ext cx="10045336" cy="2262781"/>
          </a:xfrm>
        </p:spPr>
        <p:txBody>
          <a:bodyPr/>
          <a:lstStyle/>
          <a:p>
            <a:pPr algn="ctr"/>
            <a:r>
              <a:rPr lang="en-US" dirty="0"/>
              <a:t>Software Process Improvement (SPI)</a:t>
            </a:r>
          </a:p>
        </p:txBody>
      </p:sp>
      <p:sp>
        <p:nvSpPr>
          <p:cNvPr id="3" name="Subtitle 2"/>
          <p:cNvSpPr>
            <a:spLocks noGrp="1"/>
          </p:cNvSpPr>
          <p:nvPr>
            <p:ph type="subTitle" idx="1"/>
          </p:nvPr>
        </p:nvSpPr>
        <p:spPr/>
        <p:txBody>
          <a:bodyPr/>
          <a:lstStyle/>
          <a:p>
            <a:pPr algn="r"/>
            <a:r>
              <a:rPr lang="en-US" dirty="0"/>
              <a:t>Presented By</a:t>
            </a:r>
          </a:p>
          <a:p>
            <a:pPr algn="r"/>
            <a:r>
              <a:rPr lang="en-US" dirty="0"/>
              <a:t>Ms. Sania Yousuf</a:t>
            </a:r>
          </a:p>
        </p:txBody>
      </p:sp>
    </p:spTree>
    <p:extLst>
      <p:ext uri="{BB962C8B-B14F-4D97-AF65-F5344CB8AC3E}">
        <p14:creationId xmlns:p14="http://schemas.microsoft.com/office/powerpoint/2010/main" val="279922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 Cycle </a:t>
            </a:r>
          </a:p>
        </p:txBody>
      </p:sp>
      <p:pic>
        <p:nvPicPr>
          <p:cNvPr id="4" name="Content Placeholder 3"/>
          <p:cNvPicPr>
            <a:picLocks noGrp="1" noChangeAspect="1"/>
          </p:cNvPicPr>
          <p:nvPr>
            <p:ph idx="1"/>
          </p:nvPr>
        </p:nvPicPr>
        <p:blipFill>
          <a:blip r:embed="rId2"/>
          <a:stretch>
            <a:fillRect/>
          </a:stretch>
        </p:blipFill>
        <p:spPr>
          <a:xfrm>
            <a:off x="3509963" y="2070100"/>
            <a:ext cx="4229100" cy="3552825"/>
          </a:xfrm>
          <a:prstGeom prst="rect">
            <a:avLst/>
          </a:prstGeom>
        </p:spPr>
      </p:pic>
    </p:spTree>
    <p:extLst>
      <p:ext uri="{BB962C8B-B14F-4D97-AF65-F5344CB8AC3E}">
        <p14:creationId xmlns:p14="http://schemas.microsoft.com/office/powerpoint/2010/main" val="144369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 Cycle </a:t>
            </a:r>
          </a:p>
        </p:txBody>
      </p:sp>
      <p:sp>
        <p:nvSpPr>
          <p:cNvPr id="3" name="Content Placeholder 2"/>
          <p:cNvSpPr>
            <a:spLocks noGrp="1"/>
          </p:cNvSpPr>
          <p:nvPr>
            <p:ph idx="1"/>
          </p:nvPr>
        </p:nvSpPr>
        <p:spPr/>
        <p:txBody>
          <a:bodyPr/>
          <a:lstStyle/>
          <a:p>
            <a:pPr>
              <a:buFont typeface="+mj-lt"/>
              <a:buAutoNum type="arabicPeriod"/>
            </a:pPr>
            <a:r>
              <a:rPr lang="en-US" b="1" dirty="0"/>
              <a:t>Process measurement:</a:t>
            </a:r>
            <a:r>
              <a:rPr lang="en-US" dirty="0"/>
              <a:t> Process measurement involves the measurement of current project attributes or the product. The aim is to advance the measured attributes as per the goals of the organization involved in process improvement.</a:t>
            </a:r>
          </a:p>
          <a:p>
            <a:pPr>
              <a:buFont typeface="+mj-lt"/>
              <a:buAutoNum type="arabicPeriod"/>
            </a:pPr>
            <a:r>
              <a:rPr lang="en-US" b="1" dirty="0"/>
              <a:t>Process analysis:</a:t>
            </a:r>
            <a:r>
              <a:rPr lang="en-US" dirty="0"/>
              <a:t> It involves the current process is assessed, and process weaknesses and bottlenecks are identified. Process models that describe the process are usually developed during process analysis stage.</a:t>
            </a:r>
          </a:p>
          <a:p>
            <a:pPr>
              <a:buFont typeface="+mj-lt"/>
              <a:buAutoNum type="arabicPeriod"/>
            </a:pPr>
            <a:r>
              <a:rPr lang="en-US" b="1" dirty="0"/>
              <a:t>Process change:</a:t>
            </a:r>
            <a:r>
              <a:rPr lang="en-US" dirty="0"/>
              <a:t> Changes to the process that have been identified during analysis are introduced.</a:t>
            </a:r>
          </a:p>
          <a:p>
            <a:pPr>
              <a:buFont typeface="+mj-lt"/>
              <a:buAutoNum type="arabicPeriod"/>
            </a:pPr>
            <a:endParaRPr lang="en-US" dirty="0"/>
          </a:p>
        </p:txBody>
      </p:sp>
    </p:spTree>
    <p:extLst>
      <p:ext uri="{BB962C8B-B14F-4D97-AF65-F5344CB8AC3E}">
        <p14:creationId xmlns:p14="http://schemas.microsoft.com/office/powerpoint/2010/main" val="341567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Motivator for SPI</a:t>
            </a:r>
          </a:p>
        </p:txBody>
      </p:sp>
      <p:sp>
        <p:nvSpPr>
          <p:cNvPr id="3" name="Content Placeholder 2"/>
          <p:cNvSpPr>
            <a:spLocks noGrp="1"/>
          </p:cNvSpPr>
          <p:nvPr>
            <p:ph idx="1"/>
          </p:nvPr>
        </p:nvSpPr>
        <p:spPr/>
        <p:txBody>
          <a:bodyPr>
            <a:normAutofit/>
          </a:bodyPr>
          <a:lstStyle/>
          <a:p>
            <a:pPr fontAlgn="base"/>
            <a:r>
              <a:rPr lang="en-US" dirty="0"/>
              <a:t>Standardization and Process consistency</a:t>
            </a:r>
          </a:p>
          <a:p>
            <a:pPr fontAlgn="base"/>
            <a:r>
              <a:rPr lang="en-US" dirty="0"/>
              <a:t>Cost Reduction</a:t>
            </a:r>
          </a:p>
          <a:p>
            <a:pPr fontAlgn="base"/>
            <a:r>
              <a:rPr lang="en-US" dirty="0"/>
              <a:t>Competitive Edge</a:t>
            </a:r>
          </a:p>
          <a:p>
            <a:pPr fontAlgn="base"/>
            <a:r>
              <a:rPr lang="en-US" dirty="0"/>
              <a:t>Meeting targets and reduce time to market</a:t>
            </a:r>
          </a:p>
          <a:p>
            <a:pPr fontAlgn="base"/>
            <a:r>
              <a:rPr lang="en-US" dirty="0"/>
              <a:t>Improve customers satisfaction</a:t>
            </a:r>
          </a:p>
          <a:p>
            <a:pPr fontAlgn="base"/>
            <a:r>
              <a:rPr lang="en-US" dirty="0"/>
              <a:t>Job satisfaction, Responsibilities, and Resource Management</a:t>
            </a:r>
          </a:p>
          <a:p>
            <a:pPr fontAlgn="base"/>
            <a:r>
              <a:rPr lang="en-US" dirty="0"/>
              <a:t>Automation and Autonomy</a:t>
            </a:r>
          </a:p>
          <a:p>
            <a:pPr fontAlgn="base"/>
            <a:r>
              <a:rPr lang="en-US" dirty="0"/>
              <a:t>Proven outcome</a:t>
            </a:r>
          </a:p>
        </p:txBody>
      </p:sp>
    </p:spTree>
    <p:extLst>
      <p:ext uri="{BB962C8B-B14F-4D97-AF65-F5344CB8AC3E}">
        <p14:creationId xmlns:p14="http://schemas.microsoft.com/office/powerpoint/2010/main" val="242070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De-motivators for SPI</a:t>
            </a:r>
          </a:p>
        </p:txBody>
      </p:sp>
      <p:sp>
        <p:nvSpPr>
          <p:cNvPr id="3" name="Content Placeholder 2"/>
          <p:cNvSpPr>
            <a:spLocks noGrp="1"/>
          </p:cNvSpPr>
          <p:nvPr>
            <p:ph idx="1"/>
          </p:nvPr>
        </p:nvSpPr>
        <p:spPr>
          <a:xfrm>
            <a:off x="2589212" y="2133600"/>
            <a:ext cx="8915400" cy="4222230"/>
          </a:xfrm>
        </p:spPr>
        <p:txBody>
          <a:bodyPr>
            <a:normAutofit/>
          </a:bodyPr>
          <a:lstStyle/>
          <a:p>
            <a:pPr fontAlgn="base"/>
            <a:r>
              <a:rPr lang="en-US" sz="2400" dirty="0"/>
              <a:t>Time pressure</a:t>
            </a:r>
          </a:p>
          <a:p>
            <a:pPr fontAlgn="base"/>
            <a:r>
              <a:rPr lang="en-US" sz="2400" dirty="0"/>
              <a:t>Budget Constraints</a:t>
            </a:r>
          </a:p>
          <a:p>
            <a:pPr fontAlgn="base"/>
            <a:r>
              <a:rPr lang="en-US" sz="2400" dirty="0"/>
              <a:t>Staff turnover</a:t>
            </a:r>
          </a:p>
          <a:p>
            <a:pPr fontAlgn="base"/>
            <a:r>
              <a:rPr lang="en-US" sz="2400" dirty="0"/>
              <a:t>Micro Organization</a:t>
            </a:r>
          </a:p>
          <a:p>
            <a:pPr fontAlgn="base"/>
            <a:r>
              <a:rPr lang="en-US" sz="2400" dirty="0"/>
              <a:t>Bad Experience and lack of evidence for direct benefits</a:t>
            </a:r>
          </a:p>
        </p:txBody>
      </p:sp>
    </p:spTree>
    <p:extLst>
      <p:ext uri="{BB962C8B-B14F-4D97-AF65-F5344CB8AC3E}">
        <p14:creationId xmlns:p14="http://schemas.microsoft.com/office/powerpoint/2010/main" val="57860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5" dirty="0"/>
              <a:t>Software </a:t>
            </a:r>
            <a:r>
              <a:rPr lang="en-US" spc="114" dirty="0"/>
              <a:t>Process </a:t>
            </a:r>
            <a:r>
              <a:rPr lang="en-US" spc="170" dirty="0"/>
              <a:t>Improvement  </a:t>
            </a:r>
            <a:r>
              <a:rPr lang="en-US" spc="125" dirty="0"/>
              <a:t>Models</a:t>
            </a:r>
            <a:endParaRPr lang="en-US" dirty="0"/>
          </a:p>
        </p:txBody>
      </p:sp>
      <p:sp>
        <p:nvSpPr>
          <p:cNvPr id="3" name="Content Placeholder 2"/>
          <p:cNvSpPr>
            <a:spLocks noGrp="1"/>
          </p:cNvSpPr>
          <p:nvPr>
            <p:ph idx="1"/>
          </p:nvPr>
        </p:nvSpPr>
        <p:spPr>
          <a:xfrm>
            <a:off x="2589212" y="2205445"/>
            <a:ext cx="8915400" cy="4365172"/>
          </a:xfrm>
        </p:spPr>
        <p:txBody>
          <a:bodyPr>
            <a:normAutofit/>
          </a:bodyPr>
          <a:lstStyle/>
          <a:p>
            <a:r>
              <a:rPr lang="en-US" dirty="0"/>
              <a:t>Objective: to provide a framework for applying process  management and quality improvement concepts to software  development and maintenance</a:t>
            </a:r>
          </a:p>
          <a:p>
            <a:r>
              <a:rPr lang="en-US" dirty="0"/>
              <a:t>Examples: Capability Maturity Model (CMM), AMI, SPICE,  Bootstrap, Trillium, ISO 9000-3 Standards; also PSP and TSP</a:t>
            </a:r>
          </a:p>
          <a:p>
            <a:endParaRPr lang="en-US" dirty="0"/>
          </a:p>
          <a:p>
            <a:r>
              <a:rPr lang="en-US" dirty="0"/>
              <a:t>Enabling quality improvement is a management responsibility</a:t>
            </a:r>
          </a:p>
          <a:p>
            <a:r>
              <a:rPr lang="en-US" dirty="0"/>
              <a:t>Quality improvement focuses on ﬁxing processes not people</a:t>
            </a:r>
          </a:p>
          <a:p>
            <a:r>
              <a:rPr lang="en-US" dirty="0"/>
              <a:t>Quality improvement must be measured</a:t>
            </a:r>
          </a:p>
          <a:p>
            <a:r>
              <a:rPr lang="en-US" dirty="0"/>
              <a:t>Quality improvement is a continuous process</a:t>
            </a:r>
          </a:p>
        </p:txBody>
      </p:sp>
    </p:spTree>
    <p:extLst>
      <p:ext uri="{BB962C8B-B14F-4D97-AF65-F5344CB8AC3E}">
        <p14:creationId xmlns:p14="http://schemas.microsoft.com/office/powerpoint/2010/main" val="65386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Maturity Model</a:t>
            </a:r>
          </a:p>
        </p:txBody>
      </p:sp>
      <p:sp>
        <p:nvSpPr>
          <p:cNvPr id="3" name="Content Placeholder 2"/>
          <p:cNvSpPr>
            <a:spLocks noGrp="1"/>
          </p:cNvSpPr>
          <p:nvPr>
            <p:ph idx="1"/>
          </p:nvPr>
        </p:nvSpPr>
        <p:spPr>
          <a:xfrm>
            <a:off x="2589212" y="2133599"/>
            <a:ext cx="8915400" cy="4847771"/>
          </a:xfrm>
        </p:spPr>
        <p:txBody>
          <a:bodyPr>
            <a:normAutofit/>
          </a:bodyPr>
          <a:lstStyle/>
          <a:p>
            <a:r>
              <a:rPr lang="en-US" sz="2000" dirty="0"/>
              <a:t>Capability Maturity Model is used as a benchmark to measure the maturity of an organization's software process. </a:t>
            </a:r>
          </a:p>
          <a:p>
            <a:pPr fontAlgn="base"/>
            <a:r>
              <a:rPr lang="en-US" sz="2000" dirty="0"/>
              <a:t>It is not a software process model. It is a framework which is used to analyze the approach and techniques followed by any organization to develop a software product.</a:t>
            </a:r>
          </a:p>
          <a:p>
            <a:pPr fontAlgn="base"/>
            <a:r>
              <a:rPr lang="en-US" sz="2000" dirty="0"/>
              <a:t>It also provides guidelines to further enhance the maturity of those software products.</a:t>
            </a:r>
          </a:p>
          <a:p>
            <a:pPr fontAlgn="base"/>
            <a:r>
              <a:rPr lang="en-US" sz="2000" dirty="0"/>
              <a:t>It is based on profound feedback and development practices adopted by the most successful organizations worldwide.</a:t>
            </a:r>
          </a:p>
          <a:p>
            <a:pPr fontAlgn="base"/>
            <a:r>
              <a:rPr lang="en-US" sz="2000" dirty="0"/>
              <a:t>This model describes a strategy that should be followed by moving through 5 different levels.</a:t>
            </a:r>
          </a:p>
          <a:p>
            <a:endParaRPr lang="en-US" dirty="0"/>
          </a:p>
        </p:txBody>
      </p:sp>
    </p:spTree>
    <p:extLst>
      <p:ext uri="{BB962C8B-B14F-4D97-AF65-F5344CB8AC3E}">
        <p14:creationId xmlns:p14="http://schemas.microsoft.com/office/powerpoint/2010/main" val="365430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CMM’s Five-Level Framework</a:t>
            </a:r>
          </a:p>
        </p:txBody>
      </p:sp>
      <p:pic>
        <p:nvPicPr>
          <p:cNvPr id="4" name="Content Placeholder 3"/>
          <p:cNvPicPr>
            <a:picLocks noGrp="1" noChangeAspect="1"/>
          </p:cNvPicPr>
          <p:nvPr>
            <p:ph idx="1"/>
          </p:nvPr>
        </p:nvPicPr>
        <p:blipFill>
          <a:blip r:embed="rId2"/>
          <a:stretch>
            <a:fillRect/>
          </a:stretch>
        </p:blipFill>
        <p:spPr>
          <a:xfrm>
            <a:off x="217714" y="1777785"/>
            <a:ext cx="11974286" cy="5090887"/>
          </a:xfrm>
          <a:prstGeom prst="rect">
            <a:avLst/>
          </a:prstGeom>
        </p:spPr>
      </p:pic>
    </p:spTree>
    <p:extLst>
      <p:ext uri="{BB962C8B-B14F-4D97-AF65-F5344CB8AC3E}">
        <p14:creationId xmlns:p14="http://schemas.microsoft.com/office/powerpoint/2010/main" val="373925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Process Areas (KPA’s)</a:t>
            </a:r>
            <a:endParaRPr lang="en-US" dirty="0"/>
          </a:p>
        </p:txBody>
      </p:sp>
      <p:sp>
        <p:nvSpPr>
          <p:cNvPr id="3" name="Content Placeholder 2"/>
          <p:cNvSpPr>
            <a:spLocks noGrp="1"/>
          </p:cNvSpPr>
          <p:nvPr>
            <p:ph idx="1"/>
          </p:nvPr>
        </p:nvSpPr>
        <p:spPr/>
        <p:txBody>
          <a:bodyPr/>
          <a:lstStyle/>
          <a:p>
            <a:pPr fontAlgn="base"/>
            <a:r>
              <a:rPr lang="en-US" dirty="0"/>
              <a:t>KPA’s defines the basic requirements that should be met by a software process in order to satisfy the KPA and achieve that level of maturity.</a:t>
            </a:r>
          </a:p>
          <a:p>
            <a:pPr fontAlgn="base"/>
            <a:endParaRPr lang="en-US" dirty="0"/>
          </a:p>
          <a:p>
            <a:pPr fontAlgn="base"/>
            <a:r>
              <a:rPr lang="en-US" dirty="0"/>
              <a:t>Conceptually, key process areas form the basis for management control of the software project and establish a context in which technical methods are applied, work products like models, documents, data, reports, etc. are produced, milestones are established, quality is ensured and change is properly managed.</a:t>
            </a:r>
          </a:p>
        </p:txBody>
      </p:sp>
    </p:spTree>
    <p:extLst>
      <p:ext uri="{BB962C8B-B14F-4D97-AF65-F5344CB8AC3E}">
        <p14:creationId xmlns:p14="http://schemas.microsoft.com/office/powerpoint/2010/main" val="187443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Level-1: Initial</a:t>
            </a:r>
            <a:endParaRPr lang="en-US" dirty="0"/>
          </a:p>
        </p:txBody>
      </p:sp>
      <p:sp>
        <p:nvSpPr>
          <p:cNvPr id="3" name="Content Placeholder 2"/>
          <p:cNvSpPr>
            <a:spLocks noGrp="1"/>
          </p:cNvSpPr>
          <p:nvPr>
            <p:ph idx="1"/>
          </p:nvPr>
        </p:nvSpPr>
        <p:spPr/>
        <p:txBody>
          <a:bodyPr>
            <a:normAutofit/>
          </a:bodyPr>
          <a:lstStyle/>
          <a:p>
            <a:pPr marL="0" indent="0" fontAlgn="base">
              <a:buNone/>
            </a:pPr>
            <a:endParaRPr lang="en-US" dirty="0"/>
          </a:p>
          <a:p>
            <a:pPr fontAlgn="base"/>
            <a:r>
              <a:rPr lang="en-US" dirty="0"/>
              <a:t>Processes followed are </a:t>
            </a:r>
            <a:r>
              <a:rPr lang="en-US" dirty="0" err="1"/>
              <a:t>adhoc</a:t>
            </a:r>
            <a:r>
              <a:rPr lang="en-US" dirty="0"/>
              <a:t> and immature and are not well defined.</a:t>
            </a:r>
          </a:p>
          <a:p>
            <a:pPr fontAlgn="base"/>
            <a:endParaRPr lang="en-US" dirty="0"/>
          </a:p>
          <a:p>
            <a:pPr fontAlgn="base"/>
            <a:r>
              <a:rPr lang="en-US" dirty="0"/>
              <a:t>Unstable environment for software development.</a:t>
            </a:r>
          </a:p>
          <a:p>
            <a:pPr fontAlgn="base"/>
            <a:endParaRPr lang="en-US" dirty="0"/>
          </a:p>
          <a:p>
            <a:pPr fontAlgn="base"/>
            <a:r>
              <a:rPr lang="en-US" dirty="0"/>
              <a:t>No basis for predicting product quality, time for completion, etc.</a:t>
            </a:r>
          </a:p>
        </p:txBody>
      </p:sp>
    </p:spTree>
    <p:extLst>
      <p:ext uri="{BB962C8B-B14F-4D97-AF65-F5344CB8AC3E}">
        <p14:creationId xmlns:p14="http://schemas.microsoft.com/office/powerpoint/2010/main" val="2994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KPA’s</a:t>
            </a:r>
          </a:p>
        </p:txBody>
      </p:sp>
      <p:sp>
        <p:nvSpPr>
          <p:cNvPr id="3" name="Content Placeholder 2"/>
          <p:cNvSpPr>
            <a:spLocks noGrp="1"/>
          </p:cNvSpPr>
          <p:nvPr>
            <p:ph idx="1"/>
          </p:nvPr>
        </p:nvSpPr>
        <p:spPr/>
        <p:txBody>
          <a:bodyPr>
            <a:normAutofit/>
          </a:bodyPr>
          <a:lstStyle/>
          <a:p>
            <a:pPr fontAlgn="base"/>
            <a:r>
              <a:rPr lang="en-US" sz="3600" dirty="0"/>
              <a:t>No KPA’s defined.</a:t>
            </a:r>
          </a:p>
        </p:txBody>
      </p:sp>
    </p:spTree>
    <p:extLst>
      <p:ext uri="{BB962C8B-B14F-4D97-AF65-F5344CB8AC3E}">
        <p14:creationId xmlns:p14="http://schemas.microsoft.com/office/powerpoint/2010/main" val="416433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14" dirty="0"/>
              <a:t>Process</a:t>
            </a:r>
            <a:r>
              <a:rPr lang="en-US" spc="229" dirty="0"/>
              <a:t> </a:t>
            </a:r>
            <a:r>
              <a:rPr lang="en-US" spc="120" dirty="0"/>
              <a:t>Fundamentals</a:t>
            </a:r>
            <a:endParaRPr lang="en-US" dirty="0"/>
          </a:p>
        </p:txBody>
      </p:sp>
      <p:sp>
        <p:nvSpPr>
          <p:cNvPr id="3" name="Content Placeholder 2"/>
          <p:cNvSpPr>
            <a:spLocks noGrp="1"/>
          </p:cNvSpPr>
          <p:nvPr>
            <p:ph idx="1"/>
          </p:nvPr>
        </p:nvSpPr>
        <p:spPr>
          <a:xfrm>
            <a:off x="2589212" y="1905000"/>
            <a:ext cx="8915400" cy="3777622"/>
          </a:xfrm>
        </p:spPr>
        <p:txBody>
          <a:bodyPr>
            <a:normAutofit fontScale="92500"/>
          </a:bodyPr>
          <a:lstStyle/>
          <a:p>
            <a:r>
              <a:rPr lang="en-US" sz="2800" dirty="0"/>
              <a:t>Process: The means by which people, procedures, and tools are integrated to produce a product (or an end result).</a:t>
            </a:r>
          </a:p>
          <a:p>
            <a:endParaRPr lang="en-US" sz="2800" dirty="0"/>
          </a:p>
          <a:p>
            <a:r>
              <a:rPr lang="en-US" sz="2800" dirty="0"/>
              <a:t>Software Process: The set of all tasks involved in the  production and evolution of a software product tasks are organized and sequenced tasked are performed in accordance with a procedure</a:t>
            </a:r>
          </a:p>
          <a:p>
            <a:endParaRPr lang="en-US" dirty="0"/>
          </a:p>
        </p:txBody>
      </p:sp>
    </p:spTree>
    <p:extLst>
      <p:ext uri="{BB962C8B-B14F-4D97-AF65-F5344CB8AC3E}">
        <p14:creationId xmlns:p14="http://schemas.microsoft.com/office/powerpoint/2010/main" val="594163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Level-2: Repeatable</a:t>
            </a:r>
            <a:endParaRPr lang="en-US" dirty="0"/>
          </a:p>
        </p:txBody>
      </p:sp>
      <p:sp>
        <p:nvSpPr>
          <p:cNvPr id="3" name="Content Placeholder 2"/>
          <p:cNvSpPr>
            <a:spLocks noGrp="1"/>
          </p:cNvSpPr>
          <p:nvPr>
            <p:ph idx="1"/>
          </p:nvPr>
        </p:nvSpPr>
        <p:spPr/>
        <p:txBody>
          <a:bodyPr>
            <a:normAutofit/>
          </a:bodyPr>
          <a:lstStyle/>
          <a:p>
            <a:pPr fontAlgn="base"/>
            <a:r>
              <a:rPr lang="en-US" dirty="0"/>
              <a:t>Focuses on establishing basic project management policies.</a:t>
            </a:r>
          </a:p>
          <a:p>
            <a:pPr fontAlgn="base"/>
            <a:endParaRPr lang="en-US" dirty="0"/>
          </a:p>
          <a:p>
            <a:pPr fontAlgn="base"/>
            <a:endParaRPr lang="en-US" dirty="0"/>
          </a:p>
          <a:p>
            <a:pPr fontAlgn="base"/>
            <a:r>
              <a:rPr lang="en-US" dirty="0"/>
              <a:t>Experience with earlier projects is used for managing new similar natured projects.</a:t>
            </a:r>
          </a:p>
          <a:p>
            <a:pPr marL="0" indent="0" fontAlgn="base">
              <a:buNone/>
            </a:pPr>
            <a:endParaRPr lang="en-US" dirty="0"/>
          </a:p>
        </p:txBody>
      </p:sp>
    </p:spTree>
    <p:extLst>
      <p:ext uri="{BB962C8B-B14F-4D97-AF65-F5344CB8AC3E}">
        <p14:creationId xmlns:p14="http://schemas.microsoft.com/office/powerpoint/2010/main" val="3556856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KPA’s</a:t>
            </a:r>
          </a:p>
        </p:txBody>
      </p:sp>
      <p:sp>
        <p:nvSpPr>
          <p:cNvPr id="3" name="Content Placeholder 2"/>
          <p:cNvSpPr>
            <a:spLocks noGrp="1"/>
          </p:cNvSpPr>
          <p:nvPr>
            <p:ph idx="1"/>
          </p:nvPr>
        </p:nvSpPr>
        <p:spPr>
          <a:xfrm>
            <a:off x="2473097" y="1905000"/>
            <a:ext cx="8915400" cy="4829629"/>
          </a:xfrm>
        </p:spPr>
        <p:txBody>
          <a:bodyPr>
            <a:normAutofit/>
          </a:bodyPr>
          <a:lstStyle/>
          <a:p>
            <a:pPr fontAlgn="base"/>
            <a:r>
              <a:rPr lang="en-US" dirty="0"/>
              <a:t>Project Planning- It includes defining resources required, goals, constraints, etc. for the project. It presents a detailed plan to be followed systematically for successful completion of a good quality software.</a:t>
            </a:r>
          </a:p>
          <a:p>
            <a:pPr fontAlgn="base"/>
            <a:r>
              <a:rPr lang="en-US" dirty="0"/>
              <a:t>Configuration Management- The focus is on maintaining the performance of the software product, including all its components, for the entire lifecycle.</a:t>
            </a:r>
          </a:p>
          <a:p>
            <a:pPr fontAlgn="base"/>
            <a:r>
              <a:rPr lang="en-US" dirty="0"/>
              <a:t>Requirements Management- It includes the management of customer reviews and feedback which result in some changes in the requirement set. It also consists of accommodation of those modified requirements. </a:t>
            </a:r>
          </a:p>
          <a:p>
            <a:pPr fontAlgn="base"/>
            <a:r>
              <a:rPr lang="en-US" dirty="0"/>
              <a:t>Subcontract Management- It focuses on the effective management of qualified software contractors i.e. it manages the parts of the software which are developed by third parties. </a:t>
            </a:r>
          </a:p>
          <a:p>
            <a:pPr fontAlgn="base"/>
            <a:r>
              <a:rPr lang="en-US" dirty="0"/>
              <a:t>Software Quality Assurance- It guarantees a good quality software product by following certain rules and quality standard guidelines while development.</a:t>
            </a:r>
          </a:p>
          <a:p>
            <a:pPr fontAlgn="base"/>
            <a:endParaRPr lang="en-US" dirty="0"/>
          </a:p>
        </p:txBody>
      </p:sp>
    </p:spTree>
    <p:extLst>
      <p:ext uri="{BB962C8B-B14F-4D97-AF65-F5344CB8AC3E}">
        <p14:creationId xmlns:p14="http://schemas.microsoft.com/office/powerpoint/2010/main" val="438144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Level-3: Defined</a:t>
            </a:r>
            <a:endParaRPr lang="en-US" dirty="0"/>
          </a:p>
        </p:txBody>
      </p:sp>
      <p:sp>
        <p:nvSpPr>
          <p:cNvPr id="3" name="Content Placeholder 2"/>
          <p:cNvSpPr>
            <a:spLocks noGrp="1"/>
          </p:cNvSpPr>
          <p:nvPr>
            <p:ph idx="1"/>
          </p:nvPr>
        </p:nvSpPr>
        <p:spPr/>
        <p:txBody>
          <a:bodyPr>
            <a:normAutofit/>
          </a:bodyPr>
          <a:lstStyle/>
          <a:p>
            <a:pPr fontAlgn="base"/>
            <a:r>
              <a:rPr lang="en-US" dirty="0"/>
              <a:t>At this level, documentation of the standard guidelines and procedures takes place. </a:t>
            </a:r>
          </a:p>
          <a:p>
            <a:pPr fontAlgn="base"/>
            <a:endParaRPr lang="en-US" dirty="0"/>
          </a:p>
          <a:p>
            <a:pPr marL="0" indent="0" fontAlgn="base">
              <a:buNone/>
            </a:pPr>
            <a:endParaRPr lang="en-US" dirty="0"/>
          </a:p>
          <a:p>
            <a:pPr fontAlgn="base"/>
            <a:r>
              <a:rPr lang="en-US" dirty="0"/>
              <a:t>It is a well-defined integrated set of project specific software engineering and management processes</a:t>
            </a:r>
          </a:p>
        </p:txBody>
      </p:sp>
    </p:spTree>
    <p:extLst>
      <p:ext uri="{BB962C8B-B14F-4D97-AF65-F5344CB8AC3E}">
        <p14:creationId xmlns:p14="http://schemas.microsoft.com/office/powerpoint/2010/main" val="1247632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KPA’s</a:t>
            </a:r>
          </a:p>
        </p:txBody>
      </p:sp>
      <p:sp>
        <p:nvSpPr>
          <p:cNvPr id="3" name="Content Placeholder 2"/>
          <p:cNvSpPr>
            <a:spLocks noGrp="1"/>
          </p:cNvSpPr>
          <p:nvPr>
            <p:ph idx="1"/>
          </p:nvPr>
        </p:nvSpPr>
        <p:spPr>
          <a:xfrm>
            <a:off x="2589212" y="2133599"/>
            <a:ext cx="8915400" cy="4426857"/>
          </a:xfrm>
        </p:spPr>
        <p:txBody>
          <a:bodyPr>
            <a:normAutofit/>
          </a:bodyPr>
          <a:lstStyle/>
          <a:p>
            <a:pPr fontAlgn="base"/>
            <a:r>
              <a:rPr lang="en-US" dirty="0"/>
              <a:t>Peer Reviews- In this method, defects are removed by using a number of review methods like walkthroughs, inspections, buddy checks, etc.</a:t>
            </a:r>
          </a:p>
          <a:p>
            <a:pPr fontAlgn="base"/>
            <a:r>
              <a:rPr lang="en-US" dirty="0"/>
              <a:t>Intergroup Coordination- It consists of planned interactions between different development teams to ensure efficient and proper fulfilment of customer needs.</a:t>
            </a:r>
          </a:p>
          <a:p>
            <a:pPr fontAlgn="base"/>
            <a:r>
              <a:rPr lang="en-US" dirty="0"/>
              <a:t>Organization Process Definition- It’s key focus is on the development and maintenance of the standard development processes.</a:t>
            </a:r>
          </a:p>
          <a:p>
            <a:pPr fontAlgn="base"/>
            <a:r>
              <a:rPr lang="en-US" dirty="0"/>
              <a:t>Organization Process Focus- It includes activities and practices that should be followed to improve the process capabilities of an organization.</a:t>
            </a:r>
          </a:p>
          <a:p>
            <a:pPr fontAlgn="base"/>
            <a:r>
              <a:rPr lang="en-US" dirty="0"/>
              <a:t>Training Programs- It focuses on the enhancement of knowledge and skills of the team members including the developers and ensuring an increase in work efficiency.</a:t>
            </a:r>
          </a:p>
          <a:p>
            <a:pPr fontAlgn="base"/>
            <a:endParaRPr lang="en-US" dirty="0"/>
          </a:p>
        </p:txBody>
      </p:sp>
    </p:spTree>
    <p:extLst>
      <p:ext uri="{BB962C8B-B14F-4D97-AF65-F5344CB8AC3E}">
        <p14:creationId xmlns:p14="http://schemas.microsoft.com/office/powerpoint/2010/main" val="3697906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Level-4: Managed</a:t>
            </a:r>
            <a:endParaRPr lang="en-US" dirty="0"/>
          </a:p>
        </p:txBody>
      </p:sp>
      <p:sp>
        <p:nvSpPr>
          <p:cNvPr id="3" name="Content Placeholder 2"/>
          <p:cNvSpPr>
            <a:spLocks noGrp="1"/>
          </p:cNvSpPr>
          <p:nvPr>
            <p:ph idx="1"/>
          </p:nvPr>
        </p:nvSpPr>
        <p:spPr/>
        <p:txBody>
          <a:bodyPr>
            <a:normAutofit/>
          </a:bodyPr>
          <a:lstStyle/>
          <a:p>
            <a:pPr marL="0" indent="0" fontAlgn="base">
              <a:buNone/>
            </a:pPr>
            <a:endParaRPr lang="en-US" dirty="0"/>
          </a:p>
          <a:p>
            <a:pPr fontAlgn="base"/>
            <a:r>
              <a:rPr lang="en-US" dirty="0"/>
              <a:t>At this stage, quantitative quality goals are set for the organization for software products as well as software processes.</a:t>
            </a:r>
          </a:p>
          <a:p>
            <a:pPr fontAlgn="base"/>
            <a:endParaRPr lang="en-US" dirty="0"/>
          </a:p>
          <a:p>
            <a:pPr fontAlgn="base"/>
            <a:endParaRPr lang="en-US" dirty="0"/>
          </a:p>
          <a:p>
            <a:pPr fontAlgn="base"/>
            <a:r>
              <a:rPr lang="en-US" dirty="0"/>
              <a:t>The measurements made help the organization to predict the product and process quality within some limits defined quantitatively. </a:t>
            </a:r>
          </a:p>
        </p:txBody>
      </p:sp>
    </p:spTree>
    <p:extLst>
      <p:ext uri="{BB962C8B-B14F-4D97-AF65-F5344CB8AC3E}">
        <p14:creationId xmlns:p14="http://schemas.microsoft.com/office/powerpoint/2010/main" val="2978096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KPA’s</a:t>
            </a:r>
          </a:p>
        </p:txBody>
      </p:sp>
      <p:sp>
        <p:nvSpPr>
          <p:cNvPr id="3" name="Content Placeholder 2"/>
          <p:cNvSpPr>
            <a:spLocks noGrp="1"/>
          </p:cNvSpPr>
          <p:nvPr>
            <p:ph idx="1"/>
          </p:nvPr>
        </p:nvSpPr>
        <p:spPr/>
        <p:txBody>
          <a:bodyPr/>
          <a:lstStyle/>
          <a:p>
            <a:pPr fontAlgn="base"/>
            <a:r>
              <a:rPr lang="en-US" dirty="0"/>
              <a:t>Software Quality Management- It includes the establishment of plans and strategies to develop a quantitative analysis and understanding of the product’s quality.</a:t>
            </a:r>
          </a:p>
          <a:p>
            <a:pPr fontAlgn="base"/>
            <a:endParaRPr lang="en-US" dirty="0"/>
          </a:p>
          <a:p>
            <a:pPr fontAlgn="base"/>
            <a:endParaRPr lang="en-US" dirty="0"/>
          </a:p>
          <a:p>
            <a:pPr fontAlgn="base"/>
            <a:r>
              <a:rPr lang="en-US" dirty="0"/>
              <a:t>Quantitative Management- It focuses on controlling the project performance in a quantitative manner.</a:t>
            </a:r>
          </a:p>
        </p:txBody>
      </p:sp>
    </p:spTree>
    <p:extLst>
      <p:ext uri="{BB962C8B-B14F-4D97-AF65-F5344CB8AC3E}">
        <p14:creationId xmlns:p14="http://schemas.microsoft.com/office/powerpoint/2010/main" val="2986254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Level-5: Optimizing</a:t>
            </a:r>
            <a:endParaRPr lang="en-US" dirty="0"/>
          </a:p>
        </p:txBody>
      </p:sp>
      <p:sp>
        <p:nvSpPr>
          <p:cNvPr id="3" name="Content Placeholder 2"/>
          <p:cNvSpPr>
            <a:spLocks noGrp="1"/>
          </p:cNvSpPr>
          <p:nvPr>
            <p:ph idx="1"/>
          </p:nvPr>
        </p:nvSpPr>
        <p:spPr/>
        <p:txBody>
          <a:bodyPr>
            <a:normAutofit/>
          </a:bodyPr>
          <a:lstStyle/>
          <a:p>
            <a:pPr marL="0" indent="0" fontAlgn="base">
              <a:buNone/>
            </a:pPr>
            <a:endParaRPr lang="en-US" dirty="0"/>
          </a:p>
          <a:p>
            <a:pPr fontAlgn="base"/>
            <a:r>
              <a:rPr lang="en-US" dirty="0"/>
              <a:t>This is the highest level of process maturity in CMM and focuses on continuous process improvement in the organization using quantitative feedback.</a:t>
            </a:r>
          </a:p>
          <a:p>
            <a:pPr fontAlgn="base"/>
            <a:endParaRPr lang="en-US" dirty="0"/>
          </a:p>
          <a:p>
            <a:pPr fontAlgn="base"/>
            <a:endParaRPr lang="en-US" dirty="0"/>
          </a:p>
          <a:p>
            <a:pPr fontAlgn="base"/>
            <a:r>
              <a:rPr lang="en-US" dirty="0"/>
              <a:t>Use of new tools, techniques and evaluation of software processes is done to prevent recurrence of known defects. </a:t>
            </a:r>
          </a:p>
        </p:txBody>
      </p:sp>
    </p:spTree>
    <p:extLst>
      <p:ext uri="{BB962C8B-B14F-4D97-AF65-F5344CB8AC3E}">
        <p14:creationId xmlns:p14="http://schemas.microsoft.com/office/powerpoint/2010/main" val="3845498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KPA’s</a:t>
            </a:r>
          </a:p>
        </p:txBody>
      </p:sp>
      <p:sp>
        <p:nvSpPr>
          <p:cNvPr id="3" name="Content Placeholder 2"/>
          <p:cNvSpPr>
            <a:spLocks noGrp="1"/>
          </p:cNvSpPr>
          <p:nvPr>
            <p:ph idx="1"/>
          </p:nvPr>
        </p:nvSpPr>
        <p:spPr/>
        <p:txBody>
          <a:bodyPr/>
          <a:lstStyle/>
          <a:p>
            <a:pPr fontAlgn="base"/>
            <a:r>
              <a:rPr lang="en-US" dirty="0"/>
              <a:t>Process Change Management- Its focus is on the continuous improvement of organization’s software processes to improve productivity, quality and cycle time for the software product. </a:t>
            </a:r>
          </a:p>
          <a:p>
            <a:pPr fontAlgn="base"/>
            <a:endParaRPr lang="en-US" dirty="0"/>
          </a:p>
          <a:p>
            <a:pPr fontAlgn="base"/>
            <a:r>
              <a:rPr lang="en-US" dirty="0"/>
              <a:t>Technology Change Management- It consists of identification and use of new technologies to improve product quality and decrease the product development time.</a:t>
            </a:r>
          </a:p>
          <a:p>
            <a:pPr fontAlgn="base"/>
            <a:endParaRPr lang="en-US" dirty="0"/>
          </a:p>
          <a:p>
            <a:pPr fontAlgn="base"/>
            <a:r>
              <a:rPr lang="en-US" dirty="0"/>
              <a:t>Defect Prevention- It focuses on identification of causes of defects and to prevent them from recurring in future projects by improving project defined process.</a:t>
            </a:r>
          </a:p>
        </p:txBody>
      </p:sp>
    </p:spTree>
    <p:extLst>
      <p:ext uri="{BB962C8B-B14F-4D97-AF65-F5344CB8AC3E}">
        <p14:creationId xmlns:p14="http://schemas.microsoft.com/office/powerpoint/2010/main" val="82657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70"/>
          <p:cNvSpPr txBox="1">
            <a:spLocks noGrp="1"/>
          </p:cNvSpPr>
          <p:nvPr>
            <p:ph type="title"/>
          </p:nvPr>
        </p:nvSpPr>
        <p:spPr>
          <a:xfrm>
            <a:off x="2895767" y="507403"/>
            <a:ext cx="7863253" cy="1496081"/>
          </a:xfrm>
          <a:prstGeom prst="rect">
            <a:avLst/>
          </a:prstGeom>
        </p:spPr>
        <p:txBody>
          <a:bodyPr vert="horz" wrap="square" lIns="0" tIns="11206" rIns="0" bIns="0" rtlCol="0" anchor="t">
            <a:spAutoFit/>
          </a:bodyPr>
          <a:lstStyle/>
          <a:p>
            <a:pPr marL="11206" marR="4483">
              <a:lnSpc>
                <a:spcPct val="133500"/>
              </a:lnSpc>
              <a:spcBef>
                <a:spcPts val="88"/>
              </a:spcBef>
              <a:tabLst>
                <a:tab pos="6869012" algn="l"/>
              </a:tabLst>
            </a:pPr>
            <a:r>
              <a:rPr spc="132" dirty="0"/>
              <a:t>How </a:t>
            </a:r>
            <a:r>
              <a:rPr spc="88" dirty="0"/>
              <a:t>Maturity </a:t>
            </a:r>
            <a:r>
              <a:rPr spc="106" dirty="0"/>
              <a:t>Aﬀects </a:t>
            </a:r>
            <a:r>
              <a:rPr spc="88" dirty="0"/>
              <a:t>Project  </a:t>
            </a:r>
            <a:r>
              <a:rPr spc="71" dirty="0"/>
              <a:t>Results?	</a:t>
            </a:r>
          </a:p>
        </p:txBody>
      </p:sp>
      <p:sp>
        <p:nvSpPr>
          <p:cNvPr id="71" name="object 71"/>
          <p:cNvSpPr txBox="1"/>
          <p:nvPr/>
        </p:nvSpPr>
        <p:spPr>
          <a:xfrm>
            <a:off x="2826572" y="2294859"/>
            <a:ext cx="1974028" cy="277262"/>
          </a:xfrm>
          <a:prstGeom prst="rect">
            <a:avLst/>
          </a:prstGeom>
        </p:spPr>
        <p:txBody>
          <a:bodyPr vert="horz" wrap="square" lIns="0" tIns="12326" rIns="0" bIns="0" rtlCol="0">
            <a:spAutoFit/>
          </a:bodyPr>
          <a:lstStyle/>
          <a:p>
            <a:pPr marL="314902" indent="-304256">
              <a:spcBef>
                <a:spcPts val="97"/>
              </a:spcBef>
              <a:buSzPct val="105128"/>
              <a:buFont typeface="Arial"/>
              <a:buChar char="•"/>
              <a:tabLst>
                <a:tab pos="314902" algn="l"/>
                <a:tab pos="315462" algn="l"/>
              </a:tabLst>
            </a:pPr>
            <a:r>
              <a:rPr sz="1721" b="1" spc="44" dirty="0">
                <a:latin typeface="Lato"/>
                <a:cs typeface="Lato"/>
              </a:rPr>
              <a:t>Level </a:t>
            </a:r>
            <a:r>
              <a:rPr sz="1721" b="1" spc="106" dirty="0">
                <a:latin typeface="Lato"/>
                <a:cs typeface="Lato"/>
              </a:rPr>
              <a:t>1:</a:t>
            </a:r>
            <a:r>
              <a:rPr sz="1721" b="1" spc="313" dirty="0">
                <a:latin typeface="Lato"/>
                <a:cs typeface="Lato"/>
              </a:rPr>
              <a:t> </a:t>
            </a:r>
            <a:r>
              <a:rPr sz="1721" b="1" spc="71" dirty="0">
                <a:latin typeface="Lato"/>
                <a:cs typeface="Lato"/>
              </a:rPr>
              <a:t>Initial</a:t>
            </a:r>
            <a:endParaRPr sz="1721" b="1" dirty="0">
              <a:latin typeface="Lato"/>
              <a:cs typeface="Lato"/>
            </a:endParaRPr>
          </a:p>
        </p:txBody>
      </p:sp>
      <p:sp>
        <p:nvSpPr>
          <p:cNvPr id="72" name="object 72"/>
          <p:cNvSpPr txBox="1"/>
          <p:nvPr/>
        </p:nvSpPr>
        <p:spPr>
          <a:xfrm>
            <a:off x="6109895" y="2203717"/>
            <a:ext cx="4113119" cy="542079"/>
          </a:xfrm>
          <a:prstGeom prst="rect">
            <a:avLst/>
          </a:prstGeom>
        </p:spPr>
        <p:txBody>
          <a:bodyPr vert="horz" wrap="square" lIns="0" tIns="12326" rIns="0" bIns="0" rtlCol="0">
            <a:spAutoFit/>
          </a:bodyPr>
          <a:lstStyle/>
          <a:p>
            <a:pPr marL="11206">
              <a:spcBef>
                <a:spcPts val="97"/>
              </a:spcBef>
            </a:pPr>
            <a:r>
              <a:rPr sz="1721" spc="71" dirty="0">
                <a:latin typeface="Lato"/>
                <a:cs typeface="Lato"/>
              </a:rPr>
              <a:t>Schedule </a:t>
            </a:r>
            <a:r>
              <a:rPr sz="1721" spc="110" dirty="0">
                <a:latin typeface="Lato"/>
                <a:cs typeface="Lato"/>
              </a:rPr>
              <a:t>and </a:t>
            </a:r>
            <a:r>
              <a:rPr sz="1721" spc="75" dirty="0">
                <a:latin typeface="Lato"/>
                <a:cs typeface="Lato"/>
              </a:rPr>
              <a:t>cost </a:t>
            </a:r>
            <a:r>
              <a:rPr sz="1721" spc="84" dirty="0">
                <a:latin typeface="Lato"/>
                <a:cs typeface="Lato"/>
              </a:rPr>
              <a:t>targets </a:t>
            </a:r>
            <a:r>
              <a:rPr sz="1721" spc="75" dirty="0">
                <a:latin typeface="Lato"/>
                <a:cs typeface="Lato"/>
              </a:rPr>
              <a:t>are</a:t>
            </a:r>
            <a:r>
              <a:rPr sz="1721" spc="224" dirty="0">
                <a:latin typeface="Lato"/>
                <a:cs typeface="Lato"/>
              </a:rPr>
              <a:t> </a:t>
            </a:r>
            <a:r>
              <a:rPr sz="1721" spc="62" dirty="0">
                <a:latin typeface="Lato"/>
                <a:cs typeface="Lato"/>
              </a:rPr>
              <a:t>typically</a:t>
            </a:r>
            <a:r>
              <a:rPr lang="en-US" sz="1721" spc="62" dirty="0">
                <a:latin typeface="Lato"/>
                <a:cs typeface="Lato"/>
              </a:rPr>
              <a:t> overrun.</a:t>
            </a:r>
            <a:endParaRPr sz="1721" dirty="0">
              <a:latin typeface="Lato"/>
              <a:cs typeface="Lato"/>
            </a:endParaRPr>
          </a:p>
        </p:txBody>
      </p:sp>
      <p:sp>
        <p:nvSpPr>
          <p:cNvPr id="74" name="object 74"/>
          <p:cNvSpPr txBox="1"/>
          <p:nvPr/>
        </p:nvSpPr>
        <p:spPr>
          <a:xfrm>
            <a:off x="2826571" y="3036316"/>
            <a:ext cx="138393" cy="291421"/>
          </a:xfrm>
          <a:prstGeom prst="rect">
            <a:avLst/>
          </a:prstGeom>
          <a:ln>
            <a:noFill/>
          </a:ln>
        </p:spPr>
        <p:txBody>
          <a:bodyPr vert="horz" wrap="square" lIns="0" tIns="12886" rIns="0" bIns="0" rtlCol="0">
            <a:spAutoFit/>
          </a:bodyPr>
          <a:lstStyle/>
          <a:p>
            <a:pPr marL="11206">
              <a:spcBef>
                <a:spcPts val="101"/>
              </a:spcBef>
            </a:pPr>
            <a:r>
              <a:rPr sz="1809" i="1" spc="278" dirty="0">
                <a:latin typeface="Arial"/>
                <a:cs typeface="Arial"/>
              </a:rPr>
              <a:t>•</a:t>
            </a:r>
            <a:endParaRPr sz="1809">
              <a:latin typeface="Arial"/>
              <a:cs typeface="Arial"/>
            </a:endParaRPr>
          </a:p>
        </p:txBody>
      </p:sp>
      <p:sp>
        <p:nvSpPr>
          <p:cNvPr id="75" name="object 75"/>
          <p:cNvSpPr txBox="1"/>
          <p:nvPr/>
        </p:nvSpPr>
        <p:spPr>
          <a:xfrm>
            <a:off x="3066915" y="3036480"/>
            <a:ext cx="3979344" cy="579608"/>
          </a:xfrm>
          <a:prstGeom prst="rect">
            <a:avLst/>
          </a:prstGeom>
          <a:ln w="10667">
            <a:noFill/>
          </a:ln>
        </p:spPr>
        <p:txBody>
          <a:bodyPr vert="horz" wrap="square" lIns="0" tIns="24093" rIns="0" bIns="0" rtlCol="0">
            <a:spAutoFit/>
          </a:bodyPr>
          <a:lstStyle/>
          <a:p>
            <a:pPr marL="74523">
              <a:spcBef>
                <a:spcPts val="190"/>
              </a:spcBef>
            </a:pPr>
            <a:r>
              <a:rPr sz="1721" b="1" spc="44" dirty="0">
                <a:latin typeface="Lato"/>
                <a:cs typeface="Lato"/>
              </a:rPr>
              <a:t>Level </a:t>
            </a:r>
            <a:r>
              <a:rPr sz="1721" b="1" spc="101" dirty="0">
                <a:latin typeface="Lato"/>
                <a:cs typeface="Lato"/>
              </a:rPr>
              <a:t>2: </a:t>
            </a:r>
            <a:r>
              <a:rPr sz="1721" b="1" spc="75" dirty="0">
                <a:latin typeface="Lato"/>
                <a:cs typeface="Lato"/>
              </a:rPr>
              <a:t>Managed</a:t>
            </a:r>
            <a:r>
              <a:rPr sz="1721" b="1" spc="-180" dirty="0">
                <a:latin typeface="Lato"/>
                <a:cs typeface="Lato"/>
              </a:rPr>
              <a:t> </a:t>
            </a:r>
            <a:endParaRPr lang="en-US" sz="1721" b="1" spc="-180" dirty="0">
              <a:latin typeface="Lato"/>
              <a:cs typeface="Lato"/>
            </a:endParaRPr>
          </a:p>
          <a:p>
            <a:pPr marL="74523">
              <a:spcBef>
                <a:spcPts val="190"/>
              </a:spcBef>
            </a:pPr>
            <a:r>
              <a:rPr lang="en-US" sz="1721" b="1" spc="-180" dirty="0">
                <a:latin typeface="Lato"/>
                <a:cs typeface="Lato"/>
              </a:rPr>
              <a:t>                        </a:t>
            </a:r>
            <a:r>
              <a:rPr sz="1721" b="1" spc="75" dirty="0">
                <a:latin typeface="Lato"/>
                <a:cs typeface="Lato"/>
              </a:rPr>
              <a:t>(Repeatable)</a:t>
            </a:r>
            <a:endParaRPr sz="1721" b="1" dirty="0">
              <a:latin typeface="Lato"/>
              <a:cs typeface="Lato"/>
            </a:endParaRPr>
          </a:p>
        </p:txBody>
      </p:sp>
      <p:sp>
        <p:nvSpPr>
          <p:cNvPr id="76" name="object 76"/>
          <p:cNvSpPr txBox="1"/>
          <p:nvPr/>
        </p:nvSpPr>
        <p:spPr>
          <a:xfrm>
            <a:off x="6109895" y="3024157"/>
            <a:ext cx="4796633" cy="819719"/>
          </a:xfrm>
          <a:prstGeom prst="rect">
            <a:avLst/>
          </a:prstGeom>
          <a:ln>
            <a:noFill/>
          </a:ln>
        </p:spPr>
        <p:txBody>
          <a:bodyPr vert="horz" wrap="square" lIns="0" tIns="12326" rIns="0" bIns="0" rtlCol="0">
            <a:spAutoFit/>
          </a:bodyPr>
          <a:lstStyle/>
          <a:p>
            <a:pPr marL="11206">
              <a:spcBef>
                <a:spcPts val="97"/>
              </a:spcBef>
            </a:pPr>
            <a:r>
              <a:rPr sz="1721" spc="66" dirty="0">
                <a:latin typeface="Lato"/>
                <a:cs typeface="Lato"/>
              </a:rPr>
              <a:t>Plans </a:t>
            </a:r>
            <a:r>
              <a:rPr sz="1721" spc="106" dirty="0">
                <a:latin typeface="Lato"/>
                <a:cs typeface="Lato"/>
              </a:rPr>
              <a:t>based </a:t>
            </a:r>
            <a:r>
              <a:rPr sz="1721" spc="97" dirty="0">
                <a:latin typeface="Lato"/>
                <a:cs typeface="Lato"/>
              </a:rPr>
              <a:t>on</a:t>
            </a:r>
            <a:r>
              <a:rPr sz="1721" spc="110" dirty="0">
                <a:latin typeface="Lato"/>
                <a:cs typeface="Lato"/>
              </a:rPr>
              <a:t> </a:t>
            </a:r>
            <a:r>
              <a:rPr sz="1721" spc="93" dirty="0">
                <a:latin typeface="Lato"/>
                <a:cs typeface="Lato"/>
              </a:rPr>
              <a:t>past</a:t>
            </a:r>
            <a:r>
              <a:rPr lang="en-US" sz="1721" spc="93" dirty="0">
                <a:latin typeface="Lato"/>
                <a:cs typeface="Lato"/>
              </a:rPr>
              <a:t> </a:t>
            </a:r>
            <a:r>
              <a:rPr lang="en-US" sz="1721" spc="88" dirty="0">
                <a:latin typeface="Lato"/>
                <a:cs typeface="Lato"/>
              </a:rPr>
              <a:t>performances </a:t>
            </a:r>
            <a:r>
              <a:rPr lang="en-US" sz="1721" spc="75" dirty="0">
                <a:latin typeface="Lato"/>
                <a:cs typeface="Lato"/>
              </a:rPr>
              <a:t>are </a:t>
            </a:r>
            <a:r>
              <a:rPr lang="en-US" sz="1721" spc="101" dirty="0">
                <a:latin typeface="Lato"/>
                <a:cs typeface="Lato"/>
              </a:rPr>
              <a:t>more</a:t>
            </a:r>
            <a:r>
              <a:rPr lang="en-US" sz="1721" spc="159" dirty="0">
                <a:latin typeface="Lato"/>
                <a:cs typeface="Lato"/>
              </a:rPr>
              <a:t> </a:t>
            </a:r>
            <a:r>
              <a:rPr lang="en-US" sz="1721" spc="75" dirty="0">
                <a:latin typeface="Lato"/>
                <a:cs typeface="Lato"/>
              </a:rPr>
              <a:t>realistic</a:t>
            </a:r>
            <a:endParaRPr lang="en-US" sz="1721" dirty="0">
              <a:latin typeface="Lato"/>
              <a:cs typeface="Lato"/>
            </a:endParaRPr>
          </a:p>
          <a:p>
            <a:pPr marL="11206">
              <a:spcBef>
                <a:spcPts val="97"/>
              </a:spcBef>
            </a:pPr>
            <a:endParaRPr sz="1721" dirty="0">
              <a:latin typeface="Lato"/>
              <a:cs typeface="Lato"/>
            </a:endParaRPr>
          </a:p>
        </p:txBody>
      </p:sp>
      <p:sp>
        <p:nvSpPr>
          <p:cNvPr id="78" name="object 78"/>
          <p:cNvSpPr txBox="1"/>
          <p:nvPr/>
        </p:nvSpPr>
        <p:spPr>
          <a:xfrm>
            <a:off x="2826571" y="3871379"/>
            <a:ext cx="138393" cy="291421"/>
          </a:xfrm>
          <a:prstGeom prst="rect">
            <a:avLst/>
          </a:prstGeom>
          <a:ln>
            <a:noFill/>
          </a:ln>
        </p:spPr>
        <p:txBody>
          <a:bodyPr vert="horz" wrap="square" lIns="0" tIns="12886" rIns="0" bIns="0" rtlCol="0">
            <a:spAutoFit/>
          </a:bodyPr>
          <a:lstStyle/>
          <a:p>
            <a:pPr marL="11206">
              <a:spcBef>
                <a:spcPts val="101"/>
              </a:spcBef>
            </a:pPr>
            <a:r>
              <a:rPr sz="1809" i="1" spc="278" dirty="0">
                <a:latin typeface="Arial"/>
                <a:cs typeface="Arial"/>
              </a:rPr>
              <a:t>•</a:t>
            </a:r>
            <a:endParaRPr sz="1809" dirty="0">
              <a:latin typeface="Arial"/>
              <a:cs typeface="Arial"/>
            </a:endParaRPr>
          </a:p>
        </p:txBody>
      </p:sp>
      <p:sp>
        <p:nvSpPr>
          <p:cNvPr id="79" name="object 79"/>
          <p:cNvSpPr txBox="1"/>
          <p:nvPr/>
        </p:nvSpPr>
        <p:spPr>
          <a:xfrm>
            <a:off x="3066915" y="3900121"/>
            <a:ext cx="2248461" cy="289144"/>
          </a:xfrm>
          <a:prstGeom prst="rect">
            <a:avLst/>
          </a:prstGeom>
          <a:ln w="10667">
            <a:noFill/>
          </a:ln>
        </p:spPr>
        <p:txBody>
          <a:bodyPr vert="horz" wrap="square" lIns="0" tIns="24093" rIns="0" bIns="0" rtlCol="0">
            <a:spAutoFit/>
          </a:bodyPr>
          <a:lstStyle/>
          <a:p>
            <a:pPr marL="74523">
              <a:spcBef>
                <a:spcPts val="190"/>
              </a:spcBef>
            </a:pPr>
            <a:r>
              <a:rPr sz="1721" b="1" spc="44" dirty="0">
                <a:latin typeface="Lato"/>
                <a:cs typeface="Lato"/>
              </a:rPr>
              <a:t>Level </a:t>
            </a:r>
            <a:r>
              <a:rPr sz="1721" b="1" spc="106" dirty="0">
                <a:latin typeface="Lato"/>
                <a:cs typeface="Lato"/>
              </a:rPr>
              <a:t>3:</a:t>
            </a:r>
            <a:r>
              <a:rPr sz="1721" b="1" spc="313" dirty="0">
                <a:latin typeface="Lato"/>
                <a:cs typeface="Lato"/>
              </a:rPr>
              <a:t> </a:t>
            </a:r>
            <a:r>
              <a:rPr sz="1721" b="1" spc="75" dirty="0">
                <a:latin typeface="Lato"/>
                <a:cs typeface="Lato"/>
              </a:rPr>
              <a:t>Deﬁned</a:t>
            </a:r>
            <a:endParaRPr sz="1721" b="1" dirty="0">
              <a:latin typeface="Lato"/>
              <a:cs typeface="Lato"/>
            </a:endParaRPr>
          </a:p>
        </p:txBody>
      </p:sp>
      <p:sp>
        <p:nvSpPr>
          <p:cNvPr id="80" name="object 80"/>
          <p:cNvSpPr txBox="1"/>
          <p:nvPr/>
        </p:nvSpPr>
        <p:spPr>
          <a:xfrm>
            <a:off x="6109893" y="3891342"/>
            <a:ext cx="5570019" cy="277262"/>
          </a:xfrm>
          <a:prstGeom prst="rect">
            <a:avLst/>
          </a:prstGeom>
          <a:ln>
            <a:noFill/>
          </a:ln>
        </p:spPr>
        <p:txBody>
          <a:bodyPr vert="horz" wrap="square" lIns="0" tIns="12326" rIns="0" bIns="0" rtlCol="0">
            <a:spAutoFit/>
          </a:bodyPr>
          <a:lstStyle/>
          <a:p>
            <a:pPr marL="11206">
              <a:spcBef>
                <a:spcPts val="97"/>
              </a:spcBef>
            </a:pPr>
            <a:r>
              <a:rPr sz="1721" spc="-22" dirty="0">
                <a:latin typeface="Lato"/>
                <a:cs typeface="Lato"/>
              </a:rPr>
              <a:t>With </a:t>
            </a:r>
            <a:r>
              <a:rPr sz="1721" spc="62" dirty="0">
                <a:latin typeface="Lato"/>
                <a:cs typeface="Lato"/>
              </a:rPr>
              <a:t>well-deﬁned </a:t>
            </a:r>
            <a:r>
              <a:rPr sz="1721" spc="97" dirty="0">
                <a:latin typeface="Lato"/>
                <a:cs typeface="Lato"/>
              </a:rPr>
              <a:t>processes,</a:t>
            </a:r>
            <a:r>
              <a:rPr sz="1721" spc="326" dirty="0">
                <a:latin typeface="Lato"/>
                <a:cs typeface="Lato"/>
              </a:rPr>
              <a:t> </a:t>
            </a:r>
            <a:r>
              <a:rPr sz="1721" spc="84" dirty="0">
                <a:latin typeface="Lato"/>
                <a:cs typeface="Lato"/>
              </a:rPr>
              <a:t>performance</a:t>
            </a:r>
            <a:r>
              <a:rPr lang="en-US" sz="1721" spc="84" dirty="0">
                <a:latin typeface="Lato"/>
                <a:cs typeface="Lato"/>
              </a:rPr>
              <a:t> improves</a:t>
            </a:r>
            <a:endParaRPr sz="1721" dirty="0">
              <a:latin typeface="Lato"/>
              <a:cs typeface="Lato"/>
            </a:endParaRPr>
          </a:p>
        </p:txBody>
      </p:sp>
      <p:sp>
        <p:nvSpPr>
          <p:cNvPr id="82" name="object 82"/>
          <p:cNvSpPr txBox="1"/>
          <p:nvPr/>
        </p:nvSpPr>
        <p:spPr>
          <a:xfrm>
            <a:off x="2826571" y="4545076"/>
            <a:ext cx="138393" cy="291421"/>
          </a:xfrm>
          <a:prstGeom prst="rect">
            <a:avLst/>
          </a:prstGeom>
          <a:ln>
            <a:noFill/>
          </a:ln>
        </p:spPr>
        <p:txBody>
          <a:bodyPr vert="horz" wrap="square" lIns="0" tIns="12886" rIns="0" bIns="0" rtlCol="0">
            <a:spAutoFit/>
          </a:bodyPr>
          <a:lstStyle/>
          <a:p>
            <a:pPr marL="11206">
              <a:spcBef>
                <a:spcPts val="101"/>
              </a:spcBef>
            </a:pPr>
            <a:r>
              <a:rPr sz="1809" i="1" spc="278" dirty="0">
                <a:latin typeface="Arial"/>
                <a:cs typeface="Arial"/>
              </a:rPr>
              <a:t>•</a:t>
            </a:r>
            <a:endParaRPr sz="1809">
              <a:latin typeface="Arial"/>
              <a:cs typeface="Arial"/>
            </a:endParaRPr>
          </a:p>
        </p:txBody>
      </p:sp>
      <p:sp>
        <p:nvSpPr>
          <p:cNvPr id="83" name="object 83"/>
          <p:cNvSpPr txBox="1"/>
          <p:nvPr/>
        </p:nvSpPr>
        <p:spPr>
          <a:xfrm>
            <a:off x="3051125" y="4543897"/>
            <a:ext cx="2731110" cy="580739"/>
          </a:xfrm>
          <a:prstGeom prst="rect">
            <a:avLst/>
          </a:prstGeom>
          <a:ln w="10667">
            <a:noFill/>
          </a:ln>
        </p:spPr>
        <p:txBody>
          <a:bodyPr vert="horz" wrap="square" lIns="0" tIns="25213" rIns="0" bIns="0" rtlCol="0">
            <a:spAutoFit/>
          </a:bodyPr>
          <a:lstStyle/>
          <a:p>
            <a:pPr marL="90212">
              <a:spcBef>
                <a:spcPts val="199"/>
              </a:spcBef>
              <a:tabLst>
                <a:tab pos="3661717" algn="l"/>
              </a:tabLst>
            </a:pPr>
            <a:r>
              <a:rPr sz="1721" b="1" spc="44" dirty="0">
                <a:latin typeface="Lato"/>
                <a:cs typeface="Lato"/>
              </a:rPr>
              <a:t>Level </a:t>
            </a:r>
            <a:r>
              <a:rPr sz="1721" b="1" spc="106" dirty="0">
                <a:latin typeface="Lato"/>
                <a:cs typeface="Lato"/>
              </a:rPr>
              <a:t>4:</a:t>
            </a:r>
            <a:r>
              <a:rPr sz="1721" b="1" spc="397" dirty="0">
                <a:latin typeface="Lato"/>
                <a:cs typeface="Lato"/>
              </a:rPr>
              <a:t> </a:t>
            </a:r>
            <a:r>
              <a:rPr sz="1721" b="1" spc="53" dirty="0">
                <a:latin typeface="Lato"/>
                <a:cs typeface="Lato"/>
              </a:rPr>
              <a:t>Quantitatively</a:t>
            </a:r>
            <a:r>
              <a:rPr lang="en-US" sz="1721" b="1" spc="53" dirty="0">
                <a:latin typeface="Lato"/>
                <a:cs typeface="Lato"/>
              </a:rPr>
              <a:t> </a:t>
            </a:r>
          </a:p>
          <a:p>
            <a:pPr marL="90212">
              <a:spcBef>
                <a:spcPts val="199"/>
              </a:spcBef>
              <a:tabLst>
                <a:tab pos="3661717" algn="l"/>
              </a:tabLst>
            </a:pPr>
            <a:r>
              <a:rPr lang="en-US" sz="1721" b="1" spc="53" dirty="0">
                <a:latin typeface="Lato"/>
                <a:cs typeface="Lato"/>
              </a:rPr>
              <a:t>               </a:t>
            </a:r>
            <a:r>
              <a:rPr lang="en-US" sz="1600" b="1" spc="75" dirty="0">
                <a:latin typeface="Lato"/>
                <a:cs typeface="Lato"/>
              </a:rPr>
              <a:t>Managed</a:t>
            </a:r>
            <a:endParaRPr sz="1721" b="1" dirty="0">
              <a:latin typeface="Lato"/>
              <a:cs typeface="Lato"/>
            </a:endParaRPr>
          </a:p>
        </p:txBody>
      </p:sp>
      <p:sp>
        <p:nvSpPr>
          <p:cNvPr id="84" name="object 84"/>
          <p:cNvSpPr txBox="1"/>
          <p:nvPr/>
        </p:nvSpPr>
        <p:spPr>
          <a:xfrm>
            <a:off x="2826571" y="5618151"/>
            <a:ext cx="138393" cy="291421"/>
          </a:xfrm>
          <a:prstGeom prst="rect">
            <a:avLst/>
          </a:prstGeom>
          <a:ln>
            <a:noFill/>
          </a:ln>
        </p:spPr>
        <p:txBody>
          <a:bodyPr vert="horz" wrap="square" lIns="0" tIns="12886" rIns="0" bIns="0" rtlCol="0">
            <a:spAutoFit/>
          </a:bodyPr>
          <a:lstStyle/>
          <a:p>
            <a:pPr marL="11206">
              <a:spcBef>
                <a:spcPts val="101"/>
              </a:spcBef>
            </a:pPr>
            <a:r>
              <a:rPr sz="1809" i="1" spc="278" dirty="0">
                <a:latin typeface="Arial"/>
                <a:cs typeface="Arial"/>
              </a:rPr>
              <a:t>•</a:t>
            </a:r>
            <a:endParaRPr sz="1809">
              <a:latin typeface="Arial"/>
              <a:cs typeface="Arial"/>
            </a:endParaRPr>
          </a:p>
        </p:txBody>
      </p:sp>
      <p:sp>
        <p:nvSpPr>
          <p:cNvPr id="85" name="object 85"/>
          <p:cNvSpPr txBox="1"/>
          <p:nvPr/>
        </p:nvSpPr>
        <p:spPr>
          <a:xfrm>
            <a:off x="3066916" y="5616970"/>
            <a:ext cx="2540508" cy="290275"/>
          </a:xfrm>
          <a:prstGeom prst="rect">
            <a:avLst/>
          </a:prstGeom>
          <a:ln w="10667">
            <a:noFill/>
          </a:ln>
        </p:spPr>
        <p:txBody>
          <a:bodyPr vert="horz" wrap="square" lIns="0" tIns="25213" rIns="0" bIns="0" rtlCol="0">
            <a:spAutoFit/>
          </a:bodyPr>
          <a:lstStyle/>
          <a:p>
            <a:pPr marL="74523">
              <a:spcBef>
                <a:spcPts val="199"/>
              </a:spcBef>
            </a:pPr>
            <a:r>
              <a:rPr sz="1721" b="1" spc="44" dirty="0">
                <a:latin typeface="Lato"/>
                <a:cs typeface="Lato"/>
              </a:rPr>
              <a:t>Level </a:t>
            </a:r>
            <a:r>
              <a:rPr sz="1721" b="1" spc="106" dirty="0">
                <a:latin typeface="Lato"/>
                <a:cs typeface="Lato"/>
              </a:rPr>
              <a:t>5:</a:t>
            </a:r>
            <a:r>
              <a:rPr sz="1721" b="1" spc="309" dirty="0">
                <a:latin typeface="Lato"/>
                <a:cs typeface="Lato"/>
              </a:rPr>
              <a:t> </a:t>
            </a:r>
            <a:r>
              <a:rPr sz="1721" b="1" spc="106" dirty="0">
                <a:latin typeface="Lato"/>
                <a:cs typeface="Lato"/>
              </a:rPr>
              <a:t>Optimizing</a:t>
            </a:r>
            <a:endParaRPr sz="1721" b="1" dirty="0">
              <a:latin typeface="Lato"/>
              <a:cs typeface="Lato"/>
            </a:endParaRPr>
          </a:p>
        </p:txBody>
      </p:sp>
      <p:sp>
        <p:nvSpPr>
          <p:cNvPr id="86" name="object 86"/>
          <p:cNvSpPr txBox="1"/>
          <p:nvPr/>
        </p:nvSpPr>
        <p:spPr>
          <a:xfrm>
            <a:off x="6109895" y="5637626"/>
            <a:ext cx="3845859" cy="277262"/>
          </a:xfrm>
          <a:prstGeom prst="rect">
            <a:avLst/>
          </a:prstGeom>
          <a:ln>
            <a:noFill/>
          </a:ln>
        </p:spPr>
        <p:txBody>
          <a:bodyPr vert="horz" wrap="square" lIns="0" tIns="12326" rIns="0" bIns="0" rtlCol="0">
            <a:spAutoFit/>
          </a:bodyPr>
          <a:lstStyle/>
          <a:p>
            <a:pPr marL="11206">
              <a:spcBef>
                <a:spcPts val="97"/>
              </a:spcBef>
            </a:pPr>
            <a:r>
              <a:rPr sz="1721" spc="66" dirty="0">
                <a:latin typeface="Lato"/>
                <a:cs typeface="Lato"/>
              </a:rPr>
              <a:t>Performance </a:t>
            </a:r>
            <a:r>
              <a:rPr sz="1721" spc="84" dirty="0">
                <a:latin typeface="Lato"/>
                <a:cs typeface="Lato"/>
              </a:rPr>
              <a:t>continuously</a:t>
            </a:r>
            <a:r>
              <a:rPr sz="1721" spc="172" dirty="0">
                <a:latin typeface="Lato"/>
                <a:cs typeface="Lato"/>
              </a:rPr>
              <a:t> </a:t>
            </a:r>
            <a:r>
              <a:rPr sz="1721" spc="93" dirty="0">
                <a:latin typeface="Lato"/>
                <a:cs typeface="Lato"/>
              </a:rPr>
              <a:t>improves</a:t>
            </a:r>
            <a:endParaRPr sz="1721" dirty="0">
              <a:latin typeface="Lato"/>
              <a:cs typeface="Lato"/>
            </a:endParaRPr>
          </a:p>
        </p:txBody>
      </p:sp>
      <p:sp>
        <p:nvSpPr>
          <p:cNvPr id="88" name="TextBox 87"/>
          <p:cNvSpPr txBox="1"/>
          <p:nvPr/>
        </p:nvSpPr>
        <p:spPr>
          <a:xfrm>
            <a:off x="6024229" y="4448335"/>
            <a:ext cx="5741345" cy="923330"/>
          </a:xfrm>
          <a:prstGeom prst="rect">
            <a:avLst/>
          </a:prstGeom>
          <a:noFill/>
        </p:spPr>
        <p:txBody>
          <a:bodyPr wrap="square" rtlCol="0">
            <a:spAutoFit/>
          </a:bodyPr>
          <a:lstStyle/>
          <a:p>
            <a:pPr marL="90212">
              <a:spcBef>
                <a:spcPts val="199"/>
              </a:spcBef>
              <a:tabLst>
                <a:tab pos="3661717" algn="l"/>
              </a:tabLst>
            </a:pPr>
            <a:r>
              <a:rPr lang="en-US" spc="57" dirty="0">
                <a:latin typeface="Lato"/>
                <a:cs typeface="Lato"/>
              </a:rPr>
              <a:t>Based </a:t>
            </a:r>
            <a:r>
              <a:rPr lang="en-US" spc="93" dirty="0">
                <a:latin typeface="Lato"/>
                <a:cs typeface="Lato"/>
              </a:rPr>
              <a:t>on</a:t>
            </a:r>
            <a:r>
              <a:rPr lang="en-US" spc="132" dirty="0">
                <a:latin typeface="Lato"/>
                <a:cs typeface="Lato"/>
              </a:rPr>
              <a:t> </a:t>
            </a:r>
            <a:r>
              <a:rPr lang="en-US" spc="66" dirty="0">
                <a:latin typeface="Lato"/>
                <a:cs typeface="Lato"/>
              </a:rPr>
              <a:t>quantitative</a:t>
            </a:r>
            <a:r>
              <a:rPr lang="en-US" dirty="0">
                <a:latin typeface="Lato"/>
                <a:cs typeface="Lato"/>
              </a:rPr>
              <a:t> </a:t>
            </a:r>
            <a:r>
              <a:rPr lang="en-US" spc="101" dirty="0">
                <a:latin typeface="Lato"/>
                <a:cs typeface="Lato"/>
              </a:rPr>
              <a:t>understanding </a:t>
            </a:r>
            <a:r>
              <a:rPr lang="en-US" spc="57" dirty="0">
                <a:latin typeface="Lato"/>
                <a:cs typeface="Lato"/>
              </a:rPr>
              <a:t>of </a:t>
            </a:r>
            <a:r>
              <a:rPr lang="en-US" spc="93" dirty="0">
                <a:latin typeface="Lato"/>
                <a:cs typeface="Lato"/>
              </a:rPr>
              <a:t>process </a:t>
            </a:r>
            <a:r>
              <a:rPr lang="en-US" spc="110" dirty="0">
                <a:latin typeface="Lato"/>
                <a:cs typeface="Lato"/>
              </a:rPr>
              <a:t>and </a:t>
            </a:r>
            <a:r>
              <a:rPr lang="en-US" spc="93" dirty="0">
                <a:latin typeface="Lato"/>
                <a:cs typeface="Lato"/>
              </a:rPr>
              <a:t>product, </a:t>
            </a:r>
            <a:r>
              <a:rPr lang="en-US" spc="84" dirty="0">
                <a:latin typeface="Lato"/>
                <a:cs typeface="Lato"/>
              </a:rPr>
              <a:t>performance continues </a:t>
            </a:r>
            <a:r>
              <a:rPr lang="en-US" spc="53" dirty="0">
                <a:latin typeface="Lato"/>
                <a:cs typeface="Lato"/>
              </a:rPr>
              <a:t>to</a:t>
            </a:r>
            <a:r>
              <a:rPr lang="en-US" spc="154" dirty="0">
                <a:latin typeface="Lato"/>
                <a:cs typeface="Lato"/>
              </a:rPr>
              <a:t> </a:t>
            </a:r>
            <a:r>
              <a:rPr lang="en-US" spc="88" dirty="0">
                <a:latin typeface="Lato"/>
                <a:cs typeface="Lato"/>
              </a:rPr>
              <a:t>improve</a:t>
            </a:r>
            <a:endParaRPr lang="en-US" dirty="0">
              <a:latin typeface="Lato"/>
              <a:cs typeface="Lato"/>
            </a:endParaRPr>
          </a:p>
          <a:p>
            <a:endParaRPr lang="en-US" dirty="0"/>
          </a:p>
        </p:txBody>
      </p:sp>
    </p:spTree>
    <p:extLst>
      <p:ext uri="{BB962C8B-B14F-4D97-AF65-F5344CB8AC3E}">
        <p14:creationId xmlns:p14="http://schemas.microsoft.com/office/powerpoint/2010/main" val="3299370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65" dirty="0"/>
              <a:t>Case </a:t>
            </a:r>
            <a:r>
              <a:rPr lang="en-US" spc="85" dirty="0"/>
              <a:t>Studies </a:t>
            </a:r>
            <a:r>
              <a:rPr lang="en-US" spc="114" dirty="0"/>
              <a:t>of </a:t>
            </a:r>
            <a:r>
              <a:rPr lang="en-US" spc="170" dirty="0"/>
              <a:t>Applying </a:t>
            </a:r>
            <a:r>
              <a:rPr lang="en-US" spc="90" dirty="0"/>
              <a:t>the</a:t>
            </a:r>
            <a:r>
              <a:rPr lang="en-US" spc="830" dirty="0"/>
              <a:t> </a:t>
            </a:r>
            <a:r>
              <a:rPr lang="en-US" spc="165" dirty="0"/>
              <a:t>CMM</a:t>
            </a:r>
            <a:endParaRPr lang="en-US" dirty="0"/>
          </a:p>
        </p:txBody>
      </p:sp>
      <p:sp>
        <p:nvSpPr>
          <p:cNvPr id="3" name="Content Placeholder 2"/>
          <p:cNvSpPr>
            <a:spLocks noGrp="1"/>
          </p:cNvSpPr>
          <p:nvPr>
            <p:ph idx="1"/>
          </p:nvPr>
        </p:nvSpPr>
        <p:spPr/>
        <p:txBody>
          <a:bodyPr/>
          <a:lstStyle/>
          <a:p>
            <a:r>
              <a:rPr lang="en-US" dirty="0"/>
              <a:t>Studies based on 13 organizations (</a:t>
            </a:r>
            <a:r>
              <a:rPr lang="en-US" dirty="0" err="1"/>
              <a:t>Herbsleb</a:t>
            </a:r>
            <a:r>
              <a:rPr lang="en-US" dirty="0"/>
              <a:t> et al 1995)</a:t>
            </a:r>
          </a:p>
          <a:p>
            <a:endParaRPr lang="en-US" dirty="0"/>
          </a:p>
          <a:p>
            <a:r>
              <a:rPr lang="en-US" dirty="0"/>
              <a:t>Organizations involved:</a:t>
            </a:r>
          </a:p>
          <a:p>
            <a:pPr lvl="1">
              <a:buFont typeface="Arial" panose="020B0604020202020204" pitchFamily="34" charset="0"/>
              <a:buChar char="•"/>
            </a:pPr>
            <a:r>
              <a:rPr lang="en-US" dirty="0"/>
              <a:t>DoD contractors (e.g., Hughes Aircraft)</a:t>
            </a:r>
          </a:p>
          <a:p>
            <a:pPr lvl="1">
              <a:buFont typeface="Arial" panose="020B0604020202020204" pitchFamily="34" charset="0"/>
              <a:buChar char="•"/>
            </a:pPr>
            <a:r>
              <a:rPr lang="en-US" dirty="0"/>
              <a:t>Commercial organizations (e.g., HP, AT&amp;T, Bull HN,  Schlumberger, TI)</a:t>
            </a:r>
          </a:p>
          <a:p>
            <a:pPr lvl="1">
              <a:buFont typeface="Arial" panose="020B0604020202020204" pitchFamily="34" charset="0"/>
              <a:buChar char="•"/>
            </a:pPr>
            <a:r>
              <a:rPr lang="en-US" dirty="0"/>
              <a:t>Military organizations (e.g., OC–ALC)</a:t>
            </a:r>
          </a:p>
          <a:p>
            <a:pPr lvl="1">
              <a:buFont typeface="Arial" panose="020B0604020202020204" pitchFamily="34" charset="0"/>
              <a:buChar char="•"/>
            </a:pPr>
            <a:endParaRPr lang="en-US" dirty="0"/>
          </a:p>
          <a:p>
            <a:r>
              <a:rPr lang="en-US" dirty="0"/>
              <a:t>Data collected on organizational characteristics, SPI eﬀorts,  results of SPI eﬀorts, other elements</a:t>
            </a:r>
          </a:p>
          <a:p>
            <a:endParaRPr lang="en-US" dirty="0"/>
          </a:p>
        </p:txBody>
      </p:sp>
    </p:spTree>
    <p:extLst>
      <p:ext uri="{BB962C8B-B14F-4D97-AF65-F5344CB8AC3E}">
        <p14:creationId xmlns:p14="http://schemas.microsoft.com/office/powerpoint/2010/main" val="316915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Software Process Infrastructure</a:t>
            </a:r>
            <a:endParaRPr lang="en-US" dirty="0"/>
          </a:p>
        </p:txBody>
      </p:sp>
      <p:sp>
        <p:nvSpPr>
          <p:cNvPr id="3" name="Content Placeholder 2"/>
          <p:cNvSpPr>
            <a:spLocks noGrp="1"/>
          </p:cNvSpPr>
          <p:nvPr>
            <p:ph idx="1"/>
          </p:nvPr>
        </p:nvSpPr>
        <p:spPr>
          <a:xfrm>
            <a:off x="2236515" y="1663337"/>
            <a:ext cx="8915400" cy="4724400"/>
          </a:xfrm>
        </p:spPr>
        <p:txBody>
          <a:bodyPr>
            <a:normAutofit/>
          </a:bodyPr>
          <a:lstStyle/>
          <a:p>
            <a:r>
              <a:rPr lang="en-US" dirty="0"/>
              <a:t>A software process infrastructure can provide process definitions, policies for interpreting and applying the processes, and descriptions of the procedures to be used to implement the processes. Additionally, a software process infrastructure may provide funding, tools, training, and staff members who have been assigned responsibilities for establishing and maintaining the software process infrastructure. </a:t>
            </a:r>
          </a:p>
          <a:p>
            <a:pPr marL="0" indent="0">
              <a:buNone/>
            </a:pPr>
            <a:endParaRPr lang="en-US" dirty="0"/>
          </a:p>
          <a:p>
            <a:r>
              <a:rPr lang="en-US" dirty="0"/>
              <a:t>Software process infrastructure varies, depending on the size and complexity of the organization and the projects undertaken within the organization. Small, simple organizations and projects have small, simple infrastructure needs. Large, complex organizations and projects, by necessity, have larger and more complex software process infrastructures. </a:t>
            </a:r>
          </a:p>
          <a:p>
            <a:endParaRPr lang="en-US" dirty="0"/>
          </a:p>
        </p:txBody>
      </p:sp>
    </p:spTree>
    <p:extLst>
      <p:ext uri="{BB962C8B-B14F-4D97-AF65-F5344CB8AC3E}">
        <p14:creationId xmlns:p14="http://schemas.microsoft.com/office/powerpoint/2010/main" val="4210023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5" dirty="0"/>
              <a:t>Results </a:t>
            </a:r>
            <a:r>
              <a:rPr lang="en-US" spc="114" dirty="0"/>
              <a:t>of </a:t>
            </a:r>
            <a:r>
              <a:rPr lang="en-US" spc="165" dirty="0"/>
              <a:t>Case</a:t>
            </a:r>
            <a:r>
              <a:rPr lang="en-US" spc="605" dirty="0"/>
              <a:t> </a:t>
            </a:r>
            <a:r>
              <a:rPr lang="en-US" spc="85" dirty="0"/>
              <a:t>Studies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8946208"/>
              </p:ext>
            </p:extLst>
          </p:nvPr>
        </p:nvGraphicFramePr>
        <p:xfrm>
          <a:off x="1898418" y="2401260"/>
          <a:ext cx="8566467" cy="3337560"/>
        </p:xfrm>
        <a:graphic>
          <a:graphicData uri="http://schemas.openxmlformats.org/drawingml/2006/table">
            <a:tbl>
              <a:tblPr firstRow="1" bandRow="1">
                <a:tableStyleId>{5C22544A-7EE6-4342-B048-85BDC9FD1C3A}</a:tableStyleId>
              </a:tblPr>
              <a:tblGrid>
                <a:gridCol w="4701313">
                  <a:extLst>
                    <a:ext uri="{9D8B030D-6E8A-4147-A177-3AD203B41FA5}">
                      <a16:colId xmlns:a16="http://schemas.microsoft.com/office/drawing/2014/main" val="2788900729"/>
                    </a:ext>
                  </a:extLst>
                </a:gridCol>
                <a:gridCol w="2032000">
                  <a:extLst>
                    <a:ext uri="{9D8B030D-6E8A-4147-A177-3AD203B41FA5}">
                      <a16:colId xmlns:a16="http://schemas.microsoft.com/office/drawing/2014/main" val="440146311"/>
                    </a:ext>
                  </a:extLst>
                </a:gridCol>
                <a:gridCol w="1833154">
                  <a:extLst>
                    <a:ext uri="{9D8B030D-6E8A-4147-A177-3AD203B41FA5}">
                      <a16:colId xmlns:a16="http://schemas.microsoft.com/office/drawing/2014/main" val="2429587191"/>
                    </a:ext>
                  </a:extLst>
                </a:gridCol>
              </a:tblGrid>
              <a:tr h="370840">
                <a:tc>
                  <a:txBody>
                    <a:bodyPr/>
                    <a:lstStyle/>
                    <a:p>
                      <a:pPr algn="ctr"/>
                      <a:r>
                        <a:rPr lang="en-US" dirty="0"/>
                        <a:t>Category</a:t>
                      </a:r>
                    </a:p>
                  </a:txBody>
                  <a:tcPr/>
                </a:tc>
                <a:tc>
                  <a:txBody>
                    <a:bodyPr/>
                    <a:lstStyle/>
                    <a:p>
                      <a:pPr algn="ctr"/>
                      <a:r>
                        <a:rPr lang="en-US" dirty="0"/>
                        <a:t>Range</a:t>
                      </a:r>
                    </a:p>
                  </a:txBody>
                  <a:tcPr/>
                </a:tc>
                <a:tc>
                  <a:txBody>
                    <a:bodyPr/>
                    <a:lstStyle/>
                    <a:p>
                      <a:pPr algn="ctr"/>
                      <a:r>
                        <a:rPr lang="en-US" dirty="0"/>
                        <a:t>Median</a:t>
                      </a:r>
                    </a:p>
                  </a:txBody>
                  <a:tcPr/>
                </a:tc>
                <a:extLst>
                  <a:ext uri="{0D108BD9-81ED-4DB2-BD59-A6C34878D82A}">
                    <a16:rowId xmlns:a16="http://schemas.microsoft.com/office/drawing/2014/main" val="3776265910"/>
                  </a:ext>
                </a:extLst>
              </a:tr>
              <a:tr h="370840">
                <a:tc>
                  <a:txBody>
                    <a:bodyPr/>
                    <a:lstStyle/>
                    <a:p>
                      <a:r>
                        <a:rPr lang="en-US" dirty="0"/>
                        <a:t>Total yearly cost of SPI activities  </a:t>
                      </a:r>
                    </a:p>
                  </a:txBody>
                  <a:tcPr/>
                </a:tc>
                <a:tc>
                  <a:txBody>
                    <a:bodyPr/>
                    <a:lstStyle/>
                    <a:p>
                      <a:r>
                        <a:rPr lang="en-US" dirty="0"/>
                        <a:t>$49,000–$1.2 M</a:t>
                      </a:r>
                    </a:p>
                  </a:txBody>
                  <a:tcPr/>
                </a:tc>
                <a:tc>
                  <a:txBody>
                    <a:bodyPr/>
                    <a:lstStyle/>
                    <a:p>
                      <a:r>
                        <a:rPr lang="en-US" dirty="0"/>
                        <a:t>$245,000</a:t>
                      </a:r>
                    </a:p>
                  </a:txBody>
                  <a:tcPr/>
                </a:tc>
                <a:extLst>
                  <a:ext uri="{0D108BD9-81ED-4DB2-BD59-A6C34878D82A}">
                    <a16:rowId xmlns:a16="http://schemas.microsoft.com/office/drawing/2014/main" val="521994107"/>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Years engaged in SPI</a:t>
                      </a:r>
                    </a:p>
                  </a:txBody>
                  <a:tcPr/>
                </a:tc>
                <a:tc>
                  <a:txBody>
                    <a:bodyPr/>
                    <a:lstStyle/>
                    <a:p>
                      <a:r>
                        <a:rPr lang="en-US" dirty="0"/>
                        <a:t>1–9</a:t>
                      </a:r>
                    </a:p>
                  </a:txBody>
                  <a:tcPr/>
                </a:tc>
                <a:tc>
                  <a:txBody>
                    <a:bodyPr/>
                    <a:lstStyle/>
                    <a:p>
                      <a:r>
                        <a:rPr lang="en-US" dirty="0"/>
                        <a:t>3.5</a:t>
                      </a:r>
                    </a:p>
                  </a:txBody>
                  <a:tcPr/>
                </a:tc>
                <a:extLst>
                  <a:ext uri="{0D108BD9-81ED-4DB2-BD59-A6C34878D82A}">
                    <a16:rowId xmlns:a16="http://schemas.microsoft.com/office/drawing/2014/main" val="1241037596"/>
                  </a:ext>
                </a:extLst>
              </a:tr>
              <a:tr h="370840">
                <a:tc>
                  <a:txBody>
                    <a:bodyPr/>
                    <a:lstStyle/>
                    <a:p>
                      <a:r>
                        <a:rPr lang="en-US" dirty="0"/>
                        <a:t>Cost of SPI per software engineer</a:t>
                      </a:r>
                    </a:p>
                  </a:txBody>
                  <a:tcPr/>
                </a:tc>
                <a:tc>
                  <a:txBody>
                    <a:bodyPr/>
                    <a:lstStyle/>
                    <a:p>
                      <a:r>
                        <a:rPr lang="en-US" dirty="0"/>
                        <a:t>$490–$2,004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$1,375</a:t>
                      </a:r>
                    </a:p>
                  </a:txBody>
                  <a:tcPr/>
                </a:tc>
                <a:extLst>
                  <a:ext uri="{0D108BD9-81ED-4DB2-BD59-A6C34878D82A}">
                    <a16:rowId xmlns:a16="http://schemas.microsoft.com/office/drawing/2014/main" val="147302815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Productivity gain per year</a:t>
                      </a:r>
                    </a:p>
                  </a:txBody>
                  <a:tcPr/>
                </a:tc>
                <a:tc>
                  <a:txBody>
                    <a:bodyPr/>
                    <a:lstStyle/>
                    <a:p>
                      <a:r>
                        <a:rPr lang="en-US" dirty="0"/>
                        <a:t>9%–67%</a:t>
                      </a:r>
                    </a:p>
                  </a:txBody>
                  <a:tcPr/>
                </a:tc>
                <a:tc>
                  <a:txBody>
                    <a:bodyPr/>
                    <a:lstStyle/>
                    <a:p>
                      <a:r>
                        <a:rPr lang="en-US" dirty="0"/>
                        <a:t>35%</a:t>
                      </a:r>
                    </a:p>
                  </a:txBody>
                  <a:tcPr/>
                </a:tc>
                <a:extLst>
                  <a:ext uri="{0D108BD9-81ED-4DB2-BD59-A6C34878D82A}">
                    <a16:rowId xmlns:a16="http://schemas.microsoft.com/office/drawing/2014/main" val="2197277498"/>
                  </a:ext>
                </a:extLst>
              </a:tr>
              <a:tr h="370840">
                <a:tc>
                  <a:txBody>
                    <a:bodyPr/>
                    <a:lstStyle/>
                    <a:p>
                      <a:r>
                        <a:rPr lang="en-US" dirty="0"/>
                        <a:t>Early error detection gain per year </a:t>
                      </a:r>
                    </a:p>
                  </a:txBody>
                  <a:tcPr/>
                </a:tc>
                <a:tc>
                  <a:txBody>
                    <a:bodyPr/>
                    <a:lstStyle/>
                    <a:p>
                      <a:r>
                        <a:rPr lang="en-US" dirty="0"/>
                        <a:t>6%–25%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22%</a:t>
                      </a:r>
                    </a:p>
                  </a:txBody>
                  <a:tcPr/>
                </a:tc>
                <a:extLst>
                  <a:ext uri="{0D108BD9-81ED-4DB2-BD59-A6C34878D82A}">
                    <a16:rowId xmlns:a16="http://schemas.microsoft.com/office/drawing/2014/main" val="32270043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Yearly reduction in time to market</a:t>
                      </a:r>
                    </a:p>
                  </a:txBody>
                  <a:tcPr/>
                </a:tc>
                <a:tc>
                  <a:txBody>
                    <a:bodyPr/>
                    <a:lstStyle/>
                    <a:p>
                      <a:r>
                        <a:rPr lang="en-US" dirty="0"/>
                        <a:t>15%–23%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19%</a:t>
                      </a:r>
                    </a:p>
                  </a:txBody>
                  <a:tcPr/>
                </a:tc>
                <a:extLst>
                  <a:ext uri="{0D108BD9-81ED-4DB2-BD59-A6C34878D82A}">
                    <a16:rowId xmlns:a16="http://schemas.microsoft.com/office/drawing/2014/main" val="1403036896"/>
                  </a:ext>
                </a:extLst>
              </a:tr>
              <a:tr h="370840">
                <a:tc>
                  <a:txBody>
                    <a:bodyPr/>
                    <a:lstStyle/>
                    <a:p>
                      <a:r>
                        <a:rPr lang="en-US" dirty="0"/>
                        <a:t>Yearly reduction in post-release</a:t>
                      </a:r>
                    </a:p>
                  </a:txBody>
                  <a:tcPr/>
                </a:tc>
                <a:tc>
                  <a:txBody>
                    <a:bodyPr/>
                    <a:lstStyle/>
                    <a:p>
                      <a:r>
                        <a:rPr lang="en-US" dirty="0"/>
                        <a:t>10%–94%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39%</a:t>
                      </a:r>
                    </a:p>
                  </a:txBody>
                  <a:tcPr/>
                </a:tc>
                <a:extLst>
                  <a:ext uri="{0D108BD9-81ED-4DB2-BD59-A6C34878D82A}">
                    <a16:rowId xmlns:a16="http://schemas.microsoft.com/office/drawing/2014/main" val="1499808628"/>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Return-on-investment in SPI</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4.0–8.8</a:t>
                      </a:r>
                    </a:p>
                  </a:txBody>
                  <a:tcPr/>
                </a:tc>
                <a:tc>
                  <a:txBody>
                    <a:bodyPr/>
                    <a:lstStyle/>
                    <a:p>
                      <a:r>
                        <a:rPr lang="en-US" dirty="0"/>
                        <a:t>5.0</a:t>
                      </a:r>
                    </a:p>
                  </a:txBody>
                  <a:tcPr/>
                </a:tc>
                <a:extLst>
                  <a:ext uri="{0D108BD9-81ED-4DB2-BD59-A6C34878D82A}">
                    <a16:rowId xmlns:a16="http://schemas.microsoft.com/office/drawing/2014/main" val="3068043857"/>
                  </a:ext>
                </a:extLst>
              </a:tr>
            </a:tbl>
          </a:graphicData>
        </a:graphic>
      </p:graphicFrame>
    </p:spTree>
    <p:extLst>
      <p:ext uri="{BB962C8B-B14F-4D97-AF65-F5344CB8AC3E}">
        <p14:creationId xmlns:p14="http://schemas.microsoft.com/office/powerpoint/2010/main" val="330667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Software Process Infrastructure (cont.)</a:t>
            </a:r>
            <a:endParaRPr lang="en-US" dirty="0"/>
          </a:p>
        </p:txBody>
      </p:sp>
      <p:sp>
        <p:nvSpPr>
          <p:cNvPr id="3" name="Content Placeholder 2"/>
          <p:cNvSpPr>
            <a:spLocks noGrp="1"/>
          </p:cNvSpPr>
          <p:nvPr>
            <p:ph idx="1"/>
          </p:nvPr>
        </p:nvSpPr>
        <p:spPr>
          <a:xfrm>
            <a:off x="2592925" y="1905000"/>
            <a:ext cx="8915400" cy="4403124"/>
          </a:xfrm>
        </p:spPr>
        <p:txBody>
          <a:bodyPr>
            <a:noAutofit/>
          </a:bodyPr>
          <a:lstStyle/>
          <a:p>
            <a:r>
              <a:rPr lang="en-US" dirty="0"/>
              <a:t>Systematic application of software processes and software life cycle models across an organization can provide benefits to all software work within the organization, although it requires commitment at the organizational level. </a:t>
            </a:r>
          </a:p>
          <a:p>
            <a:endParaRPr lang="en-US" dirty="0"/>
          </a:p>
          <a:p>
            <a:r>
              <a:rPr lang="en-US" dirty="0"/>
              <a:t>A common misperception is that establishing a software process infrastructure and implementing repeatable software processes will add time and cost to software development and maintenance. </a:t>
            </a:r>
          </a:p>
          <a:p>
            <a:endParaRPr lang="en-US" dirty="0"/>
          </a:p>
          <a:p>
            <a:r>
              <a:rPr lang="en-US" dirty="0"/>
              <a:t>There is a cost associated with introducing or improving a software process; however, experience has shown that implementing systematic improvement of software processes tends to result in lower cost through improved efficiency, avoidance of rework, and more reliable and affordable software. Process performance thus influences software product quality. </a:t>
            </a:r>
          </a:p>
        </p:txBody>
      </p:sp>
    </p:spTree>
    <p:extLst>
      <p:ext uri="{BB962C8B-B14F-4D97-AF65-F5344CB8AC3E}">
        <p14:creationId xmlns:p14="http://schemas.microsoft.com/office/powerpoint/2010/main" val="411714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 Principles</a:t>
            </a:r>
          </a:p>
        </p:txBody>
      </p:sp>
      <p:sp>
        <p:nvSpPr>
          <p:cNvPr id="3" name="Content Placeholder 2"/>
          <p:cNvSpPr>
            <a:spLocks noGrp="1"/>
          </p:cNvSpPr>
          <p:nvPr>
            <p:ph idx="1"/>
          </p:nvPr>
        </p:nvSpPr>
        <p:spPr/>
        <p:txBody>
          <a:bodyPr/>
          <a:lstStyle/>
          <a:p>
            <a:r>
              <a:rPr lang="en-US" dirty="0"/>
              <a:t>The quality of a product is largely determined by the quality  of the process used to build it.</a:t>
            </a:r>
          </a:p>
          <a:p>
            <a:r>
              <a:rPr lang="en-US" dirty="0"/>
              <a:t>By extension, the quality of a software product is largely determined by the quality of the software process used for developing and maintaining it.</a:t>
            </a:r>
          </a:p>
          <a:p>
            <a:r>
              <a:rPr lang="en-US" dirty="0"/>
              <a:t>To improve the quality of a software product, the process for producing it must improved.</a:t>
            </a:r>
          </a:p>
          <a:p>
            <a:pPr marL="0" indent="0">
              <a:buNone/>
            </a:pPr>
            <a:r>
              <a:rPr lang="en-US" b="1" dirty="0"/>
              <a:t>FACT: the majority of software problems or the causes of  software crisis (e.g., budget overrun, lack of quality, late  delivery) are managerial, not technical (Humphrey 1989)</a:t>
            </a:r>
          </a:p>
          <a:p>
            <a:endParaRPr lang="en-US" dirty="0"/>
          </a:p>
        </p:txBody>
      </p:sp>
    </p:spTree>
    <p:extLst>
      <p:ext uri="{BB962C8B-B14F-4D97-AF65-F5344CB8AC3E}">
        <p14:creationId xmlns:p14="http://schemas.microsoft.com/office/powerpoint/2010/main" val="100003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Software Crisis and Problems</a:t>
            </a:r>
          </a:p>
        </p:txBody>
      </p:sp>
      <p:sp>
        <p:nvSpPr>
          <p:cNvPr id="3" name="Content Placeholder 2"/>
          <p:cNvSpPr>
            <a:spLocks noGrp="1"/>
          </p:cNvSpPr>
          <p:nvPr>
            <p:ph idx="1"/>
          </p:nvPr>
        </p:nvSpPr>
        <p:spPr>
          <a:xfrm>
            <a:off x="2589212" y="2133600"/>
            <a:ext cx="8915400" cy="4332514"/>
          </a:xfrm>
        </p:spPr>
        <p:txBody>
          <a:bodyPr>
            <a:normAutofit/>
          </a:bodyPr>
          <a:lstStyle/>
          <a:p>
            <a:r>
              <a:rPr lang="en-US" dirty="0"/>
              <a:t>A review of 17 major DoD software projects revealed that  (Humphrey 1993):</a:t>
            </a:r>
          </a:p>
          <a:p>
            <a:pPr lvl="1">
              <a:buFont typeface="Arial" panose="020B0604020202020204" pitchFamily="34" charset="0"/>
              <a:buChar char="•"/>
            </a:pPr>
            <a:r>
              <a:rPr lang="en-US" dirty="0"/>
              <a:t>Average 28-month schedule was missed by 20 months</a:t>
            </a:r>
          </a:p>
          <a:p>
            <a:pPr lvl="1">
              <a:buFont typeface="Arial" panose="020B0604020202020204" pitchFamily="34" charset="0"/>
              <a:buChar char="•"/>
            </a:pPr>
            <a:r>
              <a:rPr lang="en-US" dirty="0"/>
              <a:t>One project was not delivered for 7 years</a:t>
            </a:r>
          </a:p>
          <a:p>
            <a:pPr lvl="1">
              <a:buFont typeface="Arial" panose="020B0604020202020204" pitchFamily="34" charset="0"/>
              <a:buChar char="•"/>
            </a:pPr>
            <a:r>
              <a:rPr lang="en-US" dirty="0"/>
              <a:t>No project was on time</a:t>
            </a:r>
          </a:p>
          <a:p>
            <a:r>
              <a:rPr lang="en-US" dirty="0"/>
              <a:t>Nine DoD contracts totaling $6.8 million</a:t>
            </a:r>
          </a:p>
          <a:p>
            <a:pPr lvl="1">
              <a:buFont typeface="Arial" panose="020B0604020202020204" pitchFamily="34" charset="0"/>
              <a:buChar char="•"/>
            </a:pPr>
            <a:r>
              <a:rPr lang="en-US" dirty="0"/>
              <a:t>47% software delivered but never used</a:t>
            </a:r>
          </a:p>
          <a:p>
            <a:pPr lvl="1">
              <a:buFont typeface="Arial" panose="020B0604020202020204" pitchFamily="34" charset="0"/>
              <a:buChar char="•"/>
            </a:pPr>
            <a:r>
              <a:rPr lang="en-US" dirty="0"/>
              <a:t>29.7% software paid for but never delivered</a:t>
            </a:r>
          </a:p>
          <a:p>
            <a:pPr lvl="1">
              <a:buFont typeface="Arial" panose="020B0604020202020204" pitchFamily="34" charset="0"/>
              <a:buChar char="•"/>
            </a:pPr>
            <a:r>
              <a:rPr lang="en-US" dirty="0"/>
              <a:t>19% software used but later reworked or abandoned</a:t>
            </a:r>
          </a:p>
          <a:p>
            <a:pPr lvl="1">
              <a:buFont typeface="Arial" panose="020B0604020202020204" pitchFamily="34" charset="0"/>
              <a:buChar char="•"/>
            </a:pPr>
            <a:r>
              <a:rPr lang="en-US" dirty="0"/>
              <a:t>≈ 3% software could be used after changes</a:t>
            </a:r>
          </a:p>
          <a:p>
            <a:pPr lvl="1">
              <a:buFont typeface="Arial" panose="020B0604020202020204" pitchFamily="34" charset="0"/>
              <a:buChar char="•"/>
            </a:pPr>
            <a:r>
              <a:rPr lang="en-US" dirty="0"/>
              <a:t>≈ 2% software could be used as delivered</a:t>
            </a:r>
          </a:p>
          <a:p>
            <a:pPr lvl="1"/>
            <a:endParaRPr lang="en-US" dirty="0"/>
          </a:p>
        </p:txBody>
      </p:sp>
    </p:spTree>
    <p:extLst>
      <p:ext uri="{BB962C8B-B14F-4D97-AF65-F5344CB8AC3E}">
        <p14:creationId xmlns:p14="http://schemas.microsoft.com/office/powerpoint/2010/main" val="253801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Software Crisis and  Problems (continued)</a:t>
            </a:r>
          </a:p>
        </p:txBody>
      </p:sp>
      <p:sp>
        <p:nvSpPr>
          <p:cNvPr id="3" name="Content Placeholder 2"/>
          <p:cNvSpPr>
            <a:spLocks noGrp="1"/>
          </p:cNvSpPr>
          <p:nvPr>
            <p:ph idx="1"/>
          </p:nvPr>
        </p:nvSpPr>
        <p:spPr>
          <a:xfrm>
            <a:off x="2468880" y="2133600"/>
            <a:ext cx="9035732" cy="4423954"/>
          </a:xfrm>
        </p:spPr>
        <p:txBody>
          <a:bodyPr>
            <a:normAutofit/>
          </a:bodyPr>
          <a:lstStyle/>
          <a:p>
            <a:r>
              <a:rPr lang="en-US" sz="2000" dirty="0"/>
              <a:t>Industry results are not any better (Gibbs 1994)</a:t>
            </a:r>
          </a:p>
          <a:p>
            <a:pPr lvl="1">
              <a:buFont typeface="Arial" panose="020B0604020202020204" pitchFamily="34" charset="0"/>
              <a:buChar char="•"/>
            </a:pPr>
            <a:r>
              <a:rPr lang="en-US" sz="1800" dirty="0"/>
              <a:t>For every six new large software systems put into operation,  two others are canceled.</a:t>
            </a:r>
          </a:p>
          <a:p>
            <a:pPr lvl="1">
              <a:buFont typeface="Arial" panose="020B0604020202020204" pitchFamily="34" charset="0"/>
              <a:buChar char="•"/>
            </a:pPr>
            <a:r>
              <a:rPr lang="en-US" sz="1800" dirty="0"/>
              <a:t>Average software project overruns its schedule by half; large  projects do worse.</a:t>
            </a:r>
          </a:p>
          <a:p>
            <a:pPr lvl="1">
              <a:buFont typeface="Arial" panose="020B0604020202020204" pitchFamily="34" charset="0"/>
              <a:buChar char="•"/>
            </a:pPr>
            <a:r>
              <a:rPr lang="en-US" sz="1800" dirty="0"/>
              <a:t>Many projects are terminated after millions of dollars invested,  e.g., CONFIRM project (over $200 M), AAS ($144 M), DMV ($44.3 M).</a:t>
            </a:r>
          </a:p>
          <a:p>
            <a:pPr lvl="1">
              <a:buFont typeface="Arial" panose="020B0604020202020204" pitchFamily="34" charset="0"/>
              <a:buChar char="•"/>
            </a:pPr>
            <a:r>
              <a:rPr lang="en-US" sz="1800" dirty="0"/>
              <a:t>DIA’s Baggage Handling System, delayed for more than a year  at $1.1 million/day in interests and operating costs.</a:t>
            </a:r>
          </a:p>
          <a:p>
            <a:pPr marL="0" indent="0">
              <a:buNone/>
            </a:pPr>
            <a:endParaRPr lang="en-US" dirty="0"/>
          </a:p>
        </p:txBody>
      </p:sp>
    </p:spTree>
    <p:extLst>
      <p:ext uri="{BB962C8B-B14F-4D97-AF65-F5344CB8AC3E}">
        <p14:creationId xmlns:p14="http://schemas.microsoft.com/office/powerpoint/2010/main" val="23306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35" dirty="0"/>
              <a:t>Characteristics </a:t>
            </a:r>
            <a:r>
              <a:rPr lang="en-US" spc="114" dirty="0"/>
              <a:t>of </a:t>
            </a:r>
            <a:r>
              <a:rPr lang="en-US" spc="155" dirty="0"/>
              <a:t>Immature  Organizations</a:t>
            </a:r>
            <a:endParaRPr lang="en-US" dirty="0"/>
          </a:p>
        </p:txBody>
      </p:sp>
      <p:sp>
        <p:nvSpPr>
          <p:cNvPr id="3" name="Content Placeholder 2"/>
          <p:cNvSpPr>
            <a:spLocks noGrp="1"/>
          </p:cNvSpPr>
          <p:nvPr>
            <p:ph idx="1"/>
          </p:nvPr>
        </p:nvSpPr>
        <p:spPr/>
        <p:txBody>
          <a:bodyPr/>
          <a:lstStyle/>
          <a:p>
            <a:r>
              <a:rPr lang="en-US" dirty="0"/>
              <a:t>Processes are generally improvised during the project.</a:t>
            </a:r>
          </a:p>
          <a:p>
            <a:endParaRPr lang="en-US" dirty="0"/>
          </a:p>
          <a:p>
            <a:r>
              <a:rPr lang="en-US" dirty="0"/>
              <a:t>Speciﬁc processes are not followed.</a:t>
            </a:r>
          </a:p>
          <a:p>
            <a:endParaRPr lang="en-US" dirty="0"/>
          </a:p>
          <a:p>
            <a:r>
              <a:rPr lang="en-US" dirty="0"/>
              <a:t>Schedules and budgets are routinely exceeded.</a:t>
            </a:r>
          </a:p>
          <a:p>
            <a:pPr marL="0" indent="0">
              <a:buNone/>
            </a:pPr>
            <a:endParaRPr lang="en-US" dirty="0"/>
          </a:p>
          <a:p>
            <a:r>
              <a:rPr lang="en-US" dirty="0"/>
              <a:t>Product quality suﬀers.</a:t>
            </a:r>
          </a:p>
          <a:p>
            <a:endParaRPr lang="en-US" dirty="0"/>
          </a:p>
        </p:txBody>
      </p:sp>
    </p:spTree>
    <p:extLst>
      <p:ext uri="{BB962C8B-B14F-4D97-AF65-F5344CB8AC3E}">
        <p14:creationId xmlns:p14="http://schemas.microsoft.com/office/powerpoint/2010/main" val="54097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Improvement (SPI)</a:t>
            </a:r>
          </a:p>
        </p:txBody>
      </p:sp>
      <p:sp>
        <p:nvSpPr>
          <p:cNvPr id="3" name="Content Placeholder 2"/>
          <p:cNvSpPr>
            <a:spLocks noGrp="1"/>
          </p:cNvSpPr>
          <p:nvPr>
            <p:ph idx="1"/>
          </p:nvPr>
        </p:nvSpPr>
        <p:spPr>
          <a:xfrm>
            <a:off x="2233612" y="2400300"/>
            <a:ext cx="8915400" cy="3777622"/>
          </a:xfrm>
        </p:spPr>
        <p:txBody>
          <a:bodyPr>
            <a:normAutofit/>
          </a:bodyPr>
          <a:lstStyle/>
          <a:p>
            <a:pPr marL="0" indent="0" algn="ctr">
              <a:buNone/>
            </a:pPr>
            <a:r>
              <a:rPr lang="en-US" sz="2000" dirty="0"/>
              <a:t>Software Process Improvement (SPI) methodology is defined as a sequence of tasks, tools, and techniques to plan and implement improvement activities to achieve specific goals such as increasing development speed, achieving higher product quality or reducing costs.</a:t>
            </a:r>
          </a:p>
        </p:txBody>
      </p:sp>
    </p:spTree>
    <p:extLst>
      <p:ext uri="{BB962C8B-B14F-4D97-AF65-F5344CB8AC3E}">
        <p14:creationId xmlns:p14="http://schemas.microsoft.com/office/powerpoint/2010/main" val="37204743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2767</TotalTime>
  <Words>1880</Words>
  <Application>Microsoft Office PowerPoint</Application>
  <PresentationFormat>Widescreen</PresentationFormat>
  <Paragraphs>196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Lato</vt:lpstr>
      <vt:lpstr>Wingdings 3</vt:lpstr>
      <vt:lpstr>Wisp</vt:lpstr>
      <vt:lpstr>Software Process Improvement (SPI)</vt:lpstr>
      <vt:lpstr>Process Fundamentals</vt:lpstr>
      <vt:lpstr>Software Process Infrastructure</vt:lpstr>
      <vt:lpstr>Software Process Infrastructure (cont.)</vt:lpstr>
      <vt:lpstr>Process Management Principles</vt:lpstr>
      <vt:lpstr>Examples of Software Crisis and Problems</vt:lpstr>
      <vt:lpstr>Examples of Software Crisis and  Problems (continued)</vt:lpstr>
      <vt:lpstr>Characteristics of Immature  Organizations</vt:lpstr>
      <vt:lpstr>Software Process Improvement (SPI)</vt:lpstr>
      <vt:lpstr>Process Improvement Cycle </vt:lpstr>
      <vt:lpstr>Process Improvement Cycle </vt:lpstr>
      <vt:lpstr>Motivator for SPI</vt:lpstr>
      <vt:lpstr>De-motivators for SPI</vt:lpstr>
      <vt:lpstr>Software Process Improvement  Models</vt:lpstr>
      <vt:lpstr>Capability Maturity Model</vt:lpstr>
      <vt:lpstr>CMM’s Five-Level Framework</vt:lpstr>
      <vt:lpstr>Key Process Areas (KPA’s)</vt:lpstr>
      <vt:lpstr>Level-1: Initial</vt:lpstr>
      <vt:lpstr>KPA’s</vt:lpstr>
      <vt:lpstr>Level-2: Repeatable</vt:lpstr>
      <vt:lpstr>KPA’s</vt:lpstr>
      <vt:lpstr>Level-3: Defined</vt:lpstr>
      <vt:lpstr>KPA’s</vt:lpstr>
      <vt:lpstr>Level-4: Managed</vt:lpstr>
      <vt:lpstr>KPA’s</vt:lpstr>
      <vt:lpstr>Level-5: Optimizing</vt:lpstr>
      <vt:lpstr>KPA’s</vt:lpstr>
      <vt:lpstr>How Maturity Aﬀects Project  Results? </vt:lpstr>
      <vt:lpstr>Case Studies of Applying the CMM</vt:lpstr>
      <vt:lpstr>Results of Case Studies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Sania Yousuf</dc:creator>
  <cp:lastModifiedBy>Muhammad Tauseef</cp:lastModifiedBy>
  <cp:revision>96</cp:revision>
  <dcterms:created xsi:type="dcterms:W3CDTF">2020-03-02T04:40:54Z</dcterms:created>
  <dcterms:modified xsi:type="dcterms:W3CDTF">2020-10-28T05:17:28Z</dcterms:modified>
</cp:coreProperties>
</file>